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 id="2147483710" r:id="rId7"/>
    <p:sldMasterId id="2147483721" r:id="rId8"/>
    <p:sldMasterId id="2147483734" r:id="rId9"/>
    <p:sldMasterId id="2147483762" r:id="rId10"/>
    <p:sldMasterId id="2147483775" r:id="rId11"/>
    <p:sldMasterId id="2147483788" r:id="rId12"/>
    <p:sldMasterId id="2147483801" r:id="rId13"/>
    <p:sldMasterId id="2147483814" r:id="rId14"/>
    <p:sldMasterId id="2147483884" r:id="rId15"/>
    <p:sldMasterId id="2147483897" r:id="rId16"/>
    <p:sldMasterId id="2147484004" r:id="rId17"/>
    <p:sldMasterId id="2147484057" r:id="rId18"/>
    <p:sldMasterId id="2147484081" r:id="rId19"/>
    <p:sldMasterId id="2147484094" r:id="rId20"/>
    <p:sldMasterId id="2147484174" r:id="rId21"/>
    <p:sldMasterId id="2147484187" r:id="rId22"/>
    <p:sldMasterId id="2147484200" r:id="rId23"/>
    <p:sldMasterId id="2147484214" r:id="rId24"/>
    <p:sldMasterId id="2147484227" r:id="rId25"/>
    <p:sldMasterId id="2147484242" r:id="rId26"/>
    <p:sldMasterId id="2147484254" r:id="rId27"/>
  </p:sldMasterIdLst>
  <p:notesMasterIdLst>
    <p:notesMasterId r:id="rId190"/>
  </p:notesMasterIdLst>
  <p:handoutMasterIdLst>
    <p:handoutMasterId r:id="rId191"/>
  </p:handoutMasterIdLst>
  <p:sldIdLst>
    <p:sldId id="257" r:id="rId28"/>
    <p:sldId id="377" r:id="rId29"/>
    <p:sldId id="526" r:id="rId30"/>
    <p:sldId id="258" r:id="rId31"/>
    <p:sldId id="523" r:id="rId32"/>
    <p:sldId id="386" r:id="rId33"/>
    <p:sldId id="385" r:id="rId34"/>
    <p:sldId id="522" r:id="rId35"/>
    <p:sldId id="506" r:id="rId36"/>
    <p:sldId id="262" r:id="rId37"/>
    <p:sldId id="259" r:id="rId38"/>
    <p:sldId id="376" r:id="rId39"/>
    <p:sldId id="263" r:id="rId40"/>
    <p:sldId id="265" r:id="rId41"/>
    <p:sldId id="425" r:id="rId42"/>
    <p:sldId id="427" r:id="rId43"/>
    <p:sldId id="426" r:id="rId44"/>
    <p:sldId id="275" r:id="rId45"/>
    <p:sldId id="361" r:id="rId46"/>
    <p:sldId id="355" r:id="rId47"/>
    <p:sldId id="378" r:id="rId48"/>
    <p:sldId id="379" r:id="rId49"/>
    <p:sldId id="524" r:id="rId50"/>
    <p:sldId id="271" r:id="rId51"/>
    <p:sldId id="380" r:id="rId52"/>
    <p:sldId id="381" r:id="rId53"/>
    <p:sldId id="428" r:id="rId54"/>
    <p:sldId id="507" r:id="rId55"/>
    <p:sldId id="576" r:id="rId56"/>
    <p:sldId id="577" r:id="rId57"/>
    <p:sldId id="578" r:id="rId58"/>
    <p:sldId id="579" r:id="rId59"/>
    <p:sldId id="580" r:id="rId60"/>
    <p:sldId id="581" r:id="rId61"/>
    <p:sldId id="582" r:id="rId62"/>
    <p:sldId id="583" r:id="rId63"/>
    <p:sldId id="584" r:id="rId64"/>
    <p:sldId id="585" r:id="rId65"/>
    <p:sldId id="439" r:id="rId66"/>
    <p:sldId id="440" r:id="rId67"/>
    <p:sldId id="441" r:id="rId68"/>
    <p:sldId id="467" r:id="rId69"/>
    <p:sldId id="442" r:id="rId70"/>
    <p:sldId id="586" r:id="rId71"/>
    <p:sldId id="587" r:id="rId72"/>
    <p:sldId id="588" r:id="rId73"/>
    <p:sldId id="509" r:id="rId74"/>
    <p:sldId id="589" r:id="rId75"/>
    <p:sldId id="590" r:id="rId76"/>
    <p:sldId id="591" r:id="rId77"/>
    <p:sldId id="592" r:id="rId78"/>
    <p:sldId id="593" r:id="rId79"/>
    <p:sldId id="594" r:id="rId80"/>
    <p:sldId id="274" r:id="rId81"/>
    <p:sldId id="276" r:id="rId82"/>
    <p:sldId id="277" r:id="rId83"/>
    <p:sldId id="283" r:id="rId84"/>
    <p:sldId id="284" r:id="rId85"/>
    <p:sldId id="324" r:id="rId86"/>
    <p:sldId id="469" r:id="rId87"/>
    <p:sldId id="471" r:id="rId88"/>
    <p:sldId id="491" r:id="rId89"/>
    <p:sldId id="531" r:id="rId90"/>
    <p:sldId id="532" r:id="rId91"/>
    <p:sldId id="534" r:id="rId92"/>
    <p:sldId id="533" r:id="rId93"/>
    <p:sldId id="541" r:id="rId94"/>
    <p:sldId id="542" r:id="rId95"/>
    <p:sldId id="535" r:id="rId96"/>
    <p:sldId id="536" r:id="rId97"/>
    <p:sldId id="596" r:id="rId98"/>
    <p:sldId id="595" r:id="rId99"/>
    <p:sldId id="537" r:id="rId100"/>
    <p:sldId id="472" r:id="rId101"/>
    <p:sldId id="529" r:id="rId102"/>
    <p:sldId id="473" r:id="rId103"/>
    <p:sldId id="474" r:id="rId104"/>
    <p:sldId id="475" r:id="rId105"/>
    <p:sldId id="476" r:id="rId106"/>
    <p:sldId id="530" r:id="rId107"/>
    <p:sldId id="477" r:id="rId108"/>
    <p:sldId id="478" r:id="rId109"/>
    <p:sldId id="479" r:id="rId110"/>
    <p:sldId id="480" r:id="rId111"/>
    <p:sldId id="543" r:id="rId112"/>
    <p:sldId id="481" r:id="rId113"/>
    <p:sldId id="482" r:id="rId114"/>
    <p:sldId id="492" r:id="rId115"/>
    <p:sldId id="493" r:id="rId116"/>
    <p:sldId id="483" r:id="rId117"/>
    <p:sldId id="494" r:id="rId118"/>
    <p:sldId id="597" r:id="rId119"/>
    <p:sldId id="520" r:id="rId120"/>
    <p:sldId id="598" r:id="rId121"/>
    <p:sldId id="600" r:id="rId122"/>
    <p:sldId id="599" r:id="rId123"/>
    <p:sldId id="513" r:id="rId124"/>
    <p:sldId id="601" r:id="rId125"/>
    <p:sldId id="602" r:id="rId126"/>
    <p:sldId id="309" r:id="rId127"/>
    <p:sldId id="544" r:id="rId128"/>
    <p:sldId id="538" r:id="rId129"/>
    <p:sldId id="335" r:id="rId130"/>
    <p:sldId id="545" r:id="rId131"/>
    <p:sldId id="495" r:id="rId132"/>
    <p:sldId id="336" r:id="rId133"/>
    <p:sldId id="514" r:id="rId134"/>
    <p:sldId id="575" r:id="rId135"/>
    <p:sldId id="299" r:id="rId136"/>
    <p:sldId id="486" r:id="rId137"/>
    <p:sldId id="456" r:id="rId138"/>
    <p:sldId id="458" r:id="rId139"/>
    <p:sldId id="461" r:id="rId140"/>
    <p:sldId id="498" r:id="rId141"/>
    <p:sldId id="502" r:id="rId142"/>
    <p:sldId id="566" r:id="rId143"/>
    <p:sldId id="567" r:id="rId144"/>
    <p:sldId id="568" r:id="rId145"/>
    <p:sldId id="569" r:id="rId146"/>
    <p:sldId id="570" r:id="rId147"/>
    <p:sldId id="547" r:id="rId148"/>
    <p:sldId id="548" r:id="rId149"/>
    <p:sldId id="549" r:id="rId150"/>
    <p:sldId id="550" r:id="rId151"/>
    <p:sldId id="551" r:id="rId152"/>
    <p:sldId id="553" r:id="rId153"/>
    <p:sldId id="554" r:id="rId154"/>
    <p:sldId id="555" r:id="rId155"/>
    <p:sldId id="556" r:id="rId156"/>
    <p:sldId id="573" r:id="rId157"/>
    <p:sldId id="557" r:id="rId158"/>
    <p:sldId id="605" r:id="rId159"/>
    <p:sldId id="558" r:id="rId160"/>
    <p:sldId id="559" r:id="rId161"/>
    <p:sldId id="560" r:id="rId162"/>
    <p:sldId id="561" r:id="rId163"/>
    <p:sldId id="562" r:id="rId164"/>
    <p:sldId id="563" r:id="rId165"/>
    <p:sldId id="565" r:id="rId166"/>
    <p:sldId id="496" r:id="rId167"/>
    <p:sldId id="497" r:id="rId168"/>
    <p:sldId id="499" r:id="rId169"/>
    <p:sldId id="500" r:id="rId170"/>
    <p:sldId id="571" r:id="rId171"/>
    <p:sldId id="501" r:id="rId172"/>
    <p:sldId id="572" r:id="rId173"/>
    <p:sldId id="515" r:id="rId174"/>
    <p:sldId id="574" r:id="rId175"/>
    <p:sldId id="546" r:id="rId176"/>
    <p:sldId id="462" r:id="rId177"/>
    <p:sldId id="463" r:id="rId178"/>
    <p:sldId id="464" r:id="rId179"/>
    <p:sldId id="465" r:id="rId180"/>
    <p:sldId id="466" r:id="rId181"/>
    <p:sldId id="417" r:id="rId182"/>
    <p:sldId id="418" r:id="rId183"/>
    <p:sldId id="419" r:id="rId184"/>
    <p:sldId id="421" r:id="rId185"/>
    <p:sldId id="603" r:id="rId186"/>
    <p:sldId id="422" r:id="rId187"/>
    <p:sldId id="604" r:id="rId188"/>
    <p:sldId id="320" r:id="rId1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069" autoAdjust="0"/>
    <p:restoredTop sz="94363" autoAdjust="0"/>
  </p:normalViewPr>
  <p:slideViewPr>
    <p:cSldViewPr snapToGrid="0">
      <p:cViewPr varScale="1">
        <p:scale>
          <a:sx n="63" d="100"/>
          <a:sy n="63"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0.xml"/><Relationship Id="rId21" Type="http://schemas.openxmlformats.org/officeDocument/2006/relationships/slideMaster" Target="slideMasters/slideMaster18.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slide" Target="slides/slide106.xml"/><Relationship Id="rId138" Type="http://schemas.openxmlformats.org/officeDocument/2006/relationships/slide" Target="slides/slide111.xml"/><Relationship Id="rId154" Type="http://schemas.openxmlformats.org/officeDocument/2006/relationships/slide" Target="slides/slide127.xml"/><Relationship Id="rId159" Type="http://schemas.openxmlformats.org/officeDocument/2006/relationships/slide" Target="slides/slide132.xml"/><Relationship Id="rId175" Type="http://schemas.openxmlformats.org/officeDocument/2006/relationships/slide" Target="slides/slide148.xml"/><Relationship Id="rId170" Type="http://schemas.openxmlformats.org/officeDocument/2006/relationships/slide" Target="slides/slide143.xml"/><Relationship Id="rId191" Type="http://schemas.openxmlformats.org/officeDocument/2006/relationships/handoutMaster" Target="handoutMasters/handoutMaster1.xml"/><Relationship Id="rId196" Type="http://schemas.microsoft.com/office/2015/10/relationships/revisionInfo" Target="revisionInfo.xml"/><Relationship Id="rId16" Type="http://schemas.openxmlformats.org/officeDocument/2006/relationships/slideMaster" Target="slideMasters/slideMaster13.xml"/><Relationship Id="rId107" Type="http://schemas.openxmlformats.org/officeDocument/2006/relationships/slide" Target="slides/slide80.xml"/><Relationship Id="rId11" Type="http://schemas.openxmlformats.org/officeDocument/2006/relationships/slideMaster" Target="slideMasters/slideMaster8.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28" Type="http://schemas.openxmlformats.org/officeDocument/2006/relationships/slide" Target="slides/slide101.xml"/><Relationship Id="rId144" Type="http://schemas.openxmlformats.org/officeDocument/2006/relationships/slide" Target="slides/slide117.xml"/><Relationship Id="rId149"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63.xml"/><Relationship Id="rId95" Type="http://schemas.openxmlformats.org/officeDocument/2006/relationships/slide" Target="slides/slide68.xml"/><Relationship Id="rId160" Type="http://schemas.openxmlformats.org/officeDocument/2006/relationships/slide" Target="slides/slide133.xml"/><Relationship Id="rId165" Type="http://schemas.openxmlformats.org/officeDocument/2006/relationships/slide" Target="slides/slide138.xml"/><Relationship Id="rId181" Type="http://schemas.openxmlformats.org/officeDocument/2006/relationships/slide" Target="slides/slide154.xml"/><Relationship Id="rId186" Type="http://schemas.openxmlformats.org/officeDocument/2006/relationships/slide" Target="slides/slide159.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113" Type="http://schemas.openxmlformats.org/officeDocument/2006/relationships/slide" Target="slides/slide86.xml"/><Relationship Id="rId118" Type="http://schemas.openxmlformats.org/officeDocument/2006/relationships/slide" Target="slides/slide91.xml"/><Relationship Id="rId134" Type="http://schemas.openxmlformats.org/officeDocument/2006/relationships/slide" Target="slides/slide107.xml"/><Relationship Id="rId139" Type="http://schemas.openxmlformats.org/officeDocument/2006/relationships/slide" Target="slides/slide112.xml"/><Relationship Id="rId80" Type="http://schemas.openxmlformats.org/officeDocument/2006/relationships/slide" Target="slides/slide53.xml"/><Relationship Id="rId85" Type="http://schemas.openxmlformats.org/officeDocument/2006/relationships/slide" Target="slides/slide58.xml"/><Relationship Id="rId150" Type="http://schemas.openxmlformats.org/officeDocument/2006/relationships/slide" Target="slides/slide123.xml"/><Relationship Id="rId155" Type="http://schemas.openxmlformats.org/officeDocument/2006/relationships/slide" Target="slides/slide128.xml"/><Relationship Id="rId171" Type="http://schemas.openxmlformats.org/officeDocument/2006/relationships/slide" Target="slides/slide144.xml"/><Relationship Id="rId176" Type="http://schemas.openxmlformats.org/officeDocument/2006/relationships/slide" Target="slides/slide149.xml"/><Relationship Id="rId192" Type="http://schemas.openxmlformats.org/officeDocument/2006/relationships/presProps" Target="presProps.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124" Type="http://schemas.openxmlformats.org/officeDocument/2006/relationships/slide" Target="slides/slide97.xml"/><Relationship Id="rId129" Type="http://schemas.openxmlformats.org/officeDocument/2006/relationships/slide" Target="slides/slide102.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40" Type="http://schemas.openxmlformats.org/officeDocument/2006/relationships/slide" Target="slides/slide113.xml"/><Relationship Id="rId145" Type="http://schemas.openxmlformats.org/officeDocument/2006/relationships/slide" Target="slides/slide118.xml"/><Relationship Id="rId161" Type="http://schemas.openxmlformats.org/officeDocument/2006/relationships/slide" Target="slides/slide134.xml"/><Relationship Id="rId166" Type="http://schemas.openxmlformats.org/officeDocument/2006/relationships/slide" Target="slides/slide139.xml"/><Relationship Id="rId182" Type="http://schemas.openxmlformats.org/officeDocument/2006/relationships/slide" Target="slides/slide155.xml"/><Relationship Id="rId187" Type="http://schemas.openxmlformats.org/officeDocument/2006/relationships/slide" Target="slides/slide16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Master" Target="slideMasters/slideMaster20.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slide" Target="slides/slide92.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130" Type="http://schemas.openxmlformats.org/officeDocument/2006/relationships/slide" Target="slides/slide103.xml"/><Relationship Id="rId135" Type="http://schemas.openxmlformats.org/officeDocument/2006/relationships/slide" Target="slides/slide108.xml"/><Relationship Id="rId151" Type="http://schemas.openxmlformats.org/officeDocument/2006/relationships/slide" Target="slides/slide124.xml"/><Relationship Id="rId156" Type="http://schemas.openxmlformats.org/officeDocument/2006/relationships/slide" Target="slides/slide129.xml"/><Relationship Id="rId177" Type="http://schemas.openxmlformats.org/officeDocument/2006/relationships/slide" Target="slides/slide150.xml"/><Relationship Id="rId172" Type="http://schemas.openxmlformats.org/officeDocument/2006/relationships/slide" Target="slides/slide145.xml"/><Relationship Id="rId193" Type="http://schemas.openxmlformats.org/officeDocument/2006/relationships/viewProps" Target="viewProps.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141" Type="http://schemas.openxmlformats.org/officeDocument/2006/relationships/slide" Target="slides/slide114.xml"/><Relationship Id="rId146" Type="http://schemas.openxmlformats.org/officeDocument/2006/relationships/slide" Target="slides/slide119.xml"/><Relationship Id="rId167" Type="http://schemas.openxmlformats.org/officeDocument/2006/relationships/slide" Target="slides/slide140.xml"/><Relationship Id="rId188" Type="http://schemas.openxmlformats.org/officeDocument/2006/relationships/slide" Target="slides/slide161.xml"/><Relationship Id="rId7" Type="http://schemas.openxmlformats.org/officeDocument/2006/relationships/slideMaster" Target="slideMasters/slideMaster4.xml"/><Relationship Id="rId71" Type="http://schemas.openxmlformats.org/officeDocument/2006/relationships/slide" Target="slides/slide44.xml"/><Relationship Id="rId92" Type="http://schemas.openxmlformats.org/officeDocument/2006/relationships/slide" Target="slides/slide65.xml"/><Relationship Id="rId162" Type="http://schemas.openxmlformats.org/officeDocument/2006/relationships/slide" Target="slides/slide135.xml"/><Relationship Id="rId183" Type="http://schemas.openxmlformats.org/officeDocument/2006/relationships/slide" Target="slides/slide156.xml"/><Relationship Id="rId2" Type="http://schemas.openxmlformats.org/officeDocument/2006/relationships/customXml" Target="../customXml/item2.xml"/><Relationship Id="rId29" Type="http://schemas.openxmlformats.org/officeDocument/2006/relationships/slide" Target="slides/slide2.xml"/><Relationship Id="rId24" Type="http://schemas.openxmlformats.org/officeDocument/2006/relationships/slideMaster" Target="slideMasters/slideMaster21.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slide" Target="slides/slide104.xml"/><Relationship Id="rId136" Type="http://schemas.openxmlformats.org/officeDocument/2006/relationships/slide" Target="slides/slide109.xml"/><Relationship Id="rId157" Type="http://schemas.openxmlformats.org/officeDocument/2006/relationships/slide" Target="slides/slide130.xml"/><Relationship Id="rId178" Type="http://schemas.openxmlformats.org/officeDocument/2006/relationships/slide" Target="slides/slide151.xml"/><Relationship Id="rId61" Type="http://schemas.openxmlformats.org/officeDocument/2006/relationships/slide" Target="slides/slide34.xml"/><Relationship Id="rId82" Type="http://schemas.openxmlformats.org/officeDocument/2006/relationships/slide" Target="slides/slide55.xml"/><Relationship Id="rId152" Type="http://schemas.openxmlformats.org/officeDocument/2006/relationships/slide" Target="slides/slide125.xml"/><Relationship Id="rId173" Type="http://schemas.openxmlformats.org/officeDocument/2006/relationships/slide" Target="slides/slide146.xml"/><Relationship Id="rId194" Type="http://schemas.openxmlformats.org/officeDocument/2006/relationships/theme" Target="theme/theme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147" Type="http://schemas.openxmlformats.org/officeDocument/2006/relationships/slide" Target="slides/slide120.xml"/><Relationship Id="rId168" Type="http://schemas.openxmlformats.org/officeDocument/2006/relationships/slide" Target="slides/slide141.xml"/><Relationship Id="rId8" Type="http://schemas.openxmlformats.org/officeDocument/2006/relationships/slideMaster" Target="slideMasters/slideMaster5.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142" Type="http://schemas.openxmlformats.org/officeDocument/2006/relationships/slide" Target="slides/slide115.xml"/><Relationship Id="rId163" Type="http://schemas.openxmlformats.org/officeDocument/2006/relationships/slide" Target="slides/slide136.xml"/><Relationship Id="rId184" Type="http://schemas.openxmlformats.org/officeDocument/2006/relationships/slide" Target="slides/slide157.xml"/><Relationship Id="rId189" Type="http://schemas.openxmlformats.org/officeDocument/2006/relationships/slide" Target="slides/slide162.xml"/><Relationship Id="rId3" Type="http://schemas.openxmlformats.org/officeDocument/2006/relationships/customXml" Target="../customXml/item3.xml"/><Relationship Id="rId25" Type="http://schemas.openxmlformats.org/officeDocument/2006/relationships/slideMaster" Target="slideMasters/slideMaster22.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137" Type="http://schemas.openxmlformats.org/officeDocument/2006/relationships/slide" Target="slides/slide110.xml"/><Relationship Id="rId158" Type="http://schemas.openxmlformats.org/officeDocument/2006/relationships/slide" Target="slides/slide131.xml"/><Relationship Id="rId20" Type="http://schemas.openxmlformats.org/officeDocument/2006/relationships/slideMaster" Target="slideMasters/slideMaster17.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32" Type="http://schemas.openxmlformats.org/officeDocument/2006/relationships/slide" Target="slides/slide105.xml"/><Relationship Id="rId153" Type="http://schemas.openxmlformats.org/officeDocument/2006/relationships/slide" Target="slides/slide126.xml"/><Relationship Id="rId174" Type="http://schemas.openxmlformats.org/officeDocument/2006/relationships/slide" Target="slides/slide147.xml"/><Relationship Id="rId179" Type="http://schemas.openxmlformats.org/officeDocument/2006/relationships/slide" Target="slides/slide152.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Master" Target="slideMasters/slideMaster12.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27" Type="http://schemas.openxmlformats.org/officeDocument/2006/relationships/slide" Target="slides/slide100.xml"/><Relationship Id="rId10" Type="http://schemas.openxmlformats.org/officeDocument/2006/relationships/slideMaster" Target="slideMasters/slideMaster7.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43" Type="http://schemas.openxmlformats.org/officeDocument/2006/relationships/slide" Target="slides/slide116.xml"/><Relationship Id="rId148" Type="http://schemas.openxmlformats.org/officeDocument/2006/relationships/slide" Target="slides/slide121.xml"/><Relationship Id="rId164" Type="http://schemas.openxmlformats.org/officeDocument/2006/relationships/slide" Target="slides/slide137.xml"/><Relationship Id="rId169" Type="http://schemas.openxmlformats.org/officeDocument/2006/relationships/slide" Target="slides/slide142.xml"/><Relationship Id="rId185" Type="http://schemas.openxmlformats.org/officeDocument/2006/relationships/slide" Target="slides/slide158.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53.xml"/><Relationship Id="rId26" Type="http://schemas.openxmlformats.org/officeDocument/2006/relationships/slideMaster" Target="slideMasters/slideMaster23.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A4975-BAAF-4F93-B055-8C1BC52C108B}"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03A09CDA-CA15-463A-8656-8F4322E0B01D}">
      <dgm:prSet/>
      <dgm:spPr>
        <a:solidFill>
          <a:srgbClr val="0070C0"/>
        </a:solidFill>
      </dgm:spPr>
      <dgm:t>
        <a:bodyPr/>
        <a:lstStyle/>
        <a:p>
          <a:r>
            <a:rPr lang="en-US" dirty="0">
              <a:latin typeface="Calibri" panose="020F0502020204030204" pitchFamily="34" charset="0"/>
            </a:rPr>
            <a:t>Goals for the RRHI</a:t>
          </a:r>
        </a:p>
      </dgm:t>
    </dgm:pt>
    <dgm:pt modelId="{C527AB40-625E-4884-A11A-1FD01CB1507A}" type="parTrans" cxnId="{40E1CFA0-8009-4E75-8DF4-15ADB2FCBC56}">
      <dgm:prSet/>
      <dgm:spPr/>
      <dgm:t>
        <a:bodyPr/>
        <a:lstStyle/>
        <a:p>
          <a:endParaRPr lang="en-US">
            <a:latin typeface="Calibri" panose="020F0502020204030204" pitchFamily="34" charset="0"/>
          </a:endParaRPr>
        </a:p>
      </dgm:t>
    </dgm:pt>
    <dgm:pt modelId="{3EDB0E62-C4DA-490C-8662-970E838615EE}" type="sibTrans" cxnId="{40E1CFA0-8009-4E75-8DF4-15ADB2FCBC56}">
      <dgm:prSet/>
      <dgm:spPr/>
      <dgm:t>
        <a:bodyPr/>
        <a:lstStyle/>
        <a:p>
          <a:endParaRPr lang="en-US">
            <a:latin typeface="Calibri" panose="020F0502020204030204" pitchFamily="34" charset="0"/>
          </a:endParaRPr>
        </a:p>
      </dgm:t>
    </dgm:pt>
    <dgm:pt modelId="{BCF15B39-1B98-4245-A999-F712CB4D2F65}">
      <dgm:prSet/>
      <dgm:spPr/>
      <dgm:t>
        <a:bodyPr/>
        <a:lstStyle/>
        <a:p>
          <a:r>
            <a:rPr lang="en-US" dirty="0">
              <a:latin typeface="Calibri" panose="020F0502020204030204" pitchFamily="34" charset="0"/>
              <a:ea typeface="Arial" charset="0"/>
              <a:cs typeface="Arial" charset="0"/>
            </a:rPr>
            <a:t>Improve and standardize RRH practice across your community</a:t>
          </a:r>
        </a:p>
      </dgm:t>
    </dgm:pt>
    <dgm:pt modelId="{45A1B0C4-C13E-403C-AA7A-6A004B49D4FC}" type="parTrans" cxnId="{ABFAB991-1472-4038-A201-1F0AEC2EEF35}">
      <dgm:prSet/>
      <dgm:spPr/>
      <dgm:t>
        <a:bodyPr/>
        <a:lstStyle/>
        <a:p>
          <a:endParaRPr lang="en-US">
            <a:latin typeface="Calibri" panose="020F0502020204030204" pitchFamily="34" charset="0"/>
          </a:endParaRPr>
        </a:p>
      </dgm:t>
    </dgm:pt>
    <dgm:pt modelId="{AC3360C9-F57E-4390-B749-FFF594DFE58F}" type="sibTrans" cxnId="{ABFAB991-1472-4038-A201-1F0AEC2EEF35}">
      <dgm:prSet/>
      <dgm:spPr/>
      <dgm:t>
        <a:bodyPr/>
        <a:lstStyle/>
        <a:p>
          <a:endParaRPr lang="en-US">
            <a:latin typeface="Calibri" panose="020F0502020204030204" pitchFamily="34" charset="0"/>
          </a:endParaRPr>
        </a:p>
      </dgm:t>
    </dgm:pt>
    <dgm:pt modelId="{2765E12C-8A22-4B70-B920-DBA052CC46D5}">
      <dgm:prSet/>
      <dgm:spPr/>
      <dgm:t>
        <a:bodyPr/>
        <a:lstStyle/>
        <a:p>
          <a:r>
            <a:rPr lang="en-US" dirty="0">
              <a:latin typeface="Calibri" panose="020F0502020204030204" pitchFamily="34" charset="0"/>
              <a:ea typeface="Arial" charset="0"/>
              <a:cs typeface="Arial" charset="0"/>
            </a:rPr>
            <a:t>Align RRH programs from all funding streams with national best practice standards</a:t>
          </a:r>
        </a:p>
      </dgm:t>
    </dgm:pt>
    <dgm:pt modelId="{7115F0A5-71F8-4B0E-AB8B-005CA62922D6}" type="parTrans" cxnId="{524C37FF-DD3E-4D1D-850F-2B5098DC1CC5}">
      <dgm:prSet/>
      <dgm:spPr/>
      <dgm:t>
        <a:bodyPr/>
        <a:lstStyle/>
        <a:p>
          <a:endParaRPr lang="en-US">
            <a:latin typeface="Calibri" panose="020F0502020204030204" pitchFamily="34" charset="0"/>
          </a:endParaRPr>
        </a:p>
      </dgm:t>
    </dgm:pt>
    <dgm:pt modelId="{68985326-F734-4A43-8EEA-C3626B38DA44}" type="sibTrans" cxnId="{524C37FF-DD3E-4D1D-850F-2B5098DC1CC5}">
      <dgm:prSet/>
      <dgm:spPr/>
      <dgm:t>
        <a:bodyPr/>
        <a:lstStyle/>
        <a:p>
          <a:endParaRPr lang="en-US">
            <a:latin typeface="Calibri" panose="020F0502020204030204" pitchFamily="34" charset="0"/>
          </a:endParaRPr>
        </a:p>
      </dgm:t>
    </dgm:pt>
    <dgm:pt modelId="{7C6431B3-3F01-45F3-8811-71DE1E3BAF25}">
      <dgm:prSet/>
      <dgm:spPr/>
      <dgm:t>
        <a:bodyPr/>
        <a:lstStyle/>
        <a:p>
          <a:r>
            <a:rPr lang="en-US" dirty="0">
              <a:latin typeface="Calibri" panose="020F0502020204030204" pitchFamily="34" charset="0"/>
              <a:ea typeface="Arial" charset="0"/>
              <a:cs typeface="Arial" charset="0"/>
            </a:rPr>
            <a:t>Implement RRH in a systemic way</a:t>
          </a:r>
        </a:p>
      </dgm:t>
    </dgm:pt>
    <dgm:pt modelId="{4D15B345-A6C4-48CA-A1C9-97153CF6A814}" type="parTrans" cxnId="{224732A0-CFE0-40DC-860C-C4C23DA8BDA6}">
      <dgm:prSet/>
      <dgm:spPr/>
      <dgm:t>
        <a:bodyPr/>
        <a:lstStyle/>
        <a:p>
          <a:endParaRPr lang="en-US">
            <a:latin typeface="Calibri" panose="020F0502020204030204" pitchFamily="34" charset="0"/>
          </a:endParaRPr>
        </a:p>
      </dgm:t>
    </dgm:pt>
    <dgm:pt modelId="{A4A8D757-707A-4B73-950F-B2119B895FAA}" type="sibTrans" cxnId="{224732A0-CFE0-40DC-860C-C4C23DA8BDA6}">
      <dgm:prSet/>
      <dgm:spPr/>
      <dgm:t>
        <a:bodyPr/>
        <a:lstStyle/>
        <a:p>
          <a:endParaRPr lang="en-US">
            <a:latin typeface="Calibri" panose="020F0502020204030204" pitchFamily="34" charset="0"/>
          </a:endParaRPr>
        </a:p>
      </dgm:t>
    </dgm:pt>
    <dgm:pt modelId="{F9938F51-CF68-4752-B7A3-FD1135941121}">
      <dgm:prSet/>
      <dgm:spPr/>
      <dgm:t>
        <a:bodyPr/>
        <a:lstStyle/>
        <a:p>
          <a:endParaRPr lang="en-US" dirty="0">
            <a:latin typeface="Calibri" panose="020F0502020204030204" pitchFamily="34" charset="0"/>
            <a:ea typeface="Arial" charset="0"/>
            <a:cs typeface="Arial" charset="0"/>
          </a:endParaRPr>
        </a:p>
      </dgm:t>
    </dgm:pt>
    <dgm:pt modelId="{DB839758-9632-4901-AB04-B27D757E0833}" type="parTrans" cxnId="{937ED0F4-C831-44A2-ADA6-D5A100351CDA}">
      <dgm:prSet/>
      <dgm:spPr/>
      <dgm:t>
        <a:bodyPr/>
        <a:lstStyle/>
        <a:p>
          <a:endParaRPr lang="en-US">
            <a:latin typeface="Calibri" panose="020F0502020204030204" pitchFamily="34" charset="0"/>
          </a:endParaRPr>
        </a:p>
      </dgm:t>
    </dgm:pt>
    <dgm:pt modelId="{4FD66B31-17FE-4052-9FDC-D6C68F26F747}" type="sibTrans" cxnId="{937ED0F4-C831-44A2-ADA6-D5A100351CDA}">
      <dgm:prSet/>
      <dgm:spPr/>
      <dgm:t>
        <a:bodyPr/>
        <a:lstStyle/>
        <a:p>
          <a:endParaRPr lang="en-US">
            <a:latin typeface="Calibri" panose="020F0502020204030204" pitchFamily="34" charset="0"/>
          </a:endParaRPr>
        </a:p>
      </dgm:t>
    </dgm:pt>
    <dgm:pt modelId="{6966BC55-7C7F-4CBC-8C74-232D71795F37}">
      <dgm:prSet/>
      <dgm:spPr/>
      <dgm:t>
        <a:bodyPr/>
        <a:lstStyle/>
        <a:p>
          <a:endParaRPr lang="en-US" dirty="0">
            <a:latin typeface="Calibri" panose="020F0502020204030204" pitchFamily="34" charset="0"/>
            <a:ea typeface="Arial" charset="0"/>
            <a:cs typeface="Arial" charset="0"/>
          </a:endParaRPr>
        </a:p>
      </dgm:t>
    </dgm:pt>
    <dgm:pt modelId="{B194D787-CF13-487F-961D-E512F15FE3D2}" type="sibTrans" cxnId="{2A310566-490D-421C-AA07-2287E3FEDB70}">
      <dgm:prSet/>
      <dgm:spPr/>
      <dgm:t>
        <a:bodyPr/>
        <a:lstStyle/>
        <a:p>
          <a:endParaRPr lang="en-US">
            <a:latin typeface="Calibri" panose="020F0502020204030204" pitchFamily="34" charset="0"/>
          </a:endParaRPr>
        </a:p>
      </dgm:t>
    </dgm:pt>
    <dgm:pt modelId="{E71F219B-A702-4D44-B654-13FF991FC6B3}" type="parTrans" cxnId="{2A310566-490D-421C-AA07-2287E3FEDB70}">
      <dgm:prSet/>
      <dgm:spPr/>
      <dgm:t>
        <a:bodyPr/>
        <a:lstStyle/>
        <a:p>
          <a:endParaRPr lang="en-US">
            <a:latin typeface="Calibri" panose="020F0502020204030204" pitchFamily="34" charset="0"/>
          </a:endParaRPr>
        </a:p>
      </dgm:t>
    </dgm:pt>
    <dgm:pt modelId="{365FE219-E2A2-48CA-90A8-84BD6E1B6F81}">
      <dgm:prSet/>
      <dgm:spPr/>
      <dgm:t>
        <a:bodyPr/>
        <a:lstStyle/>
        <a:p>
          <a:endParaRPr lang="en-US" dirty="0">
            <a:latin typeface="Calibri" panose="020F0502020204030204" pitchFamily="34" charset="0"/>
            <a:ea typeface="Arial" charset="0"/>
            <a:cs typeface="Arial" charset="0"/>
          </a:endParaRPr>
        </a:p>
      </dgm:t>
    </dgm:pt>
    <dgm:pt modelId="{D154C500-DB6B-4B6A-BD7C-535AA7999BEE}" type="parTrans" cxnId="{F2509C3C-ADD0-4795-8929-A60F83D42702}">
      <dgm:prSet/>
      <dgm:spPr/>
      <dgm:t>
        <a:bodyPr/>
        <a:lstStyle/>
        <a:p>
          <a:endParaRPr lang="en-US">
            <a:latin typeface="Calibri" panose="020F0502020204030204" pitchFamily="34" charset="0"/>
          </a:endParaRPr>
        </a:p>
      </dgm:t>
    </dgm:pt>
    <dgm:pt modelId="{6FB6FB63-E33B-4D13-A314-3D9D12EF8440}" type="sibTrans" cxnId="{F2509C3C-ADD0-4795-8929-A60F83D42702}">
      <dgm:prSet/>
      <dgm:spPr/>
      <dgm:t>
        <a:bodyPr/>
        <a:lstStyle/>
        <a:p>
          <a:endParaRPr lang="en-US">
            <a:latin typeface="Calibri" panose="020F0502020204030204" pitchFamily="34" charset="0"/>
          </a:endParaRPr>
        </a:p>
      </dgm:t>
    </dgm:pt>
    <dgm:pt modelId="{9D88FDA8-CA5C-4544-8232-5CD95CE25926}">
      <dgm:prSet/>
      <dgm:spPr/>
      <dgm:t>
        <a:bodyPr/>
        <a:lstStyle/>
        <a:p>
          <a:endParaRPr lang="en-US" dirty="0">
            <a:latin typeface="Calibri" panose="020F0502020204030204" pitchFamily="34" charset="0"/>
            <a:ea typeface="Arial" charset="0"/>
            <a:cs typeface="Arial" charset="0"/>
          </a:endParaRPr>
        </a:p>
      </dgm:t>
    </dgm:pt>
    <dgm:pt modelId="{A04650CC-7436-4AB8-85FC-1599BFC2D9D4}" type="parTrans" cxnId="{465F585E-AFD9-4CAB-B28F-ABF16A9B348D}">
      <dgm:prSet/>
      <dgm:spPr/>
      <dgm:t>
        <a:bodyPr/>
        <a:lstStyle/>
        <a:p>
          <a:endParaRPr lang="en-US">
            <a:latin typeface="Calibri" panose="020F0502020204030204" pitchFamily="34" charset="0"/>
          </a:endParaRPr>
        </a:p>
      </dgm:t>
    </dgm:pt>
    <dgm:pt modelId="{B57F6F5C-3CC3-40F4-B251-3EB1281BD609}" type="sibTrans" cxnId="{465F585E-AFD9-4CAB-B28F-ABF16A9B348D}">
      <dgm:prSet/>
      <dgm:spPr/>
      <dgm:t>
        <a:bodyPr/>
        <a:lstStyle/>
        <a:p>
          <a:endParaRPr lang="en-US">
            <a:latin typeface="Calibri" panose="020F0502020204030204" pitchFamily="34" charset="0"/>
          </a:endParaRPr>
        </a:p>
      </dgm:t>
    </dgm:pt>
    <dgm:pt modelId="{50A6B52A-3CBA-7143-955A-E2D85209C87D}" type="pres">
      <dgm:prSet presAssocID="{5F9A4975-BAAF-4F93-B055-8C1BC52C108B}" presName="linear" presStyleCnt="0">
        <dgm:presLayoutVars>
          <dgm:animLvl val="lvl"/>
          <dgm:resizeHandles val="exact"/>
        </dgm:presLayoutVars>
      </dgm:prSet>
      <dgm:spPr/>
    </dgm:pt>
    <dgm:pt modelId="{BD2015F0-31DC-2E42-B758-64F3C52A9AD3}" type="pres">
      <dgm:prSet presAssocID="{03A09CDA-CA15-463A-8656-8F4322E0B01D}" presName="parentText" presStyleLbl="node1" presStyleIdx="0" presStyleCnt="2">
        <dgm:presLayoutVars>
          <dgm:chMax val="0"/>
          <dgm:bulletEnabled val="1"/>
        </dgm:presLayoutVars>
      </dgm:prSet>
      <dgm:spPr/>
    </dgm:pt>
    <dgm:pt modelId="{D2D37456-7DE9-264A-8DB6-81FDA1BEAD0A}" type="pres">
      <dgm:prSet presAssocID="{03A09CDA-CA15-463A-8656-8F4322E0B01D}" presName="childText" presStyleLbl="revTx" presStyleIdx="0" presStyleCnt="1">
        <dgm:presLayoutVars>
          <dgm:bulletEnabled val="1"/>
        </dgm:presLayoutVars>
      </dgm:prSet>
      <dgm:spPr/>
    </dgm:pt>
    <dgm:pt modelId="{50883946-E676-4C53-8130-D2D44B156C02}" type="pres">
      <dgm:prSet presAssocID="{6966BC55-7C7F-4CBC-8C74-232D71795F37}" presName="parentText" presStyleLbl="node1" presStyleIdx="1" presStyleCnt="2">
        <dgm:presLayoutVars>
          <dgm:chMax val="0"/>
          <dgm:bulletEnabled val="1"/>
        </dgm:presLayoutVars>
      </dgm:prSet>
      <dgm:spPr/>
    </dgm:pt>
  </dgm:ptLst>
  <dgm:cxnLst>
    <dgm:cxn modelId="{8A346D0B-5AC9-9A40-999D-1940FD184E88}" type="presOf" srcId="{7C6431B3-3F01-45F3-8811-71DE1E3BAF25}" destId="{D2D37456-7DE9-264A-8DB6-81FDA1BEAD0A}" srcOrd="0" destOrd="4" presId="urn:microsoft.com/office/officeart/2005/8/layout/vList2"/>
    <dgm:cxn modelId="{F2509C3C-ADD0-4795-8929-A60F83D42702}" srcId="{03A09CDA-CA15-463A-8656-8F4322E0B01D}" destId="{365FE219-E2A2-48CA-90A8-84BD6E1B6F81}" srcOrd="1" destOrd="0" parTransId="{D154C500-DB6B-4B6A-BD7C-535AA7999BEE}" sibTransId="{6FB6FB63-E33B-4D13-A314-3D9D12EF8440}"/>
    <dgm:cxn modelId="{465F585E-AFD9-4CAB-B28F-ABF16A9B348D}" srcId="{03A09CDA-CA15-463A-8656-8F4322E0B01D}" destId="{9D88FDA8-CA5C-4544-8232-5CD95CE25926}" srcOrd="3" destOrd="0" parTransId="{A04650CC-7436-4AB8-85FC-1599BFC2D9D4}" sibTransId="{B57F6F5C-3CC3-40F4-B251-3EB1281BD609}"/>
    <dgm:cxn modelId="{2A310566-490D-421C-AA07-2287E3FEDB70}" srcId="{5F9A4975-BAAF-4F93-B055-8C1BC52C108B}" destId="{6966BC55-7C7F-4CBC-8C74-232D71795F37}" srcOrd="1" destOrd="0" parTransId="{E71F219B-A702-4D44-B654-13FF991FC6B3}" sibTransId="{B194D787-CF13-487F-961D-E512F15FE3D2}"/>
    <dgm:cxn modelId="{7B774873-BA04-49FA-B5F5-1169A396A262}" type="presOf" srcId="{365FE219-E2A2-48CA-90A8-84BD6E1B6F81}" destId="{D2D37456-7DE9-264A-8DB6-81FDA1BEAD0A}" srcOrd="0" destOrd="1" presId="urn:microsoft.com/office/officeart/2005/8/layout/vList2"/>
    <dgm:cxn modelId="{BC91DC77-F5C9-4693-A6DE-25CB64882D6B}" type="presOf" srcId="{6966BC55-7C7F-4CBC-8C74-232D71795F37}" destId="{50883946-E676-4C53-8130-D2D44B156C02}" srcOrd="0" destOrd="0" presId="urn:microsoft.com/office/officeart/2005/8/layout/vList2"/>
    <dgm:cxn modelId="{ABFAB991-1472-4038-A201-1F0AEC2EEF35}" srcId="{03A09CDA-CA15-463A-8656-8F4322E0B01D}" destId="{BCF15B39-1B98-4245-A999-F712CB4D2F65}" srcOrd="0" destOrd="0" parTransId="{45A1B0C4-C13E-403C-AA7A-6A004B49D4FC}" sibTransId="{AC3360C9-F57E-4390-B749-FFF594DFE58F}"/>
    <dgm:cxn modelId="{D3E7249B-BB72-44AA-85C7-458C18E380CB}" type="presOf" srcId="{9D88FDA8-CA5C-4544-8232-5CD95CE25926}" destId="{D2D37456-7DE9-264A-8DB6-81FDA1BEAD0A}" srcOrd="0" destOrd="3" presId="urn:microsoft.com/office/officeart/2005/8/layout/vList2"/>
    <dgm:cxn modelId="{224732A0-CFE0-40DC-860C-C4C23DA8BDA6}" srcId="{03A09CDA-CA15-463A-8656-8F4322E0B01D}" destId="{7C6431B3-3F01-45F3-8811-71DE1E3BAF25}" srcOrd="4" destOrd="0" parTransId="{4D15B345-A6C4-48CA-A1C9-97153CF6A814}" sibTransId="{A4A8D757-707A-4B73-950F-B2119B895FAA}"/>
    <dgm:cxn modelId="{40E1CFA0-8009-4E75-8DF4-15ADB2FCBC56}" srcId="{5F9A4975-BAAF-4F93-B055-8C1BC52C108B}" destId="{03A09CDA-CA15-463A-8656-8F4322E0B01D}" srcOrd="0" destOrd="0" parTransId="{C527AB40-625E-4884-A11A-1FD01CB1507A}" sibTransId="{3EDB0E62-C4DA-490C-8662-970E838615EE}"/>
    <dgm:cxn modelId="{CBD6A6CC-B986-5A4A-9D06-8B8705BB12A9}" type="presOf" srcId="{5F9A4975-BAAF-4F93-B055-8C1BC52C108B}" destId="{50A6B52A-3CBA-7143-955A-E2D85209C87D}" srcOrd="0" destOrd="0" presId="urn:microsoft.com/office/officeart/2005/8/layout/vList2"/>
    <dgm:cxn modelId="{9EE1C4EE-9E0D-489D-BDD7-6899EA53A6C6}" type="presOf" srcId="{F9938F51-CF68-4752-B7A3-FD1135941121}" destId="{D2D37456-7DE9-264A-8DB6-81FDA1BEAD0A}" srcOrd="0" destOrd="5" presId="urn:microsoft.com/office/officeart/2005/8/layout/vList2"/>
    <dgm:cxn modelId="{937ED0F4-C831-44A2-ADA6-D5A100351CDA}" srcId="{03A09CDA-CA15-463A-8656-8F4322E0B01D}" destId="{F9938F51-CF68-4752-B7A3-FD1135941121}" srcOrd="5" destOrd="0" parTransId="{DB839758-9632-4901-AB04-B27D757E0833}" sibTransId="{4FD66B31-17FE-4052-9FDC-D6C68F26F747}"/>
    <dgm:cxn modelId="{F1586BFA-B001-CA48-9C72-EF597F47472B}" type="presOf" srcId="{2765E12C-8A22-4B70-B920-DBA052CC46D5}" destId="{D2D37456-7DE9-264A-8DB6-81FDA1BEAD0A}" srcOrd="0" destOrd="2" presId="urn:microsoft.com/office/officeart/2005/8/layout/vList2"/>
    <dgm:cxn modelId="{5ADCCCFC-CD62-0347-B25F-A5013AFF8B5F}" type="presOf" srcId="{BCF15B39-1B98-4245-A999-F712CB4D2F65}" destId="{D2D37456-7DE9-264A-8DB6-81FDA1BEAD0A}" srcOrd="0" destOrd="0" presId="urn:microsoft.com/office/officeart/2005/8/layout/vList2"/>
    <dgm:cxn modelId="{AA6FD6FE-995D-094D-BF1F-116FD071AE0D}" type="presOf" srcId="{03A09CDA-CA15-463A-8656-8F4322E0B01D}" destId="{BD2015F0-31DC-2E42-B758-64F3C52A9AD3}" srcOrd="0" destOrd="0" presId="urn:microsoft.com/office/officeart/2005/8/layout/vList2"/>
    <dgm:cxn modelId="{524C37FF-DD3E-4D1D-850F-2B5098DC1CC5}" srcId="{03A09CDA-CA15-463A-8656-8F4322E0B01D}" destId="{2765E12C-8A22-4B70-B920-DBA052CC46D5}" srcOrd="2" destOrd="0" parTransId="{7115F0A5-71F8-4B0E-AB8B-005CA62922D6}" sibTransId="{68985326-F734-4A43-8EEA-C3626B38DA44}"/>
    <dgm:cxn modelId="{F9D4DC8E-B9ED-DB40-B0FE-5CE3B2D58D83}" type="presParOf" srcId="{50A6B52A-3CBA-7143-955A-E2D85209C87D}" destId="{BD2015F0-31DC-2E42-B758-64F3C52A9AD3}" srcOrd="0" destOrd="0" presId="urn:microsoft.com/office/officeart/2005/8/layout/vList2"/>
    <dgm:cxn modelId="{6D38B3AF-F9D5-4E4B-B139-AE5873FB1EAE}" type="presParOf" srcId="{50A6B52A-3CBA-7143-955A-E2D85209C87D}" destId="{D2D37456-7DE9-264A-8DB6-81FDA1BEAD0A}" srcOrd="1" destOrd="0" presId="urn:microsoft.com/office/officeart/2005/8/layout/vList2"/>
    <dgm:cxn modelId="{8258E02E-214F-4130-9022-AE4576E95071}" type="presParOf" srcId="{50A6B52A-3CBA-7143-955A-E2D85209C87D}" destId="{50883946-E676-4C53-8130-D2D44B156C0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C162F-286C-458A-B9D9-7B2A552ACE08}" type="doc">
      <dgm:prSet loTypeId="urn:microsoft.com/office/officeart/2005/8/layout/target1" loCatId="relationship" qsTypeId="urn:microsoft.com/office/officeart/2005/8/quickstyle/simple2" qsCatId="simple" csTypeId="urn:microsoft.com/office/officeart/2005/8/colors/accent1_2" csCatId="accent1" phldr="1"/>
      <dgm:spPr/>
      <dgm:t>
        <a:bodyPr/>
        <a:lstStyle/>
        <a:p>
          <a:endParaRPr lang="en-US"/>
        </a:p>
      </dgm:t>
    </dgm:pt>
    <dgm:pt modelId="{0A88BFBF-5B8E-43D0-85F7-74EEDE25B2CF}">
      <dgm:prSet phldrT="[Text]" custT="1"/>
      <dgm:spPr/>
      <dgm:t>
        <a:bodyPr/>
        <a:lstStyle/>
        <a:p>
          <a:r>
            <a:rPr lang="en-US" sz="1600" dirty="0"/>
            <a:t>Homeless</a:t>
          </a:r>
        </a:p>
      </dgm:t>
    </dgm:pt>
    <dgm:pt modelId="{FC040ED7-6773-467D-BA09-03E30254D1CE}" type="parTrans" cxnId="{0494D913-8BD9-454E-B7AC-5EC3C588C079}">
      <dgm:prSet/>
      <dgm:spPr/>
      <dgm:t>
        <a:bodyPr/>
        <a:lstStyle/>
        <a:p>
          <a:endParaRPr lang="en-US"/>
        </a:p>
      </dgm:t>
    </dgm:pt>
    <dgm:pt modelId="{90938C7E-263E-43C3-880A-0E1066BC1EA0}" type="sibTrans" cxnId="{0494D913-8BD9-454E-B7AC-5EC3C588C079}">
      <dgm:prSet/>
      <dgm:spPr/>
      <dgm:t>
        <a:bodyPr/>
        <a:lstStyle/>
        <a:p>
          <a:endParaRPr lang="en-US"/>
        </a:p>
      </dgm:t>
    </dgm:pt>
    <dgm:pt modelId="{300AD256-4694-49A9-A5F9-E12A02F32EA4}">
      <dgm:prSet phldrT="[Text]" custT="1"/>
      <dgm:spPr/>
      <dgm:t>
        <a:bodyPr/>
        <a:lstStyle/>
        <a:p>
          <a:r>
            <a:rPr lang="en-US" sz="1600" dirty="0"/>
            <a:t>At-risk</a:t>
          </a:r>
        </a:p>
      </dgm:t>
    </dgm:pt>
    <dgm:pt modelId="{3E9E5FB5-0B16-4386-A9EE-188A1ABFCE79}" type="parTrans" cxnId="{8F20BED0-5035-4040-92A1-78AF1D79EFD1}">
      <dgm:prSet/>
      <dgm:spPr/>
      <dgm:t>
        <a:bodyPr/>
        <a:lstStyle/>
        <a:p>
          <a:endParaRPr lang="en-US"/>
        </a:p>
      </dgm:t>
    </dgm:pt>
    <dgm:pt modelId="{358FF409-5125-4AEE-90E0-5684BC8AB44D}" type="sibTrans" cxnId="{8F20BED0-5035-4040-92A1-78AF1D79EFD1}">
      <dgm:prSet/>
      <dgm:spPr/>
      <dgm:t>
        <a:bodyPr/>
        <a:lstStyle/>
        <a:p>
          <a:endParaRPr lang="en-US"/>
        </a:p>
      </dgm:t>
    </dgm:pt>
    <dgm:pt modelId="{0F009CC9-E1AC-43C6-9CB9-1F8C415C3FD3}">
      <dgm:prSet phldrT="[Text]" custT="1"/>
      <dgm:spPr/>
      <dgm:t>
        <a:bodyPr lIns="0" tIns="0" rIns="0" bIns="0"/>
        <a:lstStyle/>
        <a:p>
          <a:r>
            <a:rPr lang="en-US" sz="1600" dirty="0"/>
            <a:t>In poverty</a:t>
          </a:r>
        </a:p>
      </dgm:t>
    </dgm:pt>
    <dgm:pt modelId="{FD6CC791-7CCE-49F6-8BF6-EFF60073CE17}" type="parTrans" cxnId="{CBB92CA4-715B-45B5-BC95-017169CF2199}">
      <dgm:prSet/>
      <dgm:spPr/>
      <dgm:t>
        <a:bodyPr/>
        <a:lstStyle/>
        <a:p>
          <a:endParaRPr lang="en-US"/>
        </a:p>
      </dgm:t>
    </dgm:pt>
    <dgm:pt modelId="{A273A0BF-FEC2-4E3B-B619-45256B1F84F1}" type="sibTrans" cxnId="{CBB92CA4-715B-45B5-BC95-017169CF2199}">
      <dgm:prSet/>
      <dgm:spPr/>
      <dgm:t>
        <a:bodyPr/>
        <a:lstStyle/>
        <a:p>
          <a:endParaRPr lang="en-US"/>
        </a:p>
      </dgm:t>
    </dgm:pt>
    <dgm:pt modelId="{D1FF5BAE-EAA3-47FB-B8EF-DEC99C0CF279}" type="pres">
      <dgm:prSet presAssocID="{635C162F-286C-458A-B9D9-7B2A552ACE08}" presName="composite" presStyleCnt="0">
        <dgm:presLayoutVars>
          <dgm:chMax val="5"/>
          <dgm:dir/>
          <dgm:resizeHandles val="exact"/>
        </dgm:presLayoutVars>
      </dgm:prSet>
      <dgm:spPr/>
    </dgm:pt>
    <dgm:pt modelId="{31CF50DB-775C-42D3-B238-94A91E2458BD}" type="pres">
      <dgm:prSet presAssocID="{0A88BFBF-5B8E-43D0-85F7-74EEDE25B2CF}" presName="circle1" presStyleLbl="lnNode1" presStyleIdx="0" presStyleCnt="3"/>
      <dgm:spPr>
        <a:solidFill>
          <a:schemeClr val="accent3"/>
        </a:solidFill>
      </dgm:spPr>
    </dgm:pt>
    <dgm:pt modelId="{9EEEF515-4839-4C83-9B4C-979D3571B432}" type="pres">
      <dgm:prSet presAssocID="{0A88BFBF-5B8E-43D0-85F7-74EEDE25B2CF}" presName="text1" presStyleLbl="revTx" presStyleIdx="0" presStyleCnt="3">
        <dgm:presLayoutVars>
          <dgm:bulletEnabled val="1"/>
        </dgm:presLayoutVars>
      </dgm:prSet>
      <dgm:spPr/>
    </dgm:pt>
    <dgm:pt modelId="{BA5689B1-D419-48B7-B931-ACF516E1B15C}" type="pres">
      <dgm:prSet presAssocID="{0A88BFBF-5B8E-43D0-85F7-74EEDE25B2CF}" presName="line1" presStyleLbl="callout" presStyleIdx="0" presStyleCnt="6"/>
      <dgm:spPr/>
    </dgm:pt>
    <dgm:pt modelId="{36AF8242-93CA-4A6F-B8D3-5F0524F3F45B}" type="pres">
      <dgm:prSet presAssocID="{0A88BFBF-5B8E-43D0-85F7-74EEDE25B2CF}" presName="d1" presStyleLbl="callout" presStyleIdx="1" presStyleCnt="6"/>
      <dgm:spPr/>
    </dgm:pt>
    <dgm:pt modelId="{73125AB5-05CA-4475-B59B-C240325A4753}" type="pres">
      <dgm:prSet presAssocID="{300AD256-4694-49A9-A5F9-E12A02F32EA4}" presName="circle2" presStyleLbl="lnNode1" presStyleIdx="1" presStyleCnt="3" custScaleX="118156" custScaleY="114034"/>
      <dgm:spPr>
        <a:solidFill>
          <a:schemeClr val="accent2"/>
        </a:solidFill>
      </dgm:spPr>
    </dgm:pt>
    <dgm:pt modelId="{08109E2D-27DF-4404-A8C1-0338902D40E3}" type="pres">
      <dgm:prSet presAssocID="{300AD256-4694-49A9-A5F9-E12A02F32EA4}" presName="text2" presStyleLbl="revTx" presStyleIdx="1" presStyleCnt="3">
        <dgm:presLayoutVars>
          <dgm:bulletEnabled val="1"/>
        </dgm:presLayoutVars>
      </dgm:prSet>
      <dgm:spPr/>
    </dgm:pt>
    <dgm:pt modelId="{E28F60C0-2205-4047-BC00-31A6B4027CD6}" type="pres">
      <dgm:prSet presAssocID="{300AD256-4694-49A9-A5F9-E12A02F32EA4}" presName="line2" presStyleLbl="callout" presStyleIdx="2" presStyleCnt="6" custLinFactNeighborY="66258"/>
      <dgm:spPr/>
    </dgm:pt>
    <dgm:pt modelId="{4F8AB174-3271-454F-9573-7006F3D8A13F}" type="pres">
      <dgm:prSet presAssocID="{300AD256-4694-49A9-A5F9-E12A02F32EA4}" presName="d2" presStyleLbl="callout" presStyleIdx="3" presStyleCnt="6" custScaleX="104734" custScaleY="82513" custLinFactNeighborX="-2241" custLinFactNeighborY="-5235"/>
      <dgm:spPr/>
    </dgm:pt>
    <dgm:pt modelId="{7F7802DF-5316-4DFD-8C66-6E2477FC0424}" type="pres">
      <dgm:prSet presAssocID="{0F009CC9-E1AC-43C6-9CB9-1F8C415C3FD3}" presName="circle3" presStyleLbl="lnNode1" presStyleIdx="2" presStyleCnt="3"/>
      <dgm:spPr>
        <a:solidFill>
          <a:schemeClr val="accent1"/>
        </a:solidFill>
      </dgm:spPr>
    </dgm:pt>
    <dgm:pt modelId="{FB42BAB1-CC83-4EC5-8F0A-CFDD96454E88}" type="pres">
      <dgm:prSet presAssocID="{0F009CC9-E1AC-43C6-9CB9-1F8C415C3FD3}" presName="text3" presStyleLbl="revTx" presStyleIdx="2" presStyleCnt="3" custLinFactY="53824" custLinFactNeighborX="8524" custLinFactNeighborY="100000">
        <dgm:presLayoutVars>
          <dgm:bulletEnabled val="1"/>
        </dgm:presLayoutVars>
      </dgm:prSet>
      <dgm:spPr/>
    </dgm:pt>
    <dgm:pt modelId="{B62A365B-D390-4624-9559-B3C733FC5BBD}" type="pres">
      <dgm:prSet presAssocID="{0F009CC9-E1AC-43C6-9CB9-1F8C415C3FD3}" presName="line3" presStyleLbl="callout" presStyleIdx="4" presStyleCnt="6" custFlipVert="0" custFlipHor="0" custSzY="216018" custScaleX="63590" custLinFactX="100000" custLinFactY="1251589" custLinFactNeighborX="194358" custLinFactNeighborY="1300000"/>
      <dgm:spPr/>
    </dgm:pt>
    <dgm:pt modelId="{7BF75680-61DB-44D5-B0FE-6367C06147EE}" type="pres">
      <dgm:prSet presAssocID="{0F009CC9-E1AC-43C6-9CB9-1F8C415C3FD3}" presName="d3" presStyleLbl="callout" presStyleIdx="5" presStyleCnt="6" custFlipVert="1" custFlipHor="0" custScaleX="168020" custScaleY="36549" custLinFactX="15007" custLinFactNeighborX="100000" custLinFactNeighborY="23932"/>
      <dgm:spPr/>
    </dgm:pt>
  </dgm:ptLst>
  <dgm:cxnLst>
    <dgm:cxn modelId="{18B4AB03-F68C-5B45-A494-F3978B62FE84}" type="presOf" srcId="{635C162F-286C-458A-B9D9-7B2A552ACE08}" destId="{D1FF5BAE-EAA3-47FB-B8EF-DEC99C0CF279}" srcOrd="0" destOrd="0" presId="urn:microsoft.com/office/officeart/2005/8/layout/target1"/>
    <dgm:cxn modelId="{0494D913-8BD9-454E-B7AC-5EC3C588C079}" srcId="{635C162F-286C-458A-B9D9-7B2A552ACE08}" destId="{0A88BFBF-5B8E-43D0-85F7-74EEDE25B2CF}" srcOrd="0" destOrd="0" parTransId="{FC040ED7-6773-467D-BA09-03E30254D1CE}" sibTransId="{90938C7E-263E-43C3-880A-0E1066BC1EA0}"/>
    <dgm:cxn modelId="{FB86EF4C-BD26-FE42-825F-BB3DD6B9AB0C}" type="presOf" srcId="{0A88BFBF-5B8E-43D0-85F7-74EEDE25B2CF}" destId="{9EEEF515-4839-4C83-9B4C-979D3571B432}" srcOrd="0" destOrd="0" presId="urn:microsoft.com/office/officeart/2005/8/layout/target1"/>
    <dgm:cxn modelId="{573F6D8B-908E-F84D-9A55-39D2457DF505}" type="presOf" srcId="{0F009CC9-E1AC-43C6-9CB9-1F8C415C3FD3}" destId="{FB42BAB1-CC83-4EC5-8F0A-CFDD96454E88}" srcOrd="0" destOrd="0" presId="urn:microsoft.com/office/officeart/2005/8/layout/target1"/>
    <dgm:cxn modelId="{CBB92CA4-715B-45B5-BC95-017169CF2199}" srcId="{635C162F-286C-458A-B9D9-7B2A552ACE08}" destId="{0F009CC9-E1AC-43C6-9CB9-1F8C415C3FD3}" srcOrd="2" destOrd="0" parTransId="{FD6CC791-7CCE-49F6-8BF6-EFF60073CE17}" sibTransId="{A273A0BF-FEC2-4E3B-B619-45256B1F84F1}"/>
    <dgm:cxn modelId="{2BBF8DCF-EBE4-7042-8749-63C3587068ED}" type="presOf" srcId="{300AD256-4694-49A9-A5F9-E12A02F32EA4}" destId="{08109E2D-27DF-4404-A8C1-0338902D40E3}" srcOrd="0" destOrd="0" presId="urn:microsoft.com/office/officeart/2005/8/layout/target1"/>
    <dgm:cxn modelId="{8F20BED0-5035-4040-92A1-78AF1D79EFD1}" srcId="{635C162F-286C-458A-B9D9-7B2A552ACE08}" destId="{300AD256-4694-49A9-A5F9-E12A02F32EA4}" srcOrd="1" destOrd="0" parTransId="{3E9E5FB5-0B16-4386-A9EE-188A1ABFCE79}" sibTransId="{358FF409-5125-4AEE-90E0-5684BC8AB44D}"/>
    <dgm:cxn modelId="{4F103D1D-5856-E447-8EA2-D33F5C924466}" type="presParOf" srcId="{D1FF5BAE-EAA3-47FB-B8EF-DEC99C0CF279}" destId="{31CF50DB-775C-42D3-B238-94A91E2458BD}" srcOrd="0" destOrd="0" presId="urn:microsoft.com/office/officeart/2005/8/layout/target1"/>
    <dgm:cxn modelId="{8641CDED-8998-DB4B-852E-8F736D34D640}" type="presParOf" srcId="{D1FF5BAE-EAA3-47FB-B8EF-DEC99C0CF279}" destId="{9EEEF515-4839-4C83-9B4C-979D3571B432}" srcOrd="1" destOrd="0" presId="urn:microsoft.com/office/officeart/2005/8/layout/target1"/>
    <dgm:cxn modelId="{283C21D5-00BE-0F44-8517-D0B7124BAFF5}" type="presParOf" srcId="{D1FF5BAE-EAA3-47FB-B8EF-DEC99C0CF279}" destId="{BA5689B1-D419-48B7-B931-ACF516E1B15C}" srcOrd="2" destOrd="0" presId="urn:microsoft.com/office/officeart/2005/8/layout/target1"/>
    <dgm:cxn modelId="{255C6DED-B932-C24A-AA69-A6DEA633C437}" type="presParOf" srcId="{D1FF5BAE-EAA3-47FB-B8EF-DEC99C0CF279}" destId="{36AF8242-93CA-4A6F-B8D3-5F0524F3F45B}" srcOrd="3" destOrd="0" presId="urn:microsoft.com/office/officeart/2005/8/layout/target1"/>
    <dgm:cxn modelId="{3158983E-3FDB-AB4B-9553-96D122BBAD43}" type="presParOf" srcId="{D1FF5BAE-EAA3-47FB-B8EF-DEC99C0CF279}" destId="{73125AB5-05CA-4475-B59B-C240325A4753}" srcOrd="4" destOrd="0" presId="urn:microsoft.com/office/officeart/2005/8/layout/target1"/>
    <dgm:cxn modelId="{3E85757A-13E7-2C47-B487-4E872C699746}" type="presParOf" srcId="{D1FF5BAE-EAA3-47FB-B8EF-DEC99C0CF279}" destId="{08109E2D-27DF-4404-A8C1-0338902D40E3}" srcOrd="5" destOrd="0" presId="urn:microsoft.com/office/officeart/2005/8/layout/target1"/>
    <dgm:cxn modelId="{F08E917E-652E-8F44-8133-E64CBB34C0FB}" type="presParOf" srcId="{D1FF5BAE-EAA3-47FB-B8EF-DEC99C0CF279}" destId="{E28F60C0-2205-4047-BC00-31A6B4027CD6}" srcOrd="6" destOrd="0" presId="urn:microsoft.com/office/officeart/2005/8/layout/target1"/>
    <dgm:cxn modelId="{2F6E1D57-701F-AE45-924A-5C8C0B30FBC3}" type="presParOf" srcId="{D1FF5BAE-EAA3-47FB-B8EF-DEC99C0CF279}" destId="{4F8AB174-3271-454F-9573-7006F3D8A13F}" srcOrd="7" destOrd="0" presId="urn:microsoft.com/office/officeart/2005/8/layout/target1"/>
    <dgm:cxn modelId="{1709DF11-1449-504F-843D-D3CBD2986D2B}" type="presParOf" srcId="{D1FF5BAE-EAA3-47FB-B8EF-DEC99C0CF279}" destId="{7F7802DF-5316-4DFD-8C66-6E2477FC0424}" srcOrd="8" destOrd="0" presId="urn:microsoft.com/office/officeart/2005/8/layout/target1"/>
    <dgm:cxn modelId="{ACFD612A-414E-E443-B83A-7FFEA8D75869}" type="presParOf" srcId="{D1FF5BAE-EAA3-47FB-B8EF-DEC99C0CF279}" destId="{FB42BAB1-CC83-4EC5-8F0A-CFDD96454E88}" srcOrd="9" destOrd="0" presId="urn:microsoft.com/office/officeart/2005/8/layout/target1"/>
    <dgm:cxn modelId="{27B9D4F4-3389-D741-910E-6B22E1F7F30A}" type="presParOf" srcId="{D1FF5BAE-EAA3-47FB-B8EF-DEC99C0CF279}" destId="{B62A365B-D390-4624-9559-B3C733FC5BBD}" srcOrd="10" destOrd="0" presId="urn:microsoft.com/office/officeart/2005/8/layout/target1"/>
    <dgm:cxn modelId="{16EF641F-C809-5642-8D0F-566B6E52AC4A}" type="presParOf" srcId="{D1FF5BAE-EAA3-47FB-B8EF-DEC99C0CF279}" destId="{7BF75680-61DB-44D5-B0FE-6367C06147EE}" srcOrd="11" destOrd="0" presId="urn:microsoft.com/office/officeart/2005/8/layout/target1"/>
  </dgm:cxnLst>
  <dgm:bg/>
  <dgm:whole>
    <a:ln>
      <a:solidFill>
        <a:srgbClr val="0070C0"/>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0B472B-D8DF-49B2-AC3F-E488B4FECC3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CDFF96B-667E-44FB-ACAE-8740166C1644}">
      <dgm:prSet phldrT="[Text]" custT="1"/>
      <dgm:spPr>
        <a:solidFill>
          <a:srgbClr val="00B050">
            <a:alpha val="50000"/>
          </a:srgbClr>
        </a:solidFill>
      </dgm:spPr>
      <dgm:t>
        <a:bodyPr/>
        <a:lstStyle/>
        <a:p>
          <a:r>
            <a:rPr lang="en-US" sz="1800" dirty="0">
              <a:latin typeface="Arial" panose="020B0604020202020204" pitchFamily="34" charset="0"/>
              <a:cs typeface="Arial" panose="020B0604020202020204" pitchFamily="34" charset="0"/>
            </a:rPr>
            <a:t>RRH Case Management &amp; Services</a:t>
          </a:r>
        </a:p>
      </dgm:t>
    </dgm:pt>
    <dgm:pt modelId="{E35551C6-7480-41E3-9AEC-24E3C88B65A6}" type="parTrans" cxnId="{C78D4AC1-3916-4198-979A-D656D031E0F2}">
      <dgm:prSet/>
      <dgm:spPr/>
      <dgm:t>
        <a:bodyPr/>
        <a:lstStyle/>
        <a:p>
          <a:endParaRPr lang="en-US"/>
        </a:p>
      </dgm:t>
    </dgm:pt>
    <dgm:pt modelId="{769FDBB8-11D1-4599-88F8-53A4908275E5}" type="sibTrans" cxnId="{C78D4AC1-3916-4198-979A-D656D031E0F2}">
      <dgm:prSet/>
      <dgm:spPr/>
      <dgm:t>
        <a:bodyPr/>
        <a:lstStyle/>
        <a:p>
          <a:endParaRPr lang="en-US"/>
        </a:p>
      </dgm:t>
    </dgm:pt>
    <dgm:pt modelId="{14E03A56-2B74-41DB-BD10-D8005D9FDFF3}">
      <dgm:prSet phldrT="[Text]" custT="1"/>
      <dgm:spPr>
        <a:solidFill>
          <a:srgbClr val="C00000">
            <a:alpha val="50000"/>
          </a:srgbClr>
        </a:solidFill>
      </dgm:spPr>
      <dgm:t>
        <a:bodyPr/>
        <a:lstStyle/>
        <a:p>
          <a:r>
            <a:rPr lang="en-US" sz="1800" dirty="0">
              <a:latin typeface="Arial" panose="020B0604020202020204" pitchFamily="34" charset="0"/>
              <a:cs typeface="Arial" panose="020B0604020202020204" pitchFamily="34" charset="0"/>
            </a:rPr>
            <a:t>Housing  Identification</a:t>
          </a:r>
        </a:p>
      </dgm:t>
    </dgm:pt>
    <dgm:pt modelId="{381E0C35-081B-4A3B-A3C7-C0D11154830B}" type="parTrans" cxnId="{C8556DC0-65AD-4287-913A-32915FD15F01}">
      <dgm:prSet/>
      <dgm:spPr/>
      <dgm:t>
        <a:bodyPr/>
        <a:lstStyle/>
        <a:p>
          <a:endParaRPr lang="en-US"/>
        </a:p>
      </dgm:t>
    </dgm:pt>
    <dgm:pt modelId="{4E0B2FDF-2EE6-44EC-9E37-7780BDB396B0}" type="sibTrans" cxnId="{C8556DC0-65AD-4287-913A-32915FD15F01}">
      <dgm:prSet/>
      <dgm:spPr/>
      <dgm:t>
        <a:bodyPr/>
        <a:lstStyle/>
        <a:p>
          <a:endParaRPr lang="en-US"/>
        </a:p>
      </dgm:t>
    </dgm:pt>
    <dgm:pt modelId="{1C94B7C3-CDD5-46CE-A16D-2D65BE16034E}">
      <dgm:prSet phldrT="[Text]" custT="1"/>
      <dgm:spPr>
        <a:solidFill>
          <a:schemeClr val="accent1">
            <a:lumMod val="75000"/>
            <a:alpha val="50000"/>
          </a:schemeClr>
        </a:solidFill>
      </dgm:spPr>
      <dgm:t>
        <a:bodyPr/>
        <a:lstStyle/>
        <a:p>
          <a:r>
            <a:rPr lang="en-US" sz="1800" dirty="0">
              <a:latin typeface="Arial" panose="020B0604020202020204" pitchFamily="34" charset="0"/>
              <a:cs typeface="Arial" panose="020B0604020202020204" pitchFamily="34" charset="0"/>
            </a:rPr>
            <a:t>Rent and Move-In Assistance </a:t>
          </a:r>
        </a:p>
      </dgm:t>
    </dgm:pt>
    <dgm:pt modelId="{89B739DB-0334-42BE-AC98-A551F1F7617C}" type="parTrans" cxnId="{E98DDA3B-E802-4765-A0E0-B01D2B883869}">
      <dgm:prSet/>
      <dgm:spPr/>
      <dgm:t>
        <a:bodyPr/>
        <a:lstStyle/>
        <a:p>
          <a:endParaRPr lang="en-US"/>
        </a:p>
      </dgm:t>
    </dgm:pt>
    <dgm:pt modelId="{4C343D6C-0292-48C7-97AC-71B00EFDB72E}" type="sibTrans" cxnId="{E98DDA3B-E802-4765-A0E0-B01D2B883869}">
      <dgm:prSet/>
      <dgm:spPr/>
      <dgm:t>
        <a:bodyPr/>
        <a:lstStyle/>
        <a:p>
          <a:endParaRPr lang="en-US"/>
        </a:p>
      </dgm:t>
    </dgm:pt>
    <dgm:pt modelId="{E2E53537-1908-4C3B-9326-A2601667FD41}" type="pres">
      <dgm:prSet presAssocID="{EA0B472B-D8DF-49B2-AC3F-E488B4FECC3A}" presName="composite" presStyleCnt="0">
        <dgm:presLayoutVars>
          <dgm:chMax val="1"/>
          <dgm:dir/>
          <dgm:resizeHandles val="exact"/>
        </dgm:presLayoutVars>
      </dgm:prSet>
      <dgm:spPr/>
    </dgm:pt>
    <dgm:pt modelId="{4C71E0EF-AFAC-4E7B-8139-BB349BC8C572}" type="pres">
      <dgm:prSet presAssocID="{EA0B472B-D8DF-49B2-AC3F-E488B4FECC3A}" presName="radial" presStyleCnt="0">
        <dgm:presLayoutVars>
          <dgm:animLvl val="ctr"/>
        </dgm:presLayoutVars>
      </dgm:prSet>
      <dgm:spPr/>
    </dgm:pt>
    <dgm:pt modelId="{3B0E21F9-C463-44B9-A637-DE8AA5FD0F0D}" type="pres">
      <dgm:prSet presAssocID="{FCDFF96B-667E-44FB-ACAE-8740166C1644}" presName="centerShape" presStyleLbl="vennNode1" presStyleIdx="0" presStyleCnt="3" custScaleX="77689" custScaleY="77757" custLinFactNeighborX="28714" custLinFactNeighborY="-31624"/>
      <dgm:spPr/>
    </dgm:pt>
    <dgm:pt modelId="{9F50EAC6-85E7-467C-A12D-0A19764FA774}" type="pres">
      <dgm:prSet presAssocID="{14E03A56-2B74-41DB-BD10-D8005D9FDFF3}" presName="node" presStyleLbl="vennNode1" presStyleIdx="1" presStyleCnt="3" custScaleX="160532" custScaleY="150178" custRadScaleRad="79272" custRadScaleInc="-20554">
        <dgm:presLayoutVars>
          <dgm:bulletEnabled val="1"/>
        </dgm:presLayoutVars>
      </dgm:prSet>
      <dgm:spPr/>
    </dgm:pt>
    <dgm:pt modelId="{9B6A3E94-BD20-4E7B-A5D0-AB5B16E4BB40}" type="pres">
      <dgm:prSet presAssocID="{1C94B7C3-CDD5-46CE-A16D-2D65BE16034E}" presName="node" presStyleLbl="vennNode1" presStyleIdx="2" presStyleCnt="3" custScaleX="155195" custScaleY="148206" custRadScaleRad="21610" custRadScaleInc="-10553">
        <dgm:presLayoutVars>
          <dgm:bulletEnabled val="1"/>
        </dgm:presLayoutVars>
      </dgm:prSet>
      <dgm:spPr/>
    </dgm:pt>
  </dgm:ptLst>
  <dgm:cxnLst>
    <dgm:cxn modelId="{0D427418-3DC6-4780-B630-3F9F0CF876BE}" type="presOf" srcId="{14E03A56-2B74-41DB-BD10-D8005D9FDFF3}" destId="{9F50EAC6-85E7-467C-A12D-0A19764FA774}" srcOrd="0" destOrd="0" presId="urn:microsoft.com/office/officeart/2005/8/layout/radial3"/>
    <dgm:cxn modelId="{6F26432D-B480-4E52-8DB1-1190D2B6F950}" type="presOf" srcId="{EA0B472B-D8DF-49B2-AC3F-E488B4FECC3A}" destId="{E2E53537-1908-4C3B-9326-A2601667FD41}" srcOrd="0" destOrd="0" presId="urn:microsoft.com/office/officeart/2005/8/layout/radial3"/>
    <dgm:cxn modelId="{E98DDA3B-E802-4765-A0E0-B01D2B883869}" srcId="{FCDFF96B-667E-44FB-ACAE-8740166C1644}" destId="{1C94B7C3-CDD5-46CE-A16D-2D65BE16034E}" srcOrd="1" destOrd="0" parTransId="{89B739DB-0334-42BE-AC98-A551F1F7617C}" sibTransId="{4C343D6C-0292-48C7-97AC-71B00EFDB72E}"/>
    <dgm:cxn modelId="{C8556DC0-65AD-4287-913A-32915FD15F01}" srcId="{FCDFF96B-667E-44FB-ACAE-8740166C1644}" destId="{14E03A56-2B74-41DB-BD10-D8005D9FDFF3}" srcOrd="0" destOrd="0" parTransId="{381E0C35-081B-4A3B-A3C7-C0D11154830B}" sibTransId="{4E0B2FDF-2EE6-44EC-9E37-7780BDB396B0}"/>
    <dgm:cxn modelId="{C78D4AC1-3916-4198-979A-D656D031E0F2}" srcId="{EA0B472B-D8DF-49B2-AC3F-E488B4FECC3A}" destId="{FCDFF96B-667E-44FB-ACAE-8740166C1644}" srcOrd="0" destOrd="0" parTransId="{E35551C6-7480-41E3-9AEC-24E3C88B65A6}" sibTransId="{769FDBB8-11D1-4599-88F8-53A4908275E5}"/>
    <dgm:cxn modelId="{20B6CCCC-CC89-4DB8-A4E0-ACD5E0EA47D3}" type="presOf" srcId="{1C94B7C3-CDD5-46CE-A16D-2D65BE16034E}" destId="{9B6A3E94-BD20-4E7B-A5D0-AB5B16E4BB40}" srcOrd="0" destOrd="0" presId="urn:microsoft.com/office/officeart/2005/8/layout/radial3"/>
    <dgm:cxn modelId="{3BA190FE-C71A-4DF0-9D7B-55B867976E9F}" type="presOf" srcId="{FCDFF96B-667E-44FB-ACAE-8740166C1644}" destId="{3B0E21F9-C463-44B9-A637-DE8AA5FD0F0D}" srcOrd="0" destOrd="0" presId="urn:microsoft.com/office/officeart/2005/8/layout/radial3"/>
    <dgm:cxn modelId="{75088666-555A-477F-B83F-F187B1F2823A}" type="presParOf" srcId="{E2E53537-1908-4C3B-9326-A2601667FD41}" destId="{4C71E0EF-AFAC-4E7B-8139-BB349BC8C572}" srcOrd="0" destOrd="0" presId="urn:microsoft.com/office/officeart/2005/8/layout/radial3"/>
    <dgm:cxn modelId="{E2467657-13EA-4171-8DD1-2BC1E23132B3}" type="presParOf" srcId="{4C71E0EF-AFAC-4E7B-8139-BB349BC8C572}" destId="{3B0E21F9-C463-44B9-A637-DE8AA5FD0F0D}" srcOrd="0" destOrd="0" presId="urn:microsoft.com/office/officeart/2005/8/layout/radial3"/>
    <dgm:cxn modelId="{B6485DD3-D9DE-4576-964A-34B0EF823468}" type="presParOf" srcId="{4C71E0EF-AFAC-4E7B-8139-BB349BC8C572}" destId="{9F50EAC6-85E7-467C-A12D-0A19764FA774}" srcOrd="1" destOrd="0" presId="urn:microsoft.com/office/officeart/2005/8/layout/radial3"/>
    <dgm:cxn modelId="{45DC87AD-E512-42B5-B2E7-72A7235242A3}" type="presParOf" srcId="{4C71E0EF-AFAC-4E7B-8139-BB349BC8C572}" destId="{9B6A3E94-BD20-4E7B-A5D0-AB5B16E4BB40}"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C9F40-CDE9-4B59-BA77-DA59551511A8}" type="doc">
      <dgm:prSet loTypeId="urn:microsoft.com/office/officeart/2005/8/layout/hProcess3" loCatId="process" qsTypeId="urn:microsoft.com/office/officeart/2005/8/quickstyle/simple1" qsCatId="simple" csTypeId="urn:microsoft.com/office/officeart/2005/8/colors/colorful5" csCatId="colorful" phldr="1"/>
      <dgm:spPr/>
      <dgm:t>
        <a:bodyPr/>
        <a:lstStyle/>
        <a:p>
          <a:endParaRPr lang="en-US"/>
        </a:p>
      </dgm:t>
    </dgm:pt>
    <dgm:pt modelId="{10D3D146-0F0B-440A-8907-AB03A05729AE}">
      <dgm:prSet phldrT="[Text]" custT="1"/>
      <dgm:spPr/>
      <dgm:t>
        <a:bodyPr/>
        <a:lstStyle/>
        <a:p>
          <a:r>
            <a:rPr lang="en-US" sz="2300" dirty="0">
              <a:solidFill>
                <a:schemeClr val="bg1"/>
              </a:solidFill>
            </a:rPr>
            <a:t>1.) Housing ID/Build Rapport </a:t>
          </a:r>
        </a:p>
        <a:p>
          <a:r>
            <a:rPr lang="en-US" sz="1600" dirty="0">
              <a:solidFill>
                <a:schemeClr val="bg1"/>
              </a:solidFill>
            </a:rPr>
            <a:t>(flexible timeframe)</a:t>
          </a:r>
        </a:p>
      </dgm:t>
    </dgm:pt>
    <dgm:pt modelId="{2048B320-148C-4AA4-84AC-6A6F1CD039F6}" type="parTrans" cxnId="{59758CAE-0FF6-4321-8DC2-DE5EE8B87B81}">
      <dgm:prSet/>
      <dgm:spPr/>
      <dgm:t>
        <a:bodyPr/>
        <a:lstStyle/>
        <a:p>
          <a:endParaRPr lang="en-US"/>
        </a:p>
      </dgm:t>
    </dgm:pt>
    <dgm:pt modelId="{5A4BCBC9-EF48-42D1-B162-723F465B52D2}" type="sibTrans" cxnId="{59758CAE-0FF6-4321-8DC2-DE5EE8B87B81}">
      <dgm:prSet/>
      <dgm:spPr/>
      <dgm:t>
        <a:bodyPr/>
        <a:lstStyle/>
        <a:p>
          <a:endParaRPr lang="en-US"/>
        </a:p>
      </dgm:t>
    </dgm:pt>
    <dgm:pt modelId="{59086115-F799-4A5D-8099-C85DF23DD2AF}">
      <dgm:prSet phldrT="[Text]" custT="1"/>
      <dgm:spPr/>
      <dgm:t>
        <a:bodyPr/>
        <a:lstStyle/>
        <a:p>
          <a:r>
            <a:rPr lang="en-US" sz="2300" dirty="0">
              <a:solidFill>
                <a:schemeClr val="bg1"/>
              </a:solidFill>
            </a:rPr>
            <a:t>2.)Housing Plan; ID Resources and begin connecting</a:t>
          </a:r>
        </a:p>
        <a:p>
          <a:r>
            <a:rPr lang="en-US" sz="2300" dirty="0">
              <a:solidFill>
                <a:schemeClr val="bg1"/>
              </a:solidFill>
            </a:rPr>
            <a:t> </a:t>
          </a:r>
          <a:r>
            <a:rPr lang="en-US" sz="1600" dirty="0">
              <a:solidFill>
                <a:schemeClr val="bg1"/>
              </a:solidFill>
            </a:rPr>
            <a:t>(2 </a:t>
          </a:r>
          <a:r>
            <a:rPr lang="en-US" sz="1600" dirty="0" err="1">
              <a:solidFill>
                <a:schemeClr val="bg1"/>
              </a:solidFill>
            </a:rPr>
            <a:t>mos</a:t>
          </a:r>
          <a:r>
            <a:rPr lang="en-US" sz="1600" dirty="0">
              <a:solidFill>
                <a:schemeClr val="bg1"/>
              </a:solidFill>
            </a:rPr>
            <a:t>/Weekly) </a:t>
          </a:r>
        </a:p>
      </dgm:t>
    </dgm:pt>
    <dgm:pt modelId="{52A5B8DE-B6B9-4696-949A-3C3BF928E42D}" type="parTrans" cxnId="{3C820BEC-220E-4A92-8A96-304D5C4E2312}">
      <dgm:prSet/>
      <dgm:spPr/>
      <dgm:t>
        <a:bodyPr/>
        <a:lstStyle/>
        <a:p>
          <a:endParaRPr lang="en-US"/>
        </a:p>
      </dgm:t>
    </dgm:pt>
    <dgm:pt modelId="{FCE0C174-E555-4515-89D7-5F54E609BCC2}" type="sibTrans" cxnId="{3C820BEC-220E-4A92-8A96-304D5C4E2312}">
      <dgm:prSet/>
      <dgm:spPr/>
      <dgm:t>
        <a:bodyPr/>
        <a:lstStyle/>
        <a:p>
          <a:endParaRPr lang="en-US"/>
        </a:p>
      </dgm:t>
    </dgm:pt>
    <dgm:pt modelId="{E609538D-411E-4B0D-BE8C-8B93427EB552}">
      <dgm:prSet phldrT="[Text]" custT="1"/>
      <dgm:spPr/>
      <dgm:t>
        <a:bodyPr/>
        <a:lstStyle/>
        <a:p>
          <a:r>
            <a:rPr lang="en-US" sz="2400" dirty="0">
              <a:solidFill>
                <a:schemeClr val="bg1"/>
              </a:solidFill>
            </a:rPr>
            <a:t>3.) Test Resource Access </a:t>
          </a:r>
        </a:p>
        <a:p>
          <a:r>
            <a:rPr lang="en-US" sz="1600" dirty="0">
              <a:solidFill>
                <a:schemeClr val="bg1"/>
              </a:solidFill>
            </a:rPr>
            <a:t>(2 </a:t>
          </a:r>
          <a:r>
            <a:rPr lang="en-US" sz="1600" dirty="0" err="1">
              <a:solidFill>
                <a:schemeClr val="bg1"/>
              </a:solidFill>
            </a:rPr>
            <a:t>mos</a:t>
          </a:r>
          <a:r>
            <a:rPr lang="en-US" sz="1600" dirty="0">
              <a:solidFill>
                <a:schemeClr val="bg1"/>
              </a:solidFill>
            </a:rPr>
            <a:t>/Biweekly)</a:t>
          </a:r>
        </a:p>
      </dgm:t>
    </dgm:pt>
    <dgm:pt modelId="{8137CC1E-D83B-4ED7-A156-8877D7D07C2C}" type="parTrans" cxnId="{9D1A7661-0512-4397-BC5C-C110FD6BC015}">
      <dgm:prSet/>
      <dgm:spPr/>
      <dgm:t>
        <a:bodyPr/>
        <a:lstStyle/>
        <a:p>
          <a:endParaRPr lang="en-US"/>
        </a:p>
      </dgm:t>
    </dgm:pt>
    <dgm:pt modelId="{56E1F778-3998-4C04-9F51-EB2B7E731149}" type="sibTrans" cxnId="{9D1A7661-0512-4397-BC5C-C110FD6BC015}">
      <dgm:prSet/>
      <dgm:spPr/>
      <dgm:t>
        <a:bodyPr/>
        <a:lstStyle/>
        <a:p>
          <a:endParaRPr lang="en-US"/>
        </a:p>
      </dgm:t>
    </dgm:pt>
    <dgm:pt modelId="{4A8A655D-15E3-4C47-8A1F-189ED4793B3E}">
      <dgm:prSet phldrT="[Text]" custT="1"/>
      <dgm:spPr/>
      <dgm:t>
        <a:bodyPr/>
        <a:lstStyle/>
        <a:p>
          <a:r>
            <a:rPr lang="en-US" sz="2400" dirty="0">
              <a:solidFill>
                <a:schemeClr val="bg1"/>
              </a:solidFill>
            </a:rPr>
            <a:t>4.) Complete transfer to other services</a:t>
          </a:r>
        </a:p>
        <a:p>
          <a:r>
            <a:rPr lang="en-US" sz="2400" dirty="0">
              <a:solidFill>
                <a:schemeClr val="bg1"/>
              </a:solidFill>
            </a:rPr>
            <a:t> </a:t>
          </a:r>
          <a:r>
            <a:rPr lang="en-US" sz="1600" dirty="0">
              <a:solidFill>
                <a:schemeClr val="bg1"/>
              </a:solidFill>
            </a:rPr>
            <a:t>(2 </a:t>
          </a:r>
          <a:r>
            <a:rPr lang="en-US" sz="1600" dirty="0" err="1">
              <a:solidFill>
                <a:schemeClr val="bg1"/>
              </a:solidFill>
            </a:rPr>
            <a:t>mos</a:t>
          </a:r>
          <a:r>
            <a:rPr lang="en-US" sz="1600" dirty="0">
              <a:solidFill>
                <a:schemeClr val="bg1"/>
              </a:solidFill>
            </a:rPr>
            <a:t>/Monthly)</a:t>
          </a:r>
        </a:p>
      </dgm:t>
    </dgm:pt>
    <dgm:pt modelId="{D422E477-4D3A-4CE6-9E40-8D510F438EBD}" type="parTrans" cxnId="{14F7E69C-AFCE-4032-AD4D-3ABEFF8EC29F}">
      <dgm:prSet/>
      <dgm:spPr/>
      <dgm:t>
        <a:bodyPr/>
        <a:lstStyle/>
        <a:p>
          <a:endParaRPr lang="en-US"/>
        </a:p>
      </dgm:t>
    </dgm:pt>
    <dgm:pt modelId="{62B4B21F-FAA0-495D-80B3-D65F645B1BDB}" type="sibTrans" cxnId="{14F7E69C-AFCE-4032-AD4D-3ABEFF8EC29F}">
      <dgm:prSet/>
      <dgm:spPr/>
      <dgm:t>
        <a:bodyPr/>
        <a:lstStyle/>
        <a:p>
          <a:endParaRPr lang="en-US"/>
        </a:p>
      </dgm:t>
    </dgm:pt>
    <dgm:pt modelId="{91CF43E0-691C-458E-9BAC-707C7A6F50E3}" type="pres">
      <dgm:prSet presAssocID="{0EEC9F40-CDE9-4B59-BA77-DA59551511A8}" presName="Name0" presStyleCnt="0">
        <dgm:presLayoutVars>
          <dgm:dir/>
          <dgm:animLvl val="lvl"/>
          <dgm:resizeHandles val="exact"/>
        </dgm:presLayoutVars>
      </dgm:prSet>
      <dgm:spPr/>
    </dgm:pt>
    <dgm:pt modelId="{437F7A04-7209-42A3-B37D-0DFDDBB9E423}" type="pres">
      <dgm:prSet presAssocID="{0EEC9F40-CDE9-4B59-BA77-DA59551511A8}" presName="dummy" presStyleCnt="0"/>
      <dgm:spPr/>
    </dgm:pt>
    <dgm:pt modelId="{D079AE36-EE81-45FC-A3FD-488F3E0AD0DD}" type="pres">
      <dgm:prSet presAssocID="{0EEC9F40-CDE9-4B59-BA77-DA59551511A8}" presName="linH" presStyleCnt="0"/>
      <dgm:spPr/>
    </dgm:pt>
    <dgm:pt modelId="{2800152E-C7EA-4006-8C59-5DE873B70EF9}" type="pres">
      <dgm:prSet presAssocID="{0EEC9F40-CDE9-4B59-BA77-DA59551511A8}" presName="padding1" presStyleCnt="0"/>
      <dgm:spPr/>
    </dgm:pt>
    <dgm:pt modelId="{8441AC4E-790F-4FD7-993E-8A9D6BE41E79}" type="pres">
      <dgm:prSet presAssocID="{10D3D146-0F0B-440A-8907-AB03A05729AE}" presName="linV" presStyleCnt="0"/>
      <dgm:spPr/>
    </dgm:pt>
    <dgm:pt modelId="{A7EE32F7-4D6D-4684-82CD-50421988D67A}" type="pres">
      <dgm:prSet presAssocID="{10D3D146-0F0B-440A-8907-AB03A05729AE}" presName="spVertical1" presStyleCnt="0"/>
      <dgm:spPr/>
    </dgm:pt>
    <dgm:pt modelId="{BB5F7F10-B0E3-44AF-A39D-D5EBCDC7D8AC}" type="pres">
      <dgm:prSet presAssocID="{10D3D146-0F0B-440A-8907-AB03A05729AE}" presName="parTx" presStyleLbl="revTx" presStyleIdx="0" presStyleCnt="4" custLinFactNeighborX="-33025" custLinFactNeighborY="-17069">
        <dgm:presLayoutVars>
          <dgm:chMax val="0"/>
          <dgm:chPref val="0"/>
          <dgm:bulletEnabled val="1"/>
        </dgm:presLayoutVars>
      </dgm:prSet>
      <dgm:spPr/>
    </dgm:pt>
    <dgm:pt modelId="{AF977B1A-0E36-4255-A59A-F1C9F42C0B7C}" type="pres">
      <dgm:prSet presAssocID="{10D3D146-0F0B-440A-8907-AB03A05729AE}" presName="spVertical2" presStyleCnt="0"/>
      <dgm:spPr/>
    </dgm:pt>
    <dgm:pt modelId="{66EFB5BF-B792-44E9-94B9-8BA0C00C1A19}" type="pres">
      <dgm:prSet presAssocID="{10D3D146-0F0B-440A-8907-AB03A05729AE}" presName="spVertical3" presStyleCnt="0"/>
      <dgm:spPr/>
    </dgm:pt>
    <dgm:pt modelId="{E26E8862-163E-4C15-8FA9-321513B6C310}" type="pres">
      <dgm:prSet presAssocID="{5A4BCBC9-EF48-42D1-B162-723F465B52D2}" presName="space" presStyleCnt="0"/>
      <dgm:spPr/>
    </dgm:pt>
    <dgm:pt modelId="{F0064CA1-FA81-4B78-A432-946A5FDB1E3C}" type="pres">
      <dgm:prSet presAssocID="{59086115-F799-4A5D-8099-C85DF23DD2AF}" presName="linV" presStyleCnt="0"/>
      <dgm:spPr/>
    </dgm:pt>
    <dgm:pt modelId="{4F7A90D6-8A48-4581-BB43-38333C4A7F6B}" type="pres">
      <dgm:prSet presAssocID="{59086115-F799-4A5D-8099-C85DF23DD2AF}" presName="spVertical1" presStyleCnt="0"/>
      <dgm:spPr/>
    </dgm:pt>
    <dgm:pt modelId="{EF8D1A9D-1FFE-4145-A365-9260C3E31595}" type="pres">
      <dgm:prSet presAssocID="{59086115-F799-4A5D-8099-C85DF23DD2AF}" presName="parTx" presStyleLbl="revTx" presStyleIdx="1" presStyleCnt="4" custLinFactNeighborX="-27484" custLinFactNeighborY="-982">
        <dgm:presLayoutVars>
          <dgm:chMax val="0"/>
          <dgm:chPref val="0"/>
          <dgm:bulletEnabled val="1"/>
        </dgm:presLayoutVars>
      </dgm:prSet>
      <dgm:spPr/>
    </dgm:pt>
    <dgm:pt modelId="{C2972C8B-1F2E-48F5-8D8E-4940D169F292}" type="pres">
      <dgm:prSet presAssocID="{59086115-F799-4A5D-8099-C85DF23DD2AF}" presName="spVertical2" presStyleCnt="0"/>
      <dgm:spPr/>
    </dgm:pt>
    <dgm:pt modelId="{574ED620-6E16-417F-AD64-EFC74D2390D5}" type="pres">
      <dgm:prSet presAssocID="{59086115-F799-4A5D-8099-C85DF23DD2AF}" presName="spVertical3" presStyleCnt="0"/>
      <dgm:spPr/>
    </dgm:pt>
    <dgm:pt modelId="{6F5E00BE-D3A1-499F-9489-D071AC3D7D65}" type="pres">
      <dgm:prSet presAssocID="{FCE0C174-E555-4515-89D7-5F54E609BCC2}" presName="space" presStyleCnt="0"/>
      <dgm:spPr/>
    </dgm:pt>
    <dgm:pt modelId="{9CAD231A-6F95-4ECD-A879-CB0C54FACA6C}" type="pres">
      <dgm:prSet presAssocID="{E609538D-411E-4B0D-BE8C-8B93427EB552}" presName="linV" presStyleCnt="0"/>
      <dgm:spPr/>
    </dgm:pt>
    <dgm:pt modelId="{E3C7C40D-DE92-4672-8DB0-C5E9A7338547}" type="pres">
      <dgm:prSet presAssocID="{E609538D-411E-4B0D-BE8C-8B93427EB552}" presName="spVertical1" presStyleCnt="0"/>
      <dgm:spPr/>
    </dgm:pt>
    <dgm:pt modelId="{4A876585-4E53-472D-BBAA-BF9485D4AE23}" type="pres">
      <dgm:prSet presAssocID="{E609538D-411E-4B0D-BE8C-8B93427EB552}" presName="parTx" presStyleLbl="revTx" presStyleIdx="2" presStyleCnt="4" custLinFactNeighborX="-14552" custLinFactNeighborY="-15719">
        <dgm:presLayoutVars>
          <dgm:chMax val="0"/>
          <dgm:chPref val="0"/>
          <dgm:bulletEnabled val="1"/>
        </dgm:presLayoutVars>
      </dgm:prSet>
      <dgm:spPr/>
    </dgm:pt>
    <dgm:pt modelId="{3FB07C63-3343-4AF4-924C-D1BAEB482F1B}" type="pres">
      <dgm:prSet presAssocID="{E609538D-411E-4B0D-BE8C-8B93427EB552}" presName="spVertical2" presStyleCnt="0"/>
      <dgm:spPr/>
    </dgm:pt>
    <dgm:pt modelId="{0A28613A-EB7E-4194-8A6F-4DB0CE4574A3}" type="pres">
      <dgm:prSet presAssocID="{E609538D-411E-4B0D-BE8C-8B93427EB552}" presName="spVertical3" presStyleCnt="0"/>
      <dgm:spPr/>
    </dgm:pt>
    <dgm:pt modelId="{69462617-88B0-4EAD-949A-660AA3222CD3}" type="pres">
      <dgm:prSet presAssocID="{56E1F778-3998-4C04-9F51-EB2B7E731149}" presName="space" presStyleCnt="0"/>
      <dgm:spPr/>
    </dgm:pt>
    <dgm:pt modelId="{981B9EF1-FC75-4DCC-9098-3427662A825E}" type="pres">
      <dgm:prSet presAssocID="{4A8A655D-15E3-4C47-8A1F-189ED4793B3E}" presName="linV" presStyleCnt="0"/>
      <dgm:spPr/>
    </dgm:pt>
    <dgm:pt modelId="{E54E7F45-ACFA-4A7B-A38D-7E6E25F36744}" type="pres">
      <dgm:prSet presAssocID="{4A8A655D-15E3-4C47-8A1F-189ED4793B3E}" presName="spVertical1" presStyleCnt="0"/>
      <dgm:spPr/>
    </dgm:pt>
    <dgm:pt modelId="{EAE1DF3A-6449-4453-A07A-E84895A62A40}" type="pres">
      <dgm:prSet presAssocID="{4A8A655D-15E3-4C47-8A1F-189ED4793B3E}" presName="parTx" presStyleLbl="revTx" presStyleIdx="3" presStyleCnt="4" custLinFactNeighborY="-11545">
        <dgm:presLayoutVars>
          <dgm:chMax val="0"/>
          <dgm:chPref val="0"/>
          <dgm:bulletEnabled val="1"/>
        </dgm:presLayoutVars>
      </dgm:prSet>
      <dgm:spPr/>
    </dgm:pt>
    <dgm:pt modelId="{450D12E3-DE72-4404-B647-B3861B5D3A19}" type="pres">
      <dgm:prSet presAssocID="{4A8A655D-15E3-4C47-8A1F-189ED4793B3E}" presName="spVertical2" presStyleCnt="0"/>
      <dgm:spPr/>
    </dgm:pt>
    <dgm:pt modelId="{F9081712-D2EB-4393-97C9-F3AC9429DB97}" type="pres">
      <dgm:prSet presAssocID="{4A8A655D-15E3-4C47-8A1F-189ED4793B3E}" presName="spVertical3" presStyleCnt="0"/>
      <dgm:spPr/>
    </dgm:pt>
    <dgm:pt modelId="{7ED5D95C-E4AE-448F-ADB0-DC7A62A665BE}" type="pres">
      <dgm:prSet presAssocID="{0EEC9F40-CDE9-4B59-BA77-DA59551511A8}" presName="padding2" presStyleCnt="0"/>
      <dgm:spPr/>
    </dgm:pt>
    <dgm:pt modelId="{E423126A-D126-4883-8060-6780C37BF547}" type="pres">
      <dgm:prSet presAssocID="{0EEC9F40-CDE9-4B59-BA77-DA59551511A8}" presName="negArrow" presStyleCnt="0"/>
      <dgm:spPr/>
    </dgm:pt>
    <dgm:pt modelId="{DB148903-BF09-4688-A56C-36BC995F5275}" type="pres">
      <dgm:prSet presAssocID="{0EEC9F40-CDE9-4B59-BA77-DA59551511A8}" presName="backgroundArrow" presStyleLbl="node1" presStyleIdx="0" presStyleCnt="1" custLinFactNeighborX="1799" custLinFactNeighborY="-491"/>
      <dgm:spPr/>
    </dgm:pt>
  </dgm:ptLst>
  <dgm:cxnLst>
    <dgm:cxn modelId="{62454A1C-ABED-4456-BCDA-75A1DBAE4243}" type="presOf" srcId="{59086115-F799-4A5D-8099-C85DF23DD2AF}" destId="{EF8D1A9D-1FFE-4145-A365-9260C3E31595}" srcOrd="0" destOrd="0" presId="urn:microsoft.com/office/officeart/2005/8/layout/hProcess3"/>
    <dgm:cxn modelId="{9D1A7661-0512-4397-BC5C-C110FD6BC015}" srcId="{0EEC9F40-CDE9-4B59-BA77-DA59551511A8}" destId="{E609538D-411E-4B0D-BE8C-8B93427EB552}" srcOrd="2" destOrd="0" parTransId="{8137CC1E-D83B-4ED7-A156-8877D7D07C2C}" sibTransId="{56E1F778-3998-4C04-9F51-EB2B7E731149}"/>
    <dgm:cxn modelId="{6C0AEB8E-E003-46AB-B8E6-2F45D9595937}" type="presOf" srcId="{E609538D-411E-4B0D-BE8C-8B93427EB552}" destId="{4A876585-4E53-472D-BBAA-BF9485D4AE23}" srcOrd="0" destOrd="0" presId="urn:microsoft.com/office/officeart/2005/8/layout/hProcess3"/>
    <dgm:cxn modelId="{14F7E69C-AFCE-4032-AD4D-3ABEFF8EC29F}" srcId="{0EEC9F40-CDE9-4B59-BA77-DA59551511A8}" destId="{4A8A655D-15E3-4C47-8A1F-189ED4793B3E}" srcOrd="3" destOrd="0" parTransId="{D422E477-4D3A-4CE6-9E40-8D510F438EBD}" sibTransId="{62B4B21F-FAA0-495D-80B3-D65F645B1BDB}"/>
    <dgm:cxn modelId="{59758CAE-0FF6-4321-8DC2-DE5EE8B87B81}" srcId="{0EEC9F40-CDE9-4B59-BA77-DA59551511A8}" destId="{10D3D146-0F0B-440A-8907-AB03A05729AE}" srcOrd="0" destOrd="0" parTransId="{2048B320-148C-4AA4-84AC-6A6F1CD039F6}" sibTransId="{5A4BCBC9-EF48-42D1-B162-723F465B52D2}"/>
    <dgm:cxn modelId="{434943BE-CC7A-42E5-869B-5E005724CD41}" type="presOf" srcId="{0EEC9F40-CDE9-4B59-BA77-DA59551511A8}" destId="{91CF43E0-691C-458E-9BAC-707C7A6F50E3}" srcOrd="0" destOrd="0" presId="urn:microsoft.com/office/officeart/2005/8/layout/hProcess3"/>
    <dgm:cxn modelId="{F57CD9CB-32C0-4DFD-94AC-5420FD725B56}" type="presOf" srcId="{10D3D146-0F0B-440A-8907-AB03A05729AE}" destId="{BB5F7F10-B0E3-44AF-A39D-D5EBCDC7D8AC}" srcOrd="0" destOrd="0" presId="urn:microsoft.com/office/officeart/2005/8/layout/hProcess3"/>
    <dgm:cxn modelId="{3C820BEC-220E-4A92-8A96-304D5C4E2312}" srcId="{0EEC9F40-CDE9-4B59-BA77-DA59551511A8}" destId="{59086115-F799-4A5D-8099-C85DF23DD2AF}" srcOrd="1" destOrd="0" parTransId="{52A5B8DE-B6B9-4696-949A-3C3BF928E42D}" sibTransId="{FCE0C174-E555-4515-89D7-5F54E609BCC2}"/>
    <dgm:cxn modelId="{ED1B17F7-1433-48F8-9C6E-4B81EF0649DA}" type="presOf" srcId="{4A8A655D-15E3-4C47-8A1F-189ED4793B3E}" destId="{EAE1DF3A-6449-4453-A07A-E84895A62A40}" srcOrd="0" destOrd="0" presId="urn:microsoft.com/office/officeart/2005/8/layout/hProcess3"/>
    <dgm:cxn modelId="{F1ACEB4C-FCF2-4DC1-81A1-D1CF6E1A534D}" type="presParOf" srcId="{91CF43E0-691C-458E-9BAC-707C7A6F50E3}" destId="{437F7A04-7209-42A3-B37D-0DFDDBB9E423}" srcOrd="0" destOrd="0" presId="urn:microsoft.com/office/officeart/2005/8/layout/hProcess3"/>
    <dgm:cxn modelId="{23300BE6-17DD-496F-95C0-5528DB3746C2}" type="presParOf" srcId="{91CF43E0-691C-458E-9BAC-707C7A6F50E3}" destId="{D079AE36-EE81-45FC-A3FD-488F3E0AD0DD}" srcOrd="1" destOrd="0" presId="urn:microsoft.com/office/officeart/2005/8/layout/hProcess3"/>
    <dgm:cxn modelId="{A5054BBC-4802-4CE2-A3CB-A1F344ECFF50}" type="presParOf" srcId="{D079AE36-EE81-45FC-A3FD-488F3E0AD0DD}" destId="{2800152E-C7EA-4006-8C59-5DE873B70EF9}" srcOrd="0" destOrd="0" presId="urn:microsoft.com/office/officeart/2005/8/layout/hProcess3"/>
    <dgm:cxn modelId="{0B5078A0-6D63-4342-B199-9C6731C4A9E5}" type="presParOf" srcId="{D079AE36-EE81-45FC-A3FD-488F3E0AD0DD}" destId="{8441AC4E-790F-4FD7-993E-8A9D6BE41E79}" srcOrd="1" destOrd="0" presId="urn:microsoft.com/office/officeart/2005/8/layout/hProcess3"/>
    <dgm:cxn modelId="{271605EC-C4E4-4EBB-B1C9-210EFD0CBF6D}" type="presParOf" srcId="{8441AC4E-790F-4FD7-993E-8A9D6BE41E79}" destId="{A7EE32F7-4D6D-4684-82CD-50421988D67A}" srcOrd="0" destOrd="0" presId="urn:microsoft.com/office/officeart/2005/8/layout/hProcess3"/>
    <dgm:cxn modelId="{2BCEF43A-C427-4E18-BBE0-DC8B384C82F7}" type="presParOf" srcId="{8441AC4E-790F-4FD7-993E-8A9D6BE41E79}" destId="{BB5F7F10-B0E3-44AF-A39D-D5EBCDC7D8AC}" srcOrd="1" destOrd="0" presId="urn:microsoft.com/office/officeart/2005/8/layout/hProcess3"/>
    <dgm:cxn modelId="{835F51C2-94DD-499B-B931-56E48AE24431}" type="presParOf" srcId="{8441AC4E-790F-4FD7-993E-8A9D6BE41E79}" destId="{AF977B1A-0E36-4255-A59A-F1C9F42C0B7C}" srcOrd="2" destOrd="0" presId="urn:microsoft.com/office/officeart/2005/8/layout/hProcess3"/>
    <dgm:cxn modelId="{134DC574-2F00-47C1-9940-659FB16F4206}" type="presParOf" srcId="{8441AC4E-790F-4FD7-993E-8A9D6BE41E79}" destId="{66EFB5BF-B792-44E9-94B9-8BA0C00C1A19}" srcOrd="3" destOrd="0" presId="urn:microsoft.com/office/officeart/2005/8/layout/hProcess3"/>
    <dgm:cxn modelId="{197AD52E-B4A1-4C2D-9886-D42F05A884A7}" type="presParOf" srcId="{D079AE36-EE81-45FC-A3FD-488F3E0AD0DD}" destId="{E26E8862-163E-4C15-8FA9-321513B6C310}" srcOrd="2" destOrd="0" presId="urn:microsoft.com/office/officeart/2005/8/layout/hProcess3"/>
    <dgm:cxn modelId="{2B1714A3-53F4-4BEE-A0D5-BA9C129381F3}" type="presParOf" srcId="{D079AE36-EE81-45FC-A3FD-488F3E0AD0DD}" destId="{F0064CA1-FA81-4B78-A432-946A5FDB1E3C}" srcOrd="3" destOrd="0" presId="urn:microsoft.com/office/officeart/2005/8/layout/hProcess3"/>
    <dgm:cxn modelId="{398DBD6D-541F-4A6E-A75B-DD2BFEA24B4E}" type="presParOf" srcId="{F0064CA1-FA81-4B78-A432-946A5FDB1E3C}" destId="{4F7A90D6-8A48-4581-BB43-38333C4A7F6B}" srcOrd="0" destOrd="0" presId="urn:microsoft.com/office/officeart/2005/8/layout/hProcess3"/>
    <dgm:cxn modelId="{A8BD01BE-34E4-41E8-A31C-A30703CB9740}" type="presParOf" srcId="{F0064CA1-FA81-4B78-A432-946A5FDB1E3C}" destId="{EF8D1A9D-1FFE-4145-A365-9260C3E31595}" srcOrd="1" destOrd="0" presId="urn:microsoft.com/office/officeart/2005/8/layout/hProcess3"/>
    <dgm:cxn modelId="{F286C1FC-528A-4F94-AC91-6B58C1372F70}" type="presParOf" srcId="{F0064CA1-FA81-4B78-A432-946A5FDB1E3C}" destId="{C2972C8B-1F2E-48F5-8D8E-4940D169F292}" srcOrd="2" destOrd="0" presId="urn:microsoft.com/office/officeart/2005/8/layout/hProcess3"/>
    <dgm:cxn modelId="{56AB4DE0-6352-4F1C-BAE7-1A9D2A28EA44}" type="presParOf" srcId="{F0064CA1-FA81-4B78-A432-946A5FDB1E3C}" destId="{574ED620-6E16-417F-AD64-EFC74D2390D5}" srcOrd="3" destOrd="0" presId="urn:microsoft.com/office/officeart/2005/8/layout/hProcess3"/>
    <dgm:cxn modelId="{8973AC81-F5AE-4685-8D9F-A73E7B69CA43}" type="presParOf" srcId="{D079AE36-EE81-45FC-A3FD-488F3E0AD0DD}" destId="{6F5E00BE-D3A1-499F-9489-D071AC3D7D65}" srcOrd="4" destOrd="0" presId="urn:microsoft.com/office/officeart/2005/8/layout/hProcess3"/>
    <dgm:cxn modelId="{84968749-9797-4881-9A80-64014F37F0DF}" type="presParOf" srcId="{D079AE36-EE81-45FC-A3FD-488F3E0AD0DD}" destId="{9CAD231A-6F95-4ECD-A879-CB0C54FACA6C}" srcOrd="5" destOrd="0" presId="urn:microsoft.com/office/officeart/2005/8/layout/hProcess3"/>
    <dgm:cxn modelId="{93D8809A-2A8B-4EE5-A29F-C2DDB407047F}" type="presParOf" srcId="{9CAD231A-6F95-4ECD-A879-CB0C54FACA6C}" destId="{E3C7C40D-DE92-4672-8DB0-C5E9A7338547}" srcOrd="0" destOrd="0" presId="urn:microsoft.com/office/officeart/2005/8/layout/hProcess3"/>
    <dgm:cxn modelId="{9B82B87B-17A3-4444-9427-091464639A8F}" type="presParOf" srcId="{9CAD231A-6F95-4ECD-A879-CB0C54FACA6C}" destId="{4A876585-4E53-472D-BBAA-BF9485D4AE23}" srcOrd="1" destOrd="0" presId="urn:microsoft.com/office/officeart/2005/8/layout/hProcess3"/>
    <dgm:cxn modelId="{2DEAC770-4EC8-4C12-9DCD-B9BC4A218368}" type="presParOf" srcId="{9CAD231A-6F95-4ECD-A879-CB0C54FACA6C}" destId="{3FB07C63-3343-4AF4-924C-D1BAEB482F1B}" srcOrd="2" destOrd="0" presId="urn:microsoft.com/office/officeart/2005/8/layout/hProcess3"/>
    <dgm:cxn modelId="{1FA70CF5-8EEF-400B-939F-115A62477BCB}" type="presParOf" srcId="{9CAD231A-6F95-4ECD-A879-CB0C54FACA6C}" destId="{0A28613A-EB7E-4194-8A6F-4DB0CE4574A3}" srcOrd="3" destOrd="0" presId="urn:microsoft.com/office/officeart/2005/8/layout/hProcess3"/>
    <dgm:cxn modelId="{BB3A95EA-60F3-4713-A2D4-12CA26846220}" type="presParOf" srcId="{D079AE36-EE81-45FC-A3FD-488F3E0AD0DD}" destId="{69462617-88B0-4EAD-949A-660AA3222CD3}" srcOrd="6" destOrd="0" presId="urn:microsoft.com/office/officeart/2005/8/layout/hProcess3"/>
    <dgm:cxn modelId="{66D9F55E-0AA5-4902-BC6C-4B206095FA7C}" type="presParOf" srcId="{D079AE36-EE81-45FC-A3FD-488F3E0AD0DD}" destId="{981B9EF1-FC75-4DCC-9098-3427662A825E}" srcOrd="7" destOrd="0" presId="urn:microsoft.com/office/officeart/2005/8/layout/hProcess3"/>
    <dgm:cxn modelId="{65E67F4A-D075-4874-A18F-2784734CA453}" type="presParOf" srcId="{981B9EF1-FC75-4DCC-9098-3427662A825E}" destId="{E54E7F45-ACFA-4A7B-A38D-7E6E25F36744}" srcOrd="0" destOrd="0" presId="urn:microsoft.com/office/officeart/2005/8/layout/hProcess3"/>
    <dgm:cxn modelId="{5A5D6AFF-F276-42E3-9286-009AA36ABA8D}" type="presParOf" srcId="{981B9EF1-FC75-4DCC-9098-3427662A825E}" destId="{EAE1DF3A-6449-4453-A07A-E84895A62A40}" srcOrd="1" destOrd="0" presId="urn:microsoft.com/office/officeart/2005/8/layout/hProcess3"/>
    <dgm:cxn modelId="{757070D5-41A0-4F37-B510-4AFBFF52146B}" type="presParOf" srcId="{981B9EF1-FC75-4DCC-9098-3427662A825E}" destId="{450D12E3-DE72-4404-B647-B3861B5D3A19}" srcOrd="2" destOrd="0" presId="urn:microsoft.com/office/officeart/2005/8/layout/hProcess3"/>
    <dgm:cxn modelId="{0C46C57D-4B3F-4A4B-9CE6-B6AA330ED044}" type="presParOf" srcId="{981B9EF1-FC75-4DCC-9098-3427662A825E}" destId="{F9081712-D2EB-4393-97C9-F3AC9429DB97}" srcOrd="3" destOrd="0" presId="urn:microsoft.com/office/officeart/2005/8/layout/hProcess3"/>
    <dgm:cxn modelId="{5B892C11-2F1D-4918-AC18-E37978AE59FE}" type="presParOf" srcId="{D079AE36-EE81-45FC-A3FD-488F3E0AD0DD}" destId="{7ED5D95C-E4AE-448F-ADB0-DC7A62A665BE}" srcOrd="8" destOrd="0" presId="urn:microsoft.com/office/officeart/2005/8/layout/hProcess3"/>
    <dgm:cxn modelId="{D4D3B634-5116-42B6-A8BB-1F2946DE7CB3}" type="presParOf" srcId="{D079AE36-EE81-45FC-A3FD-488F3E0AD0DD}" destId="{E423126A-D126-4883-8060-6780C37BF547}" srcOrd="9" destOrd="0" presId="urn:microsoft.com/office/officeart/2005/8/layout/hProcess3"/>
    <dgm:cxn modelId="{B9F61EA2-AE2F-4A83-805F-95767938EC20}" type="presParOf" srcId="{D079AE36-EE81-45FC-A3FD-488F3E0AD0DD}" destId="{DB148903-BF09-4688-A56C-36BC995F5275}"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E80611-24B1-4D40-904E-868F1FE44EF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CC37ABD-9262-4245-936E-4E7BE713302D}">
      <dgm:prSet/>
      <dgm:spPr/>
      <dgm:t>
        <a:bodyPr/>
        <a:lstStyle/>
        <a:p>
          <a:pPr algn="ctr" rtl="0"/>
          <a:endParaRPr lang="en-US" b="1" dirty="0"/>
        </a:p>
      </dgm:t>
    </dgm:pt>
    <dgm:pt modelId="{0CB12688-956A-4D1E-BFBC-BD9733F3A064}" type="parTrans" cxnId="{6BF91BF9-5031-42AD-A6EB-85034925984C}">
      <dgm:prSet/>
      <dgm:spPr/>
      <dgm:t>
        <a:bodyPr/>
        <a:lstStyle/>
        <a:p>
          <a:pPr algn="ctr"/>
          <a:endParaRPr lang="en-US"/>
        </a:p>
      </dgm:t>
    </dgm:pt>
    <dgm:pt modelId="{FC98BA86-AC51-4771-B81C-C43C0C11C575}" type="sibTrans" cxnId="{6BF91BF9-5031-42AD-A6EB-85034925984C}">
      <dgm:prSet/>
      <dgm:spPr/>
      <dgm:t>
        <a:bodyPr/>
        <a:lstStyle/>
        <a:p>
          <a:pPr algn="ctr"/>
          <a:endParaRPr lang="en-US"/>
        </a:p>
      </dgm:t>
    </dgm:pt>
    <dgm:pt modelId="{0ECEBC2F-0DC1-4520-B353-972ADC40FB4D}">
      <dgm:prSet/>
      <dgm:spPr/>
      <dgm:t>
        <a:bodyPr/>
        <a:lstStyle/>
        <a:p>
          <a:pPr algn="ctr" rtl="0"/>
          <a:endParaRPr lang="en-US" b="1" dirty="0"/>
        </a:p>
      </dgm:t>
    </dgm:pt>
    <dgm:pt modelId="{472C2640-82BF-4920-942B-D50107387746}" type="parTrans" cxnId="{1569983D-5956-42C4-A6D8-0DB0852D4CF3}">
      <dgm:prSet/>
      <dgm:spPr/>
      <dgm:t>
        <a:bodyPr/>
        <a:lstStyle/>
        <a:p>
          <a:pPr algn="ctr"/>
          <a:endParaRPr lang="en-US"/>
        </a:p>
      </dgm:t>
    </dgm:pt>
    <dgm:pt modelId="{F839AF60-EF41-41FE-80FB-27B4BD0B4390}" type="sibTrans" cxnId="{1569983D-5956-42C4-A6D8-0DB0852D4CF3}">
      <dgm:prSet/>
      <dgm:spPr/>
      <dgm:t>
        <a:bodyPr/>
        <a:lstStyle/>
        <a:p>
          <a:pPr algn="ctr"/>
          <a:endParaRPr lang="en-US"/>
        </a:p>
      </dgm:t>
    </dgm:pt>
    <dgm:pt modelId="{8BB0C06F-11A9-44A0-8B63-A030183DF504}">
      <dgm:prSet/>
      <dgm:spPr/>
      <dgm:t>
        <a:bodyPr/>
        <a:lstStyle/>
        <a:p>
          <a:pPr algn="ctr" rtl="0"/>
          <a:endParaRPr lang="en-US" b="1" dirty="0"/>
        </a:p>
      </dgm:t>
    </dgm:pt>
    <dgm:pt modelId="{A01D15BD-DEC9-46F8-B093-DD1C6137C74B}" type="parTrans" cxnId="{E3264A9E-2968-41E0-9700-21BF0A633CA3}">
      <dgm:prSet/>
      <dgm:spPr/>
      <dgm:t>
        <a:bodyPr/>
        <a:lstStyle/>
        <a:p>
          <a:pPr algn="ctr"/>
          <a:endParaRPr lang="en-US"/>
        </a:p>
      </dgm:t>
    </dgm:pt>
    <dgm:pt modelId="{CE8794D7-5A6E-4D7F-8241-5204644540BC}" type="sibTrans" cxnId="{E3264A9E-2968-41E0-9700-21BF0A633CA3}">
      <dgm:prSet/>
      <dgm:spPr/>
      <dgm:t>
        <a:bodyPr/>
        <a:lstStyle/>
        <a:p>
          <a:pPr algn="ctr"/>
          <a:endParaRPr lang="en-US"/>
        </a:p>
      </dgm:t>
    </dgm:pt>
    <dgm:pt modelId="{D7EAF60D-F33F-4A06-81B5-FE8016BD3058}" type="pres">
      <dgm:prSet presAssocID="{09E80611-24B1-4D40-904E-868F1FE44EF7}" presName="cycle" presStyleCnt="0">
        <dgm:presLayoutVars>
          <dgm:dir/>
          <dgm:resizeHandles val="exact"/>
        </dgm:presLayoutVars>
      </dgm:prSet>
      <dgm:spPr/>
    </dgm:pt>
    <dgm:pt modelId="{7B8E4F91-EF3F-4231-A881-FA943A83D579}" type="pres">
      <dgm:prSet presAssocID="{3CC37ABD-9262-4245-936E-4E7BE713302D}" presName="node" presStyleLbl="node1" presStyleIdx="0" presStyleCnt="3" custRadScaleRad="90418" custRadScaleInc="-2412">
        <dgm:presLayoutVars>
          <dgm:bulletEnabled val="1"/>
        </dgm:presLayoutVars>
      </dgm:prSet>
      <dgm:spPr/>
    </dgm:pt>
    <dgm:pt modelId="{64E1EBF9-3190-45AB-B80E-01BA0A74C125}" type="pres">
      <dgm:prSet presAssocID="{FC98BA86-AC51-4771-B81C-C43C0C11C575}" presName="sibTrans" presStyleLbl="sibTrans2D1" presStyleIdx="0" presStyleCnt="3"/>
      <dgm:spPr/>
    </dgm:pt>
    <dgm:pt modelId="{E7CE3638-C087-432A-BCE5-4D693C171635}" type="pres">
      <dgm:prSet presAssocID="{FC98BA86-AC51-4771-B81C-C43C0C11C575}" presName="connectorText" presStyleLbl="sibTrans2D1" presStyleIdx="0" presStyleCnt="3"/>
      <dgm:spPr/>
    </dgm:pt>
    <dgm:pt modelId="{83EF839C-D4CA-4624-AC03-2FB3405A6408}" type="pres">
      <dgm:prSet presAssocID="{0ECEBC2F-0DC1-4520-B353-972ADC40FB4D}" presName="node" presStyleLbl="node1" presStyleIdx="1" presStyleCnt="3">
        <dgm:presLayoutVars>
          <dgm:bulletEnabled val="1"/>
        </dgm:presLayoutVars>
      </dgm:prSet>
      <dgm:spPr/>
    </dgm:pt>
    <dgm:pt modelId="{AC4BD650-4443-4D60-AD4C-96BC4CF379C9}" type="pres">
      <dgm:prSet presAssocID="{F839AF60-EF41-41FE-80FB-27B4BD0B4390}" presName="sibTrans" presStyleLbl="sibTrans2D1" presStyleIdx="1" presStyleCnt="3"/>
      <dgm:spPr/>
    </dgm:pt>
    <dgm:pt modelId="{6636A7E4-6995-4CF6-928B-F9C57048EE42}" type="pres">
      <dgm:prSet presAssocID="{F839AF60-EF41-41FE-80FB-27B4BD0B4390}" presName="connectorText" presStyleLbl="sibTrans2D1" presStyleIdx="1" presStyleCnt="3"/>
      <dgm:spPr/>
    </dgm:pt>
    <dgm:pt modelId="{30EF4B58-160A-4FC9-BD74-E1D714692CC7}" type="pres">
      <dgm:prSet presAssocID="{8BB0C06F-11A9-44A0-8B63-A030183DF504}" presName="node" presStyleLbl="node1" presStyleIdx="2" presStyleCnt="3">
        <dgm:presLayoutVars>
          <dgm:bulletEnabled val="1"/>
        </dgm:presLayoutVars>
      </dgm:prSet>
      <dgm:spPr/>
    </dgm:pt>
    <dgm:pt modelId="{4786B9F1-F78B-4C79-B108-C70516E37987}" type="pres">
      <dgm:prSet presAssocID="{CE8794D7-5A6E-4D7F-8241-5204644540BC}" presName="sibTrans" presStyleLbl="sibTrans2D1" presStyleIdx="2" presStyleCnt="3"/>
      <dgm:spPr/>
    </dgm:pt>
    <dgm:pt modelId="{5FE4E46E-CE07-45D7-AF95-A18001617DB1}" type="pres">
      <dgm:prSet presAssocID="{CE8794D7-5A6E-4D7F-8241-5204644540BC}" presName="connectorText" presStyleLbl="sibTrans2D1" presStyleIdx="2" presStyleCnt="3"/>
      <dgm:spPr/>
    </dgm:pt>
  </dgm:ptLst>
  <dgm:cxnLst>
    <dgm:cxn modelId="{1569983D-5956-42C4-A6D8-0DB0852D4CF3}" srcId="{09E80611-24B1-4D40-904E-868F1FE44EF7}" destId="{0ECEBC2F-0DC1-4520-B353-972ADC40FB4D}" srcOrd="1" destOrd="0" parTransId="{472C2640-82BF-4920-942B-D50107387746}" sibTransId="{F839AF60-EF41-41FE-80FB-27B4BD0B4390}"/>
    <dgm:cxn modelId="{4C6FE63D-1260-1144-B828-AFA7B0E3E552}" type="presOf" srcId="{F839AF60-EF41-41FE-80FB-27B4BD0B4390}" destId="{6636A7E4-6995-4CF6-928B-F9C57048EE42}" srcOrd="1" destOrd="0" presId="urn:microsoft.com/office/officeart/2005/8/layout/cycle2"/>
    <dgm:cxn modelId="{8F6C3063-2083-3046-B01E-22BB5509EF40}" type="presOf" srcId="{FC98BA86-AC51-4771-B81C-C43C0C11C575}" destId="{E7CE3638-C087-432A-BCE5-4D693C171635}" srcOrd="1" destOrd="0" presId="urn:microsoft.com/office/officeart/2005/8/layout/cycle2"/>
    <dgm:cxn modelId="{5847A86A-0336-3649-9637-660E8E616E87}" type="presOf" srcId="{F839AF60-EF41-41FE-80FB-27B4BD0B4390}" destId="{AC4BD650-4443-4D60-AD4C-96BC4CF379C9}" srcOrd="0" destOrd="0" presId="urn:microsoft.com/office/officeart/2005/8/layout/cycle2"/>
    <dgm:cxn modelId="{ECD6F55A-32D3-7149-9095-EFA4DF7A06EA}" type="presOf" srcId="{CE8794D7-5A6E-4D7F-8241-5204644540BC}" destId="{4786B9F1-F78B-4C79-B108-C70516E37987}" srcOrd="0" destOrd="0" presId="urn:microsoft.com/office/officeart/2005/8/layout/cycle2"/>
    <dgm:cxn modelId="{F7F2AF9D-53AA-C34B-A194-7FC5406C7B94}" type="presOf" srcId="{09E80611-24B1-4D40-904E-868F1FE44EF7}" destId="{D7EAF60D-F33F-4A06-81B5-FE8016BD3058}" srcOrd="0" destOrd="0" presId="urn:microsoft.com/office/officeart/2005/8/layout/cycle2"/>
    <dgm:cxn modelId="{E3264A9E-2968-41E0-9700-21BF0A633CA3}" srcId="{09E80611-24B1-4D40-904E-868F1FE44EF7}" destId="{8BB0C06F-11A9-44A0-8B63-A030183DF504}" srcOrd="2" destOrd="0" parTransId="{A01D15BD-DEC9-46F8-B093-DD1C6137C74B}" sibTransId="{CE8794D7-5A6E-4D7F-8241-5204644540BC}"/>
    <dgm:cxn modelId="{A362C89E-8BCA-674B-B9F5-ABC17C71FEFE}" type="presOf" srcId="{FC98BA86-AC51-4771-B81C-C43C0C11C575}" destId="{64E1EBF9-3190-45AB-B80E-01BA0A74C125}" srcOrd="0" destOrd="0" presId="urn:microsoft.com/office/officeart/2005/8/layout/cycle2"/>
    <dgm:cxn modelId="{469A33D8-2731-304C-89D9-703675266679}" type="presOf" srcId="{8BB0C06F-11A9-44A0-8B63-A030183DF504}" destId="{30EF4B58-160A-4FC9-BD74-E1D714692CC7}" srcOrd="0" destOrd="0" presId="urn:microsoft.com/office/officeart/2005/8/layout/cycle2"/>
    <dgm:cxn modelId="{60D676EF-4245-F040-BDC7-A37E5C3DCCAF}" type="presOf" srcId="{0ECEBC2F-0DC1-4520-B353-972ADC40FB4D}" destId="{83EF839C-D4CA-4624-AC03-2FB3405A6408}" srcOrd="0" destOrd="0" presId="urn:microsoft.com/office/officeart/2005/8/layout/cycle2"/>
    <dgm:cxn modelId="{6BF91BF9-5031-42AD-A6EB-85034925984C}" srcId="{09E80611-24B1-4D40-904E-868F1FE44EF7}" destId="{3CC37ABD-9262-4245-936E-4E7BE713302D}" srcOrd="0" destOrd="0" parTransId="{0CB12688-956A-4D1E-BFBC-BD9733F3A064}" sibTransId="{FC98BA86-AC51-4771-B81C-C43C0C11C575}"/>
    <dgm:cxn modelId="{0EF16BFE-F9CB-DD4A-812A-CB8DED3AC712}" type="presOf" srcId="{CE8794D7-5A6E-4D7F-8241-5204644540BC}" destId="{5FE4E46E-CE07-45D7-AF95-A18001617DB1}" srcOrd="1" destOrd="0" presId="urn:microsoft.com/office/officeart/2005/8/layout/cycle2"/>
    <dgm:cxn modelId="{91AAB6FF-9EB5-6540-8109-5A7EF141CF12}" type="presOf" srcId="{3CC37ABD-9262-4245-936E-4E7BE713302D}" destId="{7B8E4F91-EF3F-4231-A881-FA943A83D579}" srcOrd="0" destOrd="0" presId="urn:microsoft.com/office/officeart/2005/8/layout/cycle2"/>
    <dgm:cxn modelId="{B7417060-DAA5-844F-971A-C04213CFE082}" type="presParOf" srcId="{D7EAF60D-F33F-4A06-81B5-FE8016BD3058}" destId="{7B8E4F91-EF3F-4231-A881-FA943A83D579}" srcOrd="0" destOrd="0" presId="urn:microsoft.com/office/officeart/2005/8/layout/cycle2"/>
    <dgm:cxn modelId="{38C194AA-D30E-744A-9353-EDFA74B9D144}" type="presParOf" srcId="{D7EAF60D-F33F-4A06-81B5-FE8016BD3058}" destId="{64E1EBF9-3190-45AB-B80E-01BA0A74C125}" srcOrd="1" destOrd="0" presId="urn:microsoft.com/office/officeart/2005/8/layout/cycle2"/>
    <dgm:cxn modelId="{65D12448-E2BE-D94D-A8A1-0F457CC15A8C}" type="presParOf" srcId="{64E1EBF9-3190-45AB-B80E-01BA0A74C125}" destId="{E7CE3638-C087-432A-BCE5-4D693C171635}" srcOrd="0" destOrd="0" presId="urn:microsoft.com/office/officeart/2005/8/layout/cycle2"/>
    <dgm:cxn modelId="{E561359A-514F-FE4E-AD56-C6AC58786C95}" type="presParOf" srcId="{D7EAF60D-F33F-4A06-81B5-FE8016BD3058}" destId="{83EF839C-D4CA-4624-AC03-2FB3405A6408}" srcOrd="2" destOrd="0" presId="urn:microsoft.com/office/officeart/2005/8/layout/cycle2"/>
    <dgm:cxn modelId="{916AC402-7EF7-8645-B5A8-17F63A0BEDF0}" type="presParOf" srcId="{D7EAF60D-F33F-4A06-81B5-FE8016BD3058}" destId="{AC4BD650-4443-4D60-AD4C-96BC4CF379C9}" srcOrd="3" destOrd="0" presId="urn:microsoft.com/office/officeart/2005/8/layout/cycle2"/>
    <dgm:cxn modelId="{03FD2334-7A83-6A42-84DC-101B891894FB}" type="presParOf" srcId="{AC4BD650-4443-4D60-AD4C-96BC4CF379C9}" destId="{6636A7E4-6995-4CF6-928B-F9C57048EE42}" srcOrd="0" destOrd="0" presId="urn:microsoft.com/office/officeart/2005/8/layout/cycle2"/>
    <dgm:cxn modelId="{0081565D-BB15-F444-A5F6-9B610A15F4AA}" type="presParOf" srcId="{D7EAF60D-F33F-4A06-81B5-FE8016BD3058}" destId="{30EF4B58-160A-4FC9-BD74-E1D714692CC7}" srcOrd="4" destOrd="0" presId="urn:microsoft.com/office/officeart/2005/8/layout/cycle2"/>
    <dgm:cxn modelId="{A7DE1653-0FA5-9540-BB1E-BA614AE87F35}" type="presParOf" srcId="{D7EAF60D-F33F-4A06-81B5-FE8016BD3058}" destId="{4786B9F1-F78B-4C79-B108-C70516E37987}" srcOrd="5" destOrd="0" presId="urn:microsoft.com/office/officeart/2005/8/layout/cycle2"/>
    <dgm:cxn modelId="{D5BD39C2-346B-B941-8135-F6865D79B7E3}" type="presParOf" srcId="{4786B9F1-F78B-4C79-B108-C70516E37987}" destId="{5FE4E46E-CE07-45D7-AF95-A18001617DB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15F0-31DC-2E42-B758-64F3C52A9AD3}">
      <dsp:nvSpPr>
        <dsp:cNvPr id="0" name=""/>
        <dsp:cNvSpPr/>
      </dsp:nvSpPr>
      <dsp:spPr>
        <a:xfrm>
          <a:off x="0" y="116032"/>
          <a:ext cx="5506365" cy="79150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rPr>
            <a:t>Goals for the RRHI</a:t>
          </a:r>
        </a:p>
      </dsp:txBody>
      <dsp:txXfrm>
        <a:off x="38638" y="154670"/>
        <a:ext cx="5429089" cy="714229"/>
      </dsp:txXfrm>
    </dsp:sp>
    <dsp:sp modelId="{D2D37456-7DE9-264A-8DB6-81FDA1BEAD0A}">
      <dsp:nvSpPr>
        <dsp:cNvPr id="0" name=""/>
        <dsp:cNvSpPr/>
      </dsp:nvSpPr>
      <dsp:spPr>
        <a:xfrm>
          <a:off x="0" y="907537"/>
          <a:ext cx="5506365" cy="3757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2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Calibri" panose="020F0502020204030204" pitchFamily="34" charset="0"/>
              <a:ea typeface="Arial" charset="0"/>
              <a:cs typeface="Arial" charset="0"/>
            </a:rPr>
            <a:t>Improve and standardize RRH practice across your community</a:t>
          </a:r>
        </a:p>
        <a:p>
          <a:pPr marL="228600" lvl="1" indent="-228600" algn="l" defTabSz="1155700">
            <a:lnSpc>
              <a:spcPct val="90000"/>
            </a:lnSpc>
            <a:spcBef>
              <a:spcPct val="0"/>
            </a:spcBef>
            <a:spcAft>
              <a:spcPct val="20000"/>
            </a:spcAft>
            <a:buChar char="•"/>
          </a:pPr>
          <a:endParaRPr lang="en-US" sz="2600" kern="1200" dirty="0">
            <a:latin typeface="Calibri" panose="020F0502020204030204" pitchFamily="34" charset="0"/>
            <a:ea typeface="Arial" charset="0"/>
            <a:cs typeface="Arial" charset="0"/>
          </a:endParaRPr>
        </a:p>
        <a:p>
          <a:pPr marL="228600" lvl="1" indent="-228600" algn="l" defTabSz="1155700">
            <a:lnSpc>
              <a:spcPct val="90000"/>
            </a:lnSpc>
            <a:spcBef>
              <a:spcPct val="0"/>
            </a:spcBef>
            <a:spcAft>
              <a:spcPct val="20000"/>
            </a:spcAft>
            <a:buChar char="•"/>
          </a:pPr>
          <a:r>
            <a:rPr lang="en-US" sz="2600" kern="1200" dirty="0">
              <a:latin typeface="Calibri" panose="020F0502020204030204" pitchFamily="34" charset="0"/>
              <a:ea typeface="Arial" charset="0"/>
              <a:cs typeface="Arial" charset="0"/>
            </a:rPr>
            <a:t>Align RRH programs from all funding streams with national best practice standards</a:t>
          </a:r>
        </a:p>
        <a:p>
          <a:pPr marL="228600" lvl="1" indent="-228600" algn="l" defTabSz="1155700">
            <a:lnSpc>
              <a:spcPct val="90000"/>
            </a:lnSpc>
            <a:spcBef>
              <a:spcPct val="0"/>
            </a:spcBef>
            <a:spcAft>
              <a:spcPct val="20000"/>
            </a:spcAft>
            <a:buChar char="•"/>
          </a:pPr>
          <a:endParaRPr lang="en-US" sz="2600" kern="1200" dirty="0">
            <a:latin typeface="Calibri" panose="020F0502020204030204" pitchFamily="34" charset="0"/>
            <a:ea typeface="Arial" charset="0"/>
            <a:cs typeface="Arial" charset="0"/>
          </a:endParaRPr>
        </a:p>
        <a:p>
          <a:pPr marL="228600" lvl="1" indent="-228600" algn="l" defTabSz="1155700">
            <a:lnSpc>
              <a:spcPct val="90000"/>
            </a:lnSpc>
            <a:spcBef>
              <a:spcPct val="0"/>
            </a:spcBef>
            <a:spcAft>
              <a:spcPct val="20000"/>
            </a:spcAft>
            <a:buChar char="•"/>
          </a:pPr>
          <a:r>
            <a:rPr lang="en-US" sz="2600" kern="1200" dirty="0">
              <a:latin typeface="Calibri" panose="020F0502020204030204" pitchFamily="34" charset="0"/>
              <a:ea typeface="Arial" charset="0"/>
              <a:cs typeface="Arial" charset="0"/>
            </a:rPr>
            <a:t>Implement RRH in a systemic way</a:t>
          </a:r>
        </a:p>
        <a:p>
          <a:pPr marL="228600" lvl="1" indent="-228600" algn="l" defTabSz="1155700">
            <a:lnSpc>
              <a:spcPct val="90000"/>
            </a:lnSpc>
            <a:spcBef>
              <a:spcPct val="0"/>
            </a:spcBef>
            <a:spcAft>
              <a:spcPct val="20000"/>
            </a:spcAft>
            <a:buChar char="•"/>
          </a:pPr>
          <a:endParaRPr lang="en-US" sz="2600" kern="1200" dirty="0">
            <a:latin typeface="Calibri" panose="020F0502020204030204" pitchFamily="34" charset="0"/>
            <a:ea typeface="Arial" charset="0"/>
            <a:cs typeface="Arial" charset="0"/>
          </a:endParaRPr>
        </a:p>
      </dsp:txBody>
      <dsp:txXfrm>
        <a:off x="0" y="907537"/>
        <a:ext cx="5506365" cy="3757050"/>
      </dsp:txXfrm>
    </dsp:sp>
    <dsp:sp modelId="{50883946-E676-4C53-8130-D2D44B156C02}">
      <dsp:nvSpPr>
        <dsp:cNvPr id="0" name=""/>
        <dsp:cNvSpPr/>
      </dsp:nvSpPr>
      <dsp:spPr>
        <a:xfrm>
          <a:off x="0" y="4664587"/>
          <a:ext cx="5506365"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3300" kern="1200" dirty="0">
            <a:latin typeface="Calibri" panose="020F0502020204030204" pitchFamily="34" charset="0"/>
            <a:ea typeface="Arial" charset="0"/>
            <a:cs typeface="Arial" charset="0"/>
          </a:endParaRPr>
        </a:p>
      </dsp:txBody>
      <dsp:txXfrm>
        <a:off x="38638" y="4703225"/>
        <a:ext cx="5429089"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02DF-5316-4DFD-8C66-6E2477FC0424}">
      <dsp:nvSpPr>
        <dsp:cNvPr id="0" name=""/>
        <dsp:cNvSpPr/>
      </dsp:nvSpPr>
      <dsp:spPr>
        <a:xfrm>
          <a:off x="0" y="1046723"/>
          <a:ext cx="2307453" cy="2307453"/>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3125AB5-05CA-4475-B59B-C240325A4753}">
      <dsp:nvSpPr>
        <dsp:cNvPr id="0" name=""/>
        <dsp:cNvSpPr/>
      </dsp:nvSpPr>
      <dsp:spPr>
        <a:xfrm>
          <a:off x="335808" y="1411065"/>
          <a:ext cx="1635836" cy="1578768"/>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CF50DB-775C-42D3-B238-94A91E2458BD}">
      <dsp:nvSpPr>
        <dsp:cNvPr id="0" name=""/>
        <dsp:cNvSpPr/>
      </dsp:nvSpPr>
      <dsp:spPr>
        <a:xfrm>
          <a:off x="922981" y="1969704"/>
          <a:ext cx="461490" cy="461490"/>
        </a:xfrm>
        <a:prstGeom prst="ellipse">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EEEF515-4839-4C83-9B4C-979D3571B432}">
      <dsp:nvSpPr>
        <dsp:cNvPr id="0" name=""/>
        <dsp:cNvSpPr/>
      </dsp:nvSpPr>
      <dsp:spPr>
        <a:xfrm>
          <a:off x="2692028" y="277571"/>
          <a:ext cx="1153726" cy="67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Homeless</a:t>
          </a:r>
        </a:p>
      </dsp:txBody>
      <dsp:txXfrm>
        <a:off x="2692028" y="277571"/>
        <a:ext cx="1153726" cy="673007"/>
      </dsp:txXfrm>
    </dsp:sp>
    <dsp:sp modelId="{BA5689B1-D419-48B7-B931-ACF516E1B15C}">
      <dsp:nvSpPr>
        <dsp:cNvPr id="0" name=""/>
        <dsp:cNvSpPr/>
      </dsp:nvSpPr>
      <dsp:spPr>
        <a:xfrm>
          <a:off x="2403596" y="614075"/>
          <a:ext cx="2884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6AF8242-93CA-4A6F-B8D3-5F0524F3F45B}">
      <dsp:nvSpPr>
        <dsp:cNvPr id="0" name=""/>
        <dsp:cNvSpPr/>
      </dsp:nvSpPr>
      <dsp:spPr>
        <a:xfrm rot="5400000">
          <a:off x="985090" y="783096"/>
          <a:ext cx="1585989" cy="124871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8109E2D-27DF-4404-A8C1-0338902D40E3}">
      <dsp:nvSpPr>
        <dsp:cNvPr id="0" name=""/>
        <dsp:cNvSpPr/>
      </dsp:nvSpPr>
      <dsp:spPr>
        <a:xfrm>
          <a:off x="2692028" y="950579"/>
          <a:ext cx="1153726" cy="67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At-risk</a:t>
          </a:r>
        </a:p>
      </dsp:txBody>
      <dsp:txXfrm>
        <a:off x="2692028" y="950579"/>
        <a:ext cx="1153726" cy="673007"/>
      </dsp:txXfrm>
    </dsp:sp>
    <dsp:sp modelId="{E28F60C0-2205-4047-BC00-31A6B4027CD6}">
      <dsp:nvSpPr>
        <dsp:cNvPr id="0" name=""/>
        <dsp:cNvSpPr/>
      </dsp:nvSpPr>
      <dsp:spPr>
        <a:xfrm>
          <a:off x="2403596" y="1310935"/>
          <a:ext cx="2884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F8AB174-3271-454F-9573-7006F3D8A13F}">
      <dsp:nvSpPr>
        <dsp:cNvPr id="0" name=""/>
        <dsp:cNvSpPr/>
      </dsp:nvSpPr>
      <dsp:spPr>
        <a:xfrm rot="5400000">
          <a:off x="1413002" y="1359178"/>
          <a:ext cx="1019754" cy="96143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B42BAB1-CC83-4EC5-8F0A-CFDD96454E88}">
      <dsp:nvSpPr>
        <dsp:cNvPr id="0" name=""/>
        <dsp:cNvSpPr/>
      </dsp:nvSpPr>
      <dsp:spPr>
        <a:xfrm>
          <a:off x="2692028" y="2658832"/>
          <a:ext cx="1153726" cy="67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In poverty</a:t>
          </a:r>
        </a:p>
      </dsp:txBody>
      <dsp:txXfrm>
        <a:off x="2692028" y="2658832"/>
        <a:ext cx="1153726" cy="673007"/>
      </dsp:txXfrm>
    </dsp:sp>
    <dsp:sp modelId="{B62A365B-D390-4624-9559-B3C733FC5BBD}">
      <dsp:nvSpPr>
        <dsp:cNvPr id="0" name=""/>
        <dsp:cNvSpPr/>
      </dsp:nvSpPr>
      <dsp:spPr>
        <a:xfrm>
          <a:off x="3305127" y="3415730"/>
          <a:ext cx="183413" cy="21601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BF75680-61DB-44D5-B0FE-6367C06147EE}">
      <dsp:nvSpPr>
        <dsp:cNvPr id="0" name=""/>
        <dsp:cNvSpPr/>
      </dsp:nvSpPr>
      <dsp:spPr>
        <a:xfrm rot="16200000" flipV="1">
          <a:off x="2621872" y="2119167"/>
          <a:ext cx="322722" cy="98669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E21F9-C463-44B9-A637-DE8AA5FD0F0D}">
      <dsp:nvSpPr>
        <dsp:cNvPr id="0" name=""/>
        <dsp:cNvSpPr/>
      </dsp:nvSpPr>
      <dsp:spPr>
        <a:xfrm>
          <a:off x="3057697" y="342655"/>
          <a:ext cx="2579547" cy="2581804"/>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RRH Case Management &amp; Services</a:t>
          </a:r>
        </a:p>
      </dsp:txBody>
      <dsp:txXfrm>
        <a:off x="3435463" y="720751"/>
        <a:ext cx="1824015" cy="1825612"/>
      </dsp:txXfrm>
    </dsp:sp>
    <dsp:sp modelId="{9F50EAC6-85E7-467C-A12D-0A19764FA774}">
      <dsp:nvSpPr>
        <dsp:cNvPr id="0" name=""/>
        <dsp:cNvSpPr/>
      </dsp:nvSpPr>
      <dsp:spPr>
        <a:xfrm>
          <a:off x="741633" y="385569"/>
          <a:ext cx="2665112" cy="2493217"/>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Housing  Identification</a:t>
          </a:r>
        </a:p>
      </dsp:txBody>
      <dsp:txXfrm>
        <a:off x="1131930" y="750692"/>
        <a:ext cx="1884518" cy="1762971"/>
      </dsp:txXfrm>
    </dsp:sp>
    <dsp:sp modelId="{9B6A3E94-BD20-4E7B-A5D0-AB5B16E4BB40}">
      <dsp:nvSpPr>
        <dsp:cNvPr id="0" name=""/>
        <dsp:cNvSpPr/>
      </dsp:nvSpPr>
      <dsp:spPr>
        <a:xfrm>
          <a:off x="1969539" y="2212766"/>
          <a:ext cx="2576508" cy="2460479"/>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Rent and Move-In Assistance </a:t>
          </a:r>
        </a:p>
      </dsp:txBody>
      <dsp:txXfrm>
        <a:off x="2346860" y="2573095"/>
        <a:ext cx="1821866" cy="1739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48903-BF09-4688-A56C-36BC995F5275}">
      <dsp:nvSpPr>
        <dsp:cNvPr id="0" name=""/>
        <dsp:cNvSpPr/>
      </dsp:nvSpPr>
      <dsp:spPr>
        <a:xfrm>
          <a:off x="0" y="311333"/>
          <a:ext cx="11242964" cy="4680000"/>
        </a:xfrm>
        <a:prstGeom prst="right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1DF3A-6449-4453-A07A-E84895A62A40}">
      <dsp:nvSpPr>
        <dsp:cNvPr id="0" name=""/>
        <dsp:cNvSpPr/>
      </dsp:nvSpPr>
      <dsp:spPr>
        <a:xfrm>
          <a:off x="8114916" y="1369235"/>
          <a:ext cx="200375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4.) Complete transfer to other services</a:t>
          </a:r>
        </a:p>
        <a:p>
          <a:pPr marL="0" lvl="0" indent="0" algn="ctr" defTabSz="1066800">
            <a:lnSpc>
              <a:spcPct val="90000"/>
            </a:lnSpc>
            <a:spcBef>
              <a:spcPct val="0"/>
            </a:spcBef>
            <a:spcAft>
              <a:spcPct val="35000"/>
            </a:spcAft>
            <a:buNone/>
          </a:pPr>
          <a:r>
            <a:rPr lang="en-US" sz="2400" kern="1200" dirty="0">
              <a:solidFill>
                <a:schemeClr val="bg1"/>
              </a:solidFill>
            </a:rPr>
            <a:t> </a:t>
          </a:r>
          <a:r>
            <a:rPr lang="en-US" sz="1600" kern="1200" dirty="0">
              <a:solidFill>
                <a:schemeClr val="bg1"/>
              </a:solidFill>
            </a:rPr>
            <a:t>(2 </a:t>
          </a:r>
          <a:r>
            <a:rPr lang="en-US" sz="1600" kern="1200" dirty="0" err="1">
              <a:solidFill>
                <a:schemeClr val="bg1"/>
              </a:solidFill>
            </a:rPr>
            <a:t>mos</a:t>
          </a:r>
          <a:r>
            <a:rPr lang="en-US" sz="1600" kern="1200" dirty="0">
              <a:solidFill>
                <a:schemeClr val="bg1"/>
              </a:solidFill>
            </a:rPr>
            <a:t>/Monthly)</a:t>
          </a:r>
        </a:p>
      </dsp:txBody>
      <dsp:txXfrm>
        <a:off x="8114916" y="1369235"/>
        <a:ext cx="2003750" cy="2340000"/>
      </dsp:txXfrm>
    </dsp:sp>
    <dsp:sp modelId="{4A876585-4E53-472D-BBAA-BF9485D4AE23}">
      <dsp:nvSpPr>
        <dsp:cNvPr id="0" name=""/>
        <dsp:cNvSpPr/>
      </dsp:nvSpPr>
      <dsp:spPr>
        <a:xfrm>
          <a:off x="5418829" y="1320400"/>
          <a:ext cx="200375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3.) Test Resource Access </a:t>
          </a:r>
        </a:p>
        <a:p>
          <a:pPr marL="0" lvl="0" indent="0" algn="ctr" defTabSz="1066800">
            <a:lnSpc>
              <a:spcPct val="90000"/>
            </a:lnSpc>
            <a:spcBef>
              <a:spcPct val="0"/>
            </a:spcBef>
            <a:spcAft>
              <a:spcPct val="35000"/>
            </a:spcAft>
            <a:buNone/>
          </a:pPr>
          <a:r>
            <a:rPr lang="en-US" sz="1600" kern="1200" dirty="0">
              <a:solidFill>
                <a:schemeClr val="bg1"/>
              </a:solidFill>
            </a:rPr>
            <a:t>(2 </a:t>
          </a:r>
          <a:r>
            <a:rPr lang="en-US" sz="1600" kern="1200" dirty="0" err="1">
              <a:solidFill>
                <a:schemeClr val="bg1"/>
              </a:solidFill>
            </a:rPr>
            <a:t>mos</a:t>
          </a:r>
          <a:r>
            <a:rPr lang="en-US" sz="1600" kern="1200" dirty="0">
              <a:solidFill>
                <a:schemeClr val="bg1"/>
              </a:solidFill>
            </a:rPr>
            <a:t>/Biweekly)</a:t>
          </a:r>
        </a:p>
      </dsp:txBody>
      <dsp:txXfrm>
        <a:off x="5418829" y="1320400"/>
        <a:ext cx="2003750" cy="2340000"/>
      </dsp:txXfrm>
    </dsp:sp>
    <dsp:sp modelId="{EF8D1A9D-1FFE-4145-A365-9260C3E31595}">
      <dsp:nvSpPr>
        <dsp:cNvPr id="0" name=""/>
        <dsp:cNvSpPr/>
      </dsp:nvSpPr>
      <dsp:spPr>
        <a:xfrm>
          <a:off x="2755203" y="1492823"/>
          <a:ext cx="200375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2.)Housing Plan; ID Resources and begin connecting</a:t>
          </a:r>
        </a:p>
        <a:p>
          <a:pPr marL="0" lvl="0" indent="0" algn="ctr" defTabSz="1022350">
            <a:lnSpc>
              <a:spcPct val="90000"/>
            </a:lnSpc>
            <a:spcBef>
              <a:spcPct val="0"/>
            </a:spcBef>
            <a:spcAft>
              <a:spcPct val="35000"/>
            </a:spcAft>
            <a:buNone/>
          </a:pPr>
          <a:r>
            <a:rPr lang="en-US" sz="2300" kern="1200" dirty="0">
              <a:solidFill>
                <a:schemeClr val="bg1"/>
              </a:solidFill>
            </a:rPr>
            <a:t> </a:t>
          </a:r>
          <a:r>
            <a:rPr lang="en-US" sz="1600" kern="1200" dirty="0">
              <a:solidFill>
                <a:schemeClr val="bg1"/>
              </a:solidFill>
            </a:rPr>
            <a:t>(2 </a:t>
          </a:r>
          <a:r>
            <a:rPr lang="en-US" sz="1600" kern="1200" dirty="0" err="1">
              <a:solidFill>
                <a:schemeClr val="bg1"/>
              </a:solidFill>
            </a:rPr>
            <a:t>mos</a:t>
          </a:r>
          <a:r>
            <a:rPr lang="en-US" sz="1600" kern="1200" dirty="0">
              <a:solidFill>
                <a:schemeClr val="bg1"/>
              </a:solidFill>
            </a:rPr>
            <a:t>/Weekly) </a:t>
          </a:r>
        </a:p>
      </dsp:txBody>
      <dsp:txXfrm>
        <a:off x="2755203" y="1492823"/>
        <a:ext cx="2003750" cy="2340000"/>
      </dsp:txXfrm>
    </dsp:sp>
    <dsp:sp modelId="{BB5F7F10-B0E3-44AF-A39D-D5EBCDC7D8AC}">
      <dsp:nvSpPr>
        <dsp:cNvPr id="0" name=""/>
        <dsp:cNvSpPr/>
      </dsp:nvSpPr>
      <dsp:spPr>
        <a:xfrm>
          <a:off x="239674" y="1304605"/>
          <a:ext cx="200375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1.) Housing ID/Build Rapport </a:t>
          </a:r>
        </a:p>
        <a:p>
          <a:pPr marL="0" lvl="0" indent="0" algn="ctr" defTabSz="1022350">
            <a:lnSpc>
              <a:spcPct val="90000"/>
            </a:lnSpc>
            <a:spcBef>
              <a:spcPct val="0"/>
            </a:spcBef>
            <a:spcAft>
              <a:spcPct val="35000"/>
            </a:spcAft>
            <a:buNone/>
          </a:pPr>
          <a:r>
            <a:rPr lang="en-US" sz="1600" kern="1200" dirty="0">
              <a:solidFill>
                <a:schemeClr val="bg1"/>
              </a:solidFill>
            </a:rPr>
            <a:t>(flexible timeframe)</a:t>
          </a:r>
        </a:p>
      </dsp:txBody>
      <dsp:txXfrm>
        <a:off x="239674" y="1304605"/>
        <a:ext cx="2003750" cy="234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4F91-EF3F-4231-A881-FA943A83D579}">
      <dsp:nvSpPr>
        <dsp:cNvPr id="0" name=""/>
        <dsp:cNvSpPr/>
      </dsp:nvSpPr>
      <dsp:spPr>
        <a:xfrm>
          <a:off x="1398802" y="105381"/>
          <a:ext cx="1259319" cy="12593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rtl="0">
            <a:lnSpc>
              <a:spcPct val="90000"/>
            </a:lnSpc>
            <a:spcBef>
              <a:spcPct val="0"/>
            </a:spcBef>
            <a:spcAft>
              <a:spcPct val="35000"/>
            </a:spcAft>
            <a:buNone/>
          </a:pPr>
          <a:endParaRPr lang="en-US" sz="5300" b="1" kern="1200" dirty="0"/>
        </a:p>
      </dsp:txBody>
      <dsp:txXfrm>
        <a:off x="1583225" y="289804"/>
        <a:ext cx="890473" cy="890473"/>
      </dsp:txXfrm>
    </dsp:sp>
    <dsp:sp modelId="{64E1EBF9-3190-45AB-B80E-01BA0A74C125}">
      <dsp:nvSpPr>
        <dsp:cNvPr id="0" name=""/>
        <dsp:cNvSpPr/>
      </dsp:nvSpPr>
      <dsp:spPr>
        <a:xfrm rot="3459626">
          <a:off x="2362200" y="1282407"/>
          <a:ext cx="294741" cy="4250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82761" y="1330057"/>
        <a:ext cx="206319" cy="255012"/>
      </dsp:txXfrm>
    </dsp:sp>
    <dsp:sp modelId="{83EF839C-D4CA-4624-AC03-2FB3405A6408}">
      <dsp:nvSpPr>
        <dsp:cNvPr id="0" name=""/>
        <dsp:cNvSpPr/>
      </dsp:nvSpPr>
      <dsp:spPr>
        <a:xfrm>
          <a:off x="2369944" y="1639229"/>
          <a:ext cx="1259319" cy="12593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rtl="0">
            <a:lnSpc>
              <a:spcPct val="90000"/>
            </a:lnSpc>
            <a:spcBef>
              <a:spcPct val="0"/>
            </a:spcBef>
            <a:spcAft>
              <a:spcPct val="35000"/>
            </a:spcAft>
            <a:buNone/>
          </a:pPr>
          <a:endParaRPr lang="en-US" sz="5300" b="1" kern="1200" dirty="0"/>
        </a:p>
      </dsp:txBody>
      <dsp:txXfrm>
        <a:off x="2554367" y="1823652"/>
        <a:ext cx="890473" cy="890473"/>
      </dsp:txXfrm>
    </dsp:sp>
    <dsp:sp modelId="{AC4BD650-4443-4D60-AD4C-96BC4CF379C9}">
      <dsp:nvSpPr>
        <dsp:cNvPr id="0" name=""/>
        <dsp:cNvSpPr/>
      </dsp:nvSpPr>
      <dsp:spPr>
        <a:xfrm rot="10800000">
          <a:off x="1895145" y="2056378"/>
          <a:ext cx="335524" cy="4250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1995802" y="2141382"/>
        <a:ext cx="234867" cy="255012"/>
      </dsp:txXfrm>
    </dsp:sp>
    <dsp:sp modelId="{30EF4B58-160A-4FC9-BD74-E1D714692CC7}">
      <dsp:nvSpPr>
        <dsp:cNvPr id="0" name=""/>
        <dsp:cNvSpPr/>
      </dsp:nvSpPr>
      <dsp:spPr>
        <a:xfrm>
          <a:off x="477560" y="1639229"/>
          <a:ext cx="1259319" cy="12593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rtl="0">
            <a:lnSpc>
              <a:spcPct val="90000"/>
            </a:lnSpc>
            <a:spcBef>
              <a:spcPct val="0"/>
            </a:spcBef>
            <a:spcAft>
              <a:spcPct val="35000"/>
            </a:spcAft>
            <a:buNone/>
          </a:pPr>
          <a:endParaRPr lang="en-US" sz="5300" b="1" kern="1200" dirty="0"/>
        </a:p>
      </dsp:txBody>
      <dsp:txXfrm>
        <a:off x="661983" y="1823652"/>
        <a:ext cx="890473" cy="890473"/>
      </dsp:txXfrm>
    </dsp:sp>
    <dsp:sp modelId="{4786B9F1-F78B-4C79-B108-C70516E37987}">
      <dsp:nvSpPr>
        <dsp:cNvPr id="0" name=""/>
        <dsp:cNvSpPr/>
      </dsp:nvSpPr>
      <dsp:spPr>
        <a:xfrm rot="18059364">
          <a:off x="1423319" y="1296269"/>
          <a:ext cx="280857" cy="4250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443756" y="1417388"/>
        <a:ext cx="196600" cy="255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6F02DB-8744-4B7A-AE65-315829014335}" type="datetimeFigureOut">
              <a:rPr lang="en-US" smtClean="0"/>
              <a:t>5/24/2018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461343C-1036-4C3D-B81F-B3EE22E2E4F8}" type="slidenum">
              <a:rPr lang="en-US" smtClean="0"/>
              <a:t>‹#›</a:t>
            </a:fld>
            <a:endParaRPr lang="en-US"/>
          </a:p>
        </p:txBody>
      </p:sp>
    </p:spTree>
    <p:extLst>
      <p:ext uri="{BB962C8B-B14F-4D97-AF65-F5344CB8AC3E}">
        <p14:creationId xmlns:p14="http://schemas.microsoft.com/office/powerpoint/2010/main" val="3550748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08F84B-9902-4B6E-BB45-EEC532D6A618}" type="datetimeFigureOut">
              <a:rPr lang="en-US" smtClean="0"/>
              <a:t>5/24/2018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88151E-3F88-46EF-B763-C705D2083899}" type="slidenum">
              <a:rPr lang="en-US" smtClean="0"/>
              <a:t>‹#›</a:t>
            </a:fld>
            <a:endParaRPr lang="en-US"/>
          </a:p>
        </p:txBody>
      </p:sp>
    </p:spTree>
    <p:extLst>
      <p:ext uri="{BB962C8B-B14F-4D97-AF65-F5344CB8AC3E}">
        <p14:creationId xmlns:p14="http://schemas.microsoft.com/office/powerpoint/2010/main" val="39568948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defTabSz="931774" fontAlgn="base">
              <a:spcBef>
                <a:spcPct val="0"/>
              </a:spcBef>
              <a:spcAft>
                <a:spcPct val="0"/>
              </a:spcAft>
              <a:defRPr/>
            </a:pPr>
            <a:fld id="{BDE75665-59B8-8843-A09B-AC98BD5EE57B}" type="slidenum">
              <a:rPr lang="en-US" altLang="en-US">
                <a:solidFill>
                  <a:prstClr val="black"/>
                </a:solidFill>
                <a:latin typeface="Calibri" charset="0"/>
              </a:rPr>
              <a:pPr defTabSz="931774" fontAlgn="base">
                <a:spcBef>
                  <a:spcPct val="0"/>
                </a:spcBef>
                <a:spcAft>
                  <a:spcPct val="0"/>
                </a:spcAft>
                <a:defRPr/>
              </a:pPr>
              <a:t>1</a:t>
            </a:fld>
            <a:endParaRPr lang="en-US" altLang="en-US">
              <a:solidFill>
                <a:prstClr val="black"/>
              </a:solidFill>
              <a:latin typeface="Calibri" charset="0"/>
            </a:endParaRPr>
          </a:p>
        </p:txBody>
      </p:sp>
    </p:spTree>
    <p:extLst>
      <p:ext uri="{BB962C8B-B14F-4D97-AF65-F5344CB8AC3E}">
        <p14:creationId xmlns:p14="http://schemas.microsoft.com/office/powerpoint/2010/main" val="90190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04004">
              <a:defRPr/>
            </a:pPr>
            <a:endParaRPr lang="en-US" b="1" dirty="0"/>
          </a:p>
        </p:txBody>
      </p:sp>
      <p:sp>
        <p:nvSpPr>
          <p:cNvPr id="4" name="Slide Number Placeholder 3"/>
          <p:cNvSpPr>
            <a:spLocks noGrp="1"/>
          </p:cNvSpPr>
          <p:nvPr>
            <p:ph type="sldNum" sz="quarter" idx="10"/>
          </p:nvPr>
        </p:nvSpPr>
        <p:spPr/>
        <p:txBody>
          <a:bodyPr/>
          <a:lstStyle/>
          <a:p>
            <a:pPr defTabSz="931774">
              <a:defRPr/>
            </a:pPr>
            <a:fld id="{E6E49B88-C793-41F8-9EA0-1766465DAF74}"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7337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a:t>This morning we looked at the normal cognitive, emotional and behavioral responses to severe, prolonged stress.  But why do we have these reactions to stress?  Why can’t we just control our feelings and behaviors?  </a:t>
            </a:r>
          </a:p>
          <a:p>
            <a:pPr defTabSz="914400"/>
            <a:endParaRPr lang="en-US" altLang="en-US"/>
          </a:p>
          <a:p>
            <a:pPr defTabSz="914400"/>
            <a:r>
              <a:rPr lang="en-US" altLang="en-US"/>
              <a:t>Your brain works very differently when you are under stress.  It’s a survival mechanism, preparing you for flight or fight.  </a:t>
            </a:r>
          </a:p>
          <a:p>
            <a:pPr defTabSz="914400"/>
            <a:endParaRPr lang="en-US" altLang="en-US"/>
          </a:p>
          <a:p>
            <a:pPr defTabSz="914400"/>
            <a:r>
              <a:rPr lang="en-US" altLang="en-US"/>
              <a:t>(POINT TO FIGURE ON LEFT) When the environment is relatively stable, your prefrontal cortex is primarily in charge (POINT TO BLUE-SHADED AREA).  This is the part of your brain that THINKS about what to do, here and now and--importantly also in the future. </a:t>
            </a:r>
          </a:p>
          <a:p>
            <a:pPr defTabSz="914400"/>
            <a:endParaRPr lang="en-US" altLang="en-US"/>
          </a:p>
          <a:p>
            <a:pPr defTabSz="914400"/>
            <a:r>
              <a:rPr lang="en-US" altLang="en-US"/>
              <a:t>(POINT TO FIGURE ON RIGHT) When you are under stress, the signals of the PFC are over-ridden by the amygdala and basal ganglia (POINT TO RED AREAS).  This is the emotional, impulsive part of your brain—the part that wants to run away or to pick a fight.  </a:t>
            </a:r>
          </a:p>
          <a:p>
            <a:pPr defTabSz="914400" eaLnBrk="1" hangingPunct="1">
              <a:spcBef>
                <a:spcPct val="0"/>
              </a:spcBef>
            </a:pPr>
            <a:endParaRPr lang="en-US" altLang="en-US" b="1"/>
          </a:p>
          <a:p>
            <a:pPr defTabSz="914400"/>
            <a:r>
              <a:rPr lang="en-US" altLang="en-US"/>
              <a:t>This sets up a cascade of neuro-hormones that focus on survival.  When a lion is charging, you don’t want a pre-frontal cortex pausing to wonder “How fast is that lion going?  What’s his trajectory?   How fast can I climb that tree?  Do lions climb trees?” So rational thinking is over-ridden by spurts of anger and fear, muscles that tighten, digestion stops, blood pressure goes up—all to ensure you can fight, flee and survive injury.</a:t>
            </a:r>
          </a:p>
          <a:p>
            <a:pPr defTabSz="914400"/>
            <a:endParaRPr lang="en-US" altLang="en-US"/>
          </a:p>
          <a:p>
            <a:pPr defTabSz="914400"/>
            <a:r>
              <a:rPr lang="en-US" altLang="en-US"/>
              <a:t>Because the pre-frontal cortex is disengaged, cognitive functioning is reduced.  In particular, what we call executive function…</a:t>
            </a:r>
          </a:p>
          <a:p>
            <a:pPr defTabSz="914400"/>
            <a:r>
              <a:rPr lang="en-US" altLang="en-US"/>
              <a:t> </a:t>
            </a:r>
          </a:p>
          <a:p>
            <a:pPr defTabSz="914400"/>
            <a:endParaRPr lang="en-US"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1FC31C-327E-433F-966A-965402EF41FE}"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25615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Because of the impact of the stresses they have been facing, they may have difficulty doing exactly what they need to do to resolve barriers to housing stability.</a:t>
            </a:r>
          </a:p>
          <a:p>
            <a:r>
              <a:rPr lang="en-US" altLang="en-US"/>
              <a:t>READ</a:t>
            </a:r>
          </a:p>
          <a:p>
            <a:r>
              <a:rPr lang="en-US" altLang="en-US"/>
              <a:t>So, people may have difficulty with things they would be able to do independently when they are NOT stressed.  And until their stress resolved, they may need more direct assistance. </a:t>
            </a:r>
          </a:p>
          <a:p>
            <a:r>
              <a:rPr lang="en-US" altLang="en-US"/>
              <a:t>You will also need to be careful about overloading too many goals or action steps into one Plan.  Use several shorter-term, simpler plans while assessing how much the person can do on their own.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8B1660-A943-4469-BD41-493772EEAF0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68199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defTabSz="931774" fontAlgn="base">
              <a:spcBef>
                <a:spcPct val="0"/>
              </a:spcBef>
              <a:spcAft>
                <a:spcPct val="0"/>
              </a:spcAft>
              <a:defRPr/>
            </a:pPr>
            <a:fld id="{FE3E1919-3754-B146-A2A8-00300B9BFA90}" type="slidenum">
              <a:rPr lang="en-US" altLang="en-US">
                <a:solidFill>
                  <a:srgbClr val="000000"/>
                </a:solidFill>
                <a:latin typeface="Calibri" charset="0"/>
              </a:rPr>
              <a:pPr defTabSz="931774" fontAlgn="base">
                <a:spcBef>
                  <a:spcPct val="0"/>
                </a:spcBef>
                <a:spcAft>
                  <a:spcPct val="0"/>
                </a:spcAft>
                <a:defRPr/>
              </a:pPr>
              <a:t>18</a:t>
            </a:fld>
            <a:endParaRPr lang="en-US" altLang="en-US">
              <a:solidFill>
                <a:srgbClr val="000000"/>
              </a:solidFill>
              <a:latin typeface="Calibri" charset="0"/>
            </a:endParaRPr>
          </a:p>
        </p:txBody>
      </p:sp>
    </p:spTree>
    <p:extLst>
      <p:ext uri="{BB962C8B-B14F-4D97-AF65-F5344CB8AC3E}">
        <p14:creationId xmlns:p14="http://schemas.microsoft.com/office/powerpoint/2010/main" val="176788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84B7E-C7C8-456C-8275-0E66FDAA2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99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84B7E-C7C8-456C-8275-0E66FDAA20CF}" type="slidenum">
              <a:rPr lang="en-US" smtClean="0"/>
              <a:t>20</a:t>
            </a:fld>
            <a:endParaRPr lang="en-US"/>
          </a:p>
        </p:txBody>
      </p:sp>
    </p:spTree>
    <p:extLst>
      <p:ext uri="{BB962C8B-B14F-4D97-AF65-F5344CB8AC3E}">
        <p14:creationId xmlns:p14="http://schemas.microsoft.com/office/powerpoint/2010/main" val="189888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often worry that people will become homeless again after RRH because it is time limited assistance and people are still very poor when RRH assistance ends. However, data shows that most people can make it with a light touch of RRH assistance and not return to homelessness. </a:t>
            </a:r>
          </a:p>
          <a:p>
            <a:pPr eaLnBrk="1" hangingPunct="1">
              <a:spcBef>
                <a:spcPct val="0"/>
              </a:spcBef>
            </a:pPr>
            <a:r>
              <a:rPr lang="en-US" altLang="en-US" dirty="0"/>
              <a:t>Even though a household is struggling with homelessness, homeless households look similar to very poor households. Most households struggling with poverty do not become homeless.</a:t>
            </a:r>
          </a:p>
          <a:p>
            <a:pPr eaLnBrk="1" hangingPunct="1">
              <a:spcBef>
                <a:spcPct val="0"/>
              </a:spcBef>
            </a:pPr>
            <a:r>
              <a:rPr lang="en-US" altLang="en-US" dirty="0"/>
              <a:t> As you can see from this census and homelessness data from King County, WA, the number of people living in poverty (left) and the number of people who are severely rent burdened is MUCH greater than the number of people who experience homeless. This indicates that most people who are experiencing poverty, even those who are paying over 50% of their income to rent, do not become homelessness, even though they share similar characteristics to households that are homeless. In other words, most people who are poor do not become homeless so we shouldn’t expect that most people who are off RRH assistance and still poor will become homeless. This perspective also does not build on a household’s strength and resilience.</a:t>
            </a:r>
          </a:p>
          <a:p>
            <a:pPr eaLnBrk="1" hangingPunct="1">
              <a:spcBef>
                <a:spcPct val="0"/>
              </a:spcBef>
            </a:pPr>
            <a:r>
              <a:rPr lang="en-US" altLang="en-US" dirty="0"/>
              <a:t>Note – some </a:t>
            </a:r>
            <a:r>
              <a:rPr lang="en-US" altLang="en-US" dirty="0" err="1"/>
              <a:t>subpops</a:t>
            </a:r>
            <a:r>
              <a:rPr lang="en-US" altLang="en-US" baseline="0" dirty="0"/>
              <a:t> have a higher incidence of poverty – like veterans – so plan accordingly when working with certain populations to support them in staying housed.</a:t>
            </a:r>
            <a:endParaRPr lang="en-US" altLang="en-US" dirty="0"/>
          </a:p>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05724046-4AB1-304A-9AB7-FAA5DE1A82F4}" type="slidenum">
              <a:rPr lang="en-US" altLang="en-US">
                <a:latin typeface="Calibri" charset="0"/>
              </a:rPr>
              <a:pPr fontAlgn="base">
                <a:spcBef>
                  <a:spcPct val="0"/>
                </a:spcBef>
                <a:spcAft>
                  <a:spcPct val="0"/>
                </a:spcAft>
              </a:pPr>
              <a:t>21</a:t>
            </a:fld>
            <a:endParaRPr lang="en-US" altLang="en-US">
              <a:latin typeface="Calibri" charset="0"/>
            </a:endParaRPr>
          </a:p>
        </p:txBody>
      </p:sp>
    </p:spTree>
    <p:extLst>
      <p:ext uri="{BB962C8B-B14F-4D97-AF65-F5344CB8AC3E}">
        <p14:creationId xmlns:p14="http://schemas.microsoft.com/office/powerpoint/2010/main" val="89665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C184B7E-C7C8-456C-8275-0E66FDAA20CF}"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9108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C184B7E-C7C8-456C-8275-0E66FDAA20CF}"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19088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defTabSz="931774" fontAlgn="base">
              <a:spcBef>
                <a:spcPct val="0"/>
              </a:spcBef>
              <a:spcAft>
                <a:spcPct val="0"/>
              </a:spcAft>
              <a:defRPr/>
            </a:pPr>
            <a:fld id="{1D379CD6-2E2C-044F-96CB-5B72421F2997}" type="slidenum">
              <a:rPr lang="en-US" altLang="en-US">
                <a:solidFill>
                  <a:prstClr val="black"/>
                </a:solidFill>
                <a:latin typeface="Calibri" charset="0"/>
              </a:rPr>
              <a:pPr defTabSz="931774" fontAlgn="base">
                <a:spcBef>
                  <a:spcPct val="0"/>
                </a:spcBef>
                <a:spcAft>
                  <a:spcPct val="0"/>
                </a:spcAft>
                <a:defRPr/>
              </a:pPr>
              <a:t>24</a:t>
            </a:fld>
            <a:endParaRPr lang="en-US" altLang="en-US">
              <a:solidFill>
                <a:prstClr val="black"/>
              </a:solidFill>
              <a:latin typeface="Calibri" charset="0"/>
            </a:endParaRPr>
          </a:p>
        </p:txBody>
      </p:sp>
    </p:spTree>
    <p:extLst>
      <p:ext uri="{BB962C8B-B14F-4D97-AF65-F5344CB8AC3E}">
        <p14:creationId xmlns:p14="http://schemas.microsoft.com/office/powerpoint/2010/main" val="199305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859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E82AD151-D8E5-F84E-9F67-B559899FF053}" type="slidenum">
              <a:rPr lang="en-US" altLang="en-US">
                <a:solidFill>
                  <a:srgbClr val="000000"/>
                </a:solidFill>
                <a:latin typeface="Calibri" charset="0"/>
              </a:rPr>
              <a:pPr fontAlgn="base">
                <a:spcBef>
                  <a:spcPct val="0"/>
                </a:spcBef>
                <a:spcAft>
                  <a:spcPct val="0"/>
                </a:spcAft>
              </a:pPr>
              <a:t>25</a:t>
            </a:fld>
            <a:endParaRPr lang="en-US" altLang="en-US">
              <a:solidFill>
                <a:srgbClr val="000000"/>
              </a:solidFill>
              <a:latin typeface="Calibri" charset="0"/>
            </a:endParaRPr>
          </a:p>
        </p:txBody>
      </p:sp>
    </p:spTree>
    <p:extLst>
      <p:ext uri="{BB962C8B-B14F-4D97-AF65-F5344CB8AC3E}">
        <p14:creationId xmlns:p14="http://schemas.microsoft.com/office/powerpoint/2010/main" val="2447060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implemented well, RRH will help your system get these outcomes.</a:t>
            </a:r>
          </a:p>
          <a:p>
            <a:pPr eaLnBrk="1" hangingPunct="1">
              <a:spcBef>
                <a:spcPct val="0"/>
              </a:spcBef>
            </a:pPr>
            <a:r>
              <a:rPr lang="en-US" altLang="en-US" dirty="0"/>
              <a:t>We will discuss the concept of “system flow” later this afternoon (how quickly the system moves people from homelessness to housing)</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F60399AB-3DE1-2E4E-92C8-9164C917F36A}" type="slidenum">
              <a:rPr lang="en-US" altLang="en-US">
                <a:latin typeface="Calibri" charset="0"/>
              </a:rPr>
              <a:pPr fontAlgn="base">
                <a:spcBef>
                  <a:spcPct val="0"/>
                </a:spcBef>
                <a:spcAft>
                  <a:spcPct val="0"/>
                </a:spcAft>
              </a:pPr>
              <a:t>26</a:t>
            </a:fld>
            <a:endParaRPr lang="en-US" altLang="en-US">
              <a:latin typeface="Calibri" charset="0"/>
            </a:endParaRPr>
          </a:p>
        </p:txBody>
      </p:sp>
    </p:spTree>
    <p:extLst>
      <p:ext uri="{BB962C8B-B14F-4D97-AF65-F5344CB8AC3E}">
        <p14:creationId xmlns:p14="http://schemas.microsoft.com/office/powerpoint/2010/main" val="264213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a:t>For RRH to be most effective, it should be implemented system-wide and aligned with the other components of an effective crisis response system so that all interventions have the goal of helping people quickly exit homelessness. </a:t>
            </a:r>
          </a:p>
          <a:p>
            <a:pPr eaLnBrk="1" hangingPunct="1">
              <a:spcBef>
                <a:spcPct val="0"/>
              </a:spcBef>
            </a:pPr>
            <a:r>
              <a:rPr lang="en-US" altLang="en-US"/>
              <a:t>So,  in an effective system, we have not only designed all of our programs and models around that goal, but the whole system’s resources and programs align roles and activities around this central goal to re-house people quickly.</a:t>
            </a:r>
          </a:p>
          <a:p>
            <a:pPr eaLnBrk="1" hangingPunct="1">
              <a:spcBef>
                <a:spcPct val="0"/>
              </a:spcBef>
            </a:pPr>
            <a:r>
              <a:rPr lang="en-US" altLang="en-US"/>
              <a:t>And the system’s programs are coordinated to achieve that goal, whether they are an RRH program or not.</a:t>
            </a:r>
          </a:p>
          <a:p>
            <a:pPr eaLnBrk="1" hangingPunct="1">
              <a:spcBef>
                <a:spcPct val="0"/>
              </a:spcBef>
            </a:pPr>
            <a:r>
              <a:rPr lang="en-US" altLang="en-US"/>
              <a:t>We will talk a lot more about these concepts over the next two days.</a:t>
            </a:r>
          </a:p>
          <a:p>
            <a:pPr eaLnBrk="1" hangingPunct="1">
              <a:spcBef>
                <a:spcPct val="0"/>
              </a:spcBef>
            </a:pPr>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86641091-B8F8-3942-87B4-C12D64C8471B}" type="slidenum">
              <a:rPr lang="en-US" altLang="en-US">
                <a:latin typeface="Calibri" charset="0"/>
              </a:rPr>
              <a:pPr fontAlgn="base">
                <a:spcBef>
                  <a:spcPct val="0"/>
                </a:spcBef>
                <a:spcAft>
                  <a:spcPct val="0"/>
                </a:spcAft>
              </a:pPr>
              <a:t>30</a:t>
            </a:fld>
            <a:endParaRPr lang="en-US" altLang="en-US">
              <a:latin typeface="Calibri" charset="0"/>
            </a:endParaRPr>
          </a:p>
        </p:txBody>
      </p:sp>
    </p:spTree>
    <p:extLst>
      <p:ext uri="{BB962C8B-B14F-4D97-AF65-F5344CB8AC3E}">
        <p14:creationId xmlns:p14="http://schemas.microsoft.com/office/powerpoint/2010/main" val="939462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First, it might be good to define what we mean by “system”.</a:t>
            </a:r>
          </a:p>
          <a:p>
            <a:pPr eaLnBrk="1" hangingPunct="1">
              <a:spcBef>
                <a:spcPct val="0"/>
              </a:spcBef>
            </a:pPr>
            <a:r>
              <a:rPr lang="en-US" altLang="en-US"/>
              <a:t>A system brings together many inter-dependent parts. They aren’t all doing the same thing. They have different roles and responsibilities.</a:t>
            </a:r>
          </a:p>
          <a:p>
            <a:pPr eaLnBrk="1" hangingPunct="1">
              <a:spcBef>
                <a:spcPct val="0"/>
              </a:spcBef>
            </a:pPr>
            <a:r>
              <a:rPr lang="en-US" altLang="en-US"/>
              <a:t>In an effective system, the parts are working together within a defined set of resources and practices.</a:t>
            </a:r>
          </a:p>
          <a:p>
            <a:pPr eaLnBrk="1" hangingPunct="1">
              <a:spcBef>
                <a:spcPct val="0"/>
              </a:spcBef>
            </a:pPr>
            <a:r>
              <a:rPr lang="en-US" altLang="en-US"/>
              <a:t>The system knows where its boundaries are, what resources it has to work with, and what its primary methods and practices are. Those things are aligned and working together towards a common goal.</a:t>
            </a:r>
          </a:p>
          <a:p>
            <a:pPr eaLnBrk="1" hangingPunct="1">
              <a:spcBef>
                <a:spcPct val="0"/>
              </a:spcBef>
            </a:pPr>
            <a:r>
              <a:rPr lang="en-US" altLang="en-US" b="1"/>
              <a:t>In our case, the common goal is to house people who are experiencing homelessness quickly</a:t>
            </a:r>
          </a:p>
          <a:p>
            <a:pPr eaLnBrk="1" hangingPunct="1">
              <a:spcBef>
                <a:spcPct val="0"/>
              </a:spcBef>
            </a:pPr>
            <a:endParaRPr lang="en-US" altLang="en-US"/>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487D0EBB-F4E9-5342-9E92-7803F33E9B0A}" type="slidenum">
              <a:rPr lang="en-US" altLang="en-US">
                <a:latin typeface="Calibri" charset="0"/>
              </a:rPr>
              <a:pPr fontAlgn="base">
                <a:spcBef>
                  <a:spcPct val="0"/>
                </a:spcBef>
                <a:spcAft>
                  <a:spcPct val="0"/>
                </a:spcAft>
              </a:pPr>
              <a:t>31</a:t>
            </a:fld>
            <a:endParaRPr lang="en-US" altLang="en-US">
              <a:latin typeface="Calibri" charset="0"/>
            </a:endParaRPr>
          </a:p>
        </p:txBody>
      </p:sp>
    </p:spTree>
    <p:extLst>
      <p:ext uri="{BB962C8B-B14F-4D97-AF65-F5344CB8AC3E}">
        <p14:creationId xmlns:p14="http://schemas.microsoft.com/office/powerpoint/2010/main" val="241299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latin typeface="Arial" charset="0"/>
                <a:ea typeface="Arial" charset="0"/>
                <a:cs typeface="Arial" charset="0"/>
                <a:sym typeface="Helvetica Light" charset="0"/>
              </a:rPr>
              <a:t>A description of the way a crisis response should move people from homelessness to housing as quickly as possible</a:t>
            </a:r>
          </a:p>
          <a:p>
            <a:pPr eaLnBrk="1" hangingPunct="1">
              <a:spcBef>
                <a:spcPct val="0"/>
              </a:spcBef>
            </a:pPr>
            <a:endParaRPr lang="en-US" altLang="en-US"/>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1CBC091A-4799-8040-8318-380BE91A2874}" type="slidenum">
              <a:rPr lang="en-US" altLang="en-US">
                <a:latin typeface="Calibri" charset="0"/>
              </a:rPr>
              <a:pPr fontAlgn="base">
                <a:spcBef>
                  <a:spcPct val="0"/>
                </a:spcBef>
                <a:spcAft>
                  <a:spcPct val="0"/>
                </a:spcAft>
              </a:pPr>
              <a:t>32</a:t>
            </a:fld>
            <a:endParaRPr lang="en-US" altLang="en-US">
              <a:latin typeface="Calibri" charset="0"/>
            </a:endParaRPr>
          </a:p>
        </p:txBody>
      </p:sp>
    </p:spTree>
    <p:extLst>
      <p:ext uri="{BB962C8B-B14F-4D97-AF65-F5344CB8AC3E}">
        <p14:creationId xmlns:p14="http://schemas.microsoft.com/office/powerpoint/2010/main" val="3521096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system that does not have good system flow is stuck. A stuck system does not move people from the streets or shelter quickly into housing. A stuck system often looks like this:</a:t>
            </a:r>
          </a:p>
          <a:p>
            <a:pPr eaLnBrk="1" hangingPunct="1">
              <a:lnSpc>
                <a:spcPct val="150000"/>
              </a:lnSpc>
              <a:spcBef>
                <a:spcPts val="400"/>
              </a:spcBef>
              <a:buClr>
                <a:srgbClr val="1F497D"/>
              </a:buClr>
              <a:buFontTx/>
              <a:buChar char="•"/>
            </a:pPr>
            <a:r>
              <a:rPr lang="en-US" altLang="en-US" dirty="0">
                <a:solidFill>
                  <a:srgbClr val="000000"/>
                </a:solidFill>
                <a:latin typeface="Arial" charset="0"/>
                <a:ea typeface="Arial" charset="0"/>
                <a:cs typeface="Arial" charset="0"/>
                <a:sym typeface="Helvetica Light" charset="0"/>
              </a:rPr>
              <a:t>High unsheltered population</a:t>
            </a:r>
          </a:p>
          <a:p>
            <a:pPr eaLnBrk="1" hangingPunct="1">
              <a:lnSpc>
                <a:spcPct val="150000"/>
              </a:lnSpc>
              <a:spcBef>
                <a:spcPts val="400"/>
              </a:spcBef>
              <a:buClr>
                <a:srgbClr val="1F497D"/>
              </a:buClr>
              <a:buFontTx/>
              <a:buChar char="•"/>
            </a:pPr>
            <a:r>
              <a:rPr lang="en-US" altLang="en-US" dirty="0">
                <a:solidFill>
                  <a:srgbClr val="000000"/>
                </a:solidFill>
                <a:latin typeface="Arial" charset="0"/>
                <a:ea typeface="Arial" charset="0"/>
                <a:cs typeface="Arial" charset="0"/>
                <a:sym typeface="Helvetica Light" charset="0"/>
              </a:rPr>
              <a:t>Waitlist for shelter</a:t>
            </a:r>
          </a:p>
          <a:p>
            <a:pPr eaLnBrk="1" hangingPunct="1">
              <a:lnSpc>
                <a:spcPct val="150000"/>
              </a:lnSpc>
              <a:spcBef>
                <a:spcPts val="400"/>
              </a:spcBef>
              <a:buClr>
                <a:srgbClr val="1F497D"/>
              </a:buClr>
              <a:buFontTx/>
              <a:buChar char="•"/>
            </a:pPr>
            <a:r>
              <a:rPr lang="en-US" altLang="en-US" dirty="0">
                <a:solidFill>
                  <a:srgbClr val="000000"/>
                </a:solidFill>
                <a:latin typeface="Arial" charset="0"/>
                <a:ea typeface="Arial" charset="0"/>
                <a:cs typeface="Arial" charset="0"/>
                <a:sym typeface="Helvetica Light" charset="0"/>
              </a:rPr>
              <a:t>Long lengths of stay in shelter (more than 30 days)</a:t>
            </a:r>
          </a:p>
          <a:p>
            <a:pPr marL="0" marR="0" indent="0" algn="l" defTabSz="914400" rtl="0" eaLnBrk="1" fontAlgn="base" latinLnBrk="0" hangingPunct="1">
              <a:lnSpc>
                <a:spcPct val="150000"/>
              </a:lnSpc>
              <a:spcBef>
                <a:spcPts val="400"/>
              </a:spcBef>
              <a:spcAft>
                <a:spcPct val="0"/>
              </a:spcAft>
              <a:buClr>
                <a:srgbClr val="1F497D"/>
              </a:buClr>
              <a:buSzTx/>
              <a:buFontTx/>
              <a:buChar char="•"/>
              <a:tabLst/>
              <a:defRPr/>
            </a:pPr>
            <a:r>
              <a:rPr lang="en-US" dirty="0">
                <a:solidFill>
                  <a:srgbClr val="000000"/>
                </a:solidFill>
                <a:sym typeface="Helvetica Light"/>
              </a:rPr>
              <a:t>High percentage of exits from shelter back into homelessness</a:t>
            </a:r>
            <a:endParaRPr lang="en-US" altLang="en-US" dirty="0">
              <a:solidFill>
                <a:srgbClr val="000000"/>
              </a:solidFill>
              <a:latin typeface="Arial" charset="0"/>
              <a:ea typeface="Arial" charset="0"/>
              <a:cs typeface="Arial" charset="0"/>
              <a:sym typeface="Helvetica Light" charset="0"/>
            </a:endParaRPr>
          </a:p>
          <a:p>
            <a:pPr eaLnBrk="1" hangingPunct="1">
              <a:lnSpc>
                <a:spcPct val="150000"/>
              </a:lnSpc>
              <a:spcBef>
                <a:spcPts val="400"/>
              </a:spcBef>
              <a:buClr>
                <a:srgbClr val="1F497D"/>
              </a:buClr>
              <a:buFontTx/>
              <a:buChar char="•"/>
            </a:pPr>
            <a:r>
              <a:rPr lang="en-US" altLang="en-US" dirty="0">
                <a:solidFill>
                  <a:srgbClr val="000000"/>
                </a:solidFill>
                <a:latin typeface="Arial" charset="0"/>
                <a:ea typeface="Arial" charset="0"/>
                <a:cs typeface="Arial" charset="0"/>
                <a:sym typeface="Helvetica Light" charset="0"/>
              </a:rPr>
              <a:t>Long waitlists for RRH, PSH</a:t>
            </a:r>
          </a:p>
          <a:p>
            <a:pPr eaLnBrk="1" hangingPunct="1">
              <a:lnSpc>
                <a:spcPct val="150000"/>
              </a:lnSpc>
              <a:spcBef>
                <a:spcPts val="400"/>
              </a:spcBef>
              <a:buClr>
                <a:srgbClr val="1F497D"/>
              </a:buClr>
              <a:buFontTx/>
              <a:buChar char="•"/>
            </a:pPr>
            <a:r>
              <a:rPr lang="en-US" altLang="en-US" dirty="0">
                <a:solidFill>
                  <a:srgbClr val="000000"/>
                </a:solidFill>
                <a:latin typeface="Arial" charset="0"/>
                <a:ea typeface="Arial" charset="0"/>
                <a:cs typeface="Arial" charset="0"/>
                <a:sym typeface="Helvetica Light" charset="0"/>
              </a:rPr>
              <a:t>No</a:t>
            </a:r>
            <a:r>
              <a:rPr lang="en-US" altLang="en-US" baseline="0" dirty="0">
                <a:solidFill>
                  <a:srgbClr val="000000"/>
                </a:solidFill>
                <a:latin typeface="Arial" charset="0"/>
                <a:ea typeface="Arial" charset="0"/>
                <a:cs typeface="Arial" charset="0"/>
                <a:sym typeface="Helvetica Light" charset="0"/>
              </a:rPr>
              <a:t> diversion strategy in place</a:t>
            </a:r>
            <a:endParaRPr lang="en-US" altLang="en-US" dirty="0">
              <a:solidFill>
                <a:srgbClr val="000000"/>
              </a:solidFill>
              <a:latin typeface="Arial" charset="0"/>
              <a:ea typeface="Arial" charset="0"/>
              <a:cs typeface="Arial" charset="0"/>
              <a:sym typeface="Helvetica Light" charset="0"/>
            </a:endParaRPr>
          </a:p>
          <a:p>
            <a:pPr eaLnBrk="1" hangingPunct="1">
              <a:spcBef>
                <a:spcPct val="0"/>
              </a:spcBef>
            </a:pPr>
            <a:endParaRPr lang="en-US" altLang="en-US" dirty="0"/>
          </a:p>
          <a:p>
            <a:pPr eaLnBrk="1" hangingPunct="1">
              <a:spcBef>
                <a:spcPct val="0"/>
              </a:spcBef>
            </a:pPr>
            <a:r>
              <a:rPr lang="en-US" altLang="en-US" b="1" dirty="0"/>
              <a:t>How many of you feel like your community has a “STUCK” system?</a:t>
            </a:r>
          </a:p>
          <a:p>
            <a:pPr eaLnBrk="1" hangingPunct="1">
              <a:spcBef>
                <a:spcPct val="0"/>
              </a:spcBef>
            </a:pPr>
            <a:r>
              <a:rPr lang="en-US" altLang="en-US" b="1" dirty="0"/>
              <a:t>(The animation on the next three slides will simulate</a:t>
            </a:r>
            <a:r>
              <a:rPr lang="en-US" altLang="en-US" b="1" baseline="0" dirty="0"/>
              <a:t> this concept)</a:t>
            </a:r>
            <a:endParaRPr lang="en-US" altLang="en-US" b="1" dirty="0"/>
          </a:p>
          <a:p>
            <a:pPr eaLnBrk="1" hangingPunct="1">
              <a:spcBef>
                <a:spcPct val="0"/>
              </a:spcBef>
            </a:pPr>
            <a:endParaRPr lang="en-US" altLang="en-US" dirty="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49040BA4-9EB0-544E-914F-684C812DDAA4}" type="slidenum">
              <a:rPr lang="en-US" altLang="en-US">
                <a:solidFill>
                  <a:prstClr val="black"/>
                </a:solidFill>
                <a:latin typeface="Calibri" charset="0"/>
              </a:rPr>
              <a:pPr fontAlgn="base">
                <a:spcBef>
                  <a:spcPct val="0"/>
                </a:spcBef>
                <a:spcAft>
                  <a:spcPct val="0"/>
                </a:spcAft>
              </a:pPr>
              <a:t>33</a:t>
            </a:fld>
            <a:endParaRPr lang="en-US" altLang="en-US">
              <a:solidFill>
                <a:prstClr val="black"/>
              </a:solidFill>
              <a:latin typeface="Calibri" charset="0"/>
            </a:endParaRPr>
          </a:p>
        </p:txBody>
      </p:sp>
    </p:spTree>
    <p:extLst>
      <p:ext uri="{BB962C8B-B14F-4D97-AF65-F5344CB8AC3E}">
        <p14:creationId xmlns:p14="http://schemas.microsoft.com/office/powerpoint/2010/main" val="3978543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Animation (let it play</a:t>
            </a:r>
            <a:r>
              <a:rPr lang="en-US" altLang="en-US" baseline="0" dirty="0"/>
              <a:t> for a few seconds)</a:t>
            </a:r>
            <a:r>
              <a:rPr lang="en-US" altLang="en-US" dirty="0"/>
              <a:t>:</a:t>
            </a:r>
          </a:p>
          <a:p>
            <a:pPr eaLnBrk="1" hangingPunct="1">
              <a:spcBef>
                <a:spcPct val="0"/>
              </a:spcBef>
            </a:pPr>
            <a:r>
              <a:rPr lang="en-US" altLang="en-US" dirty="0"/>
              <a:t>Here is a very simple representation of a system that doesn’t have optimal system flow – it is stuck. As you can see, on the left are people who are homeless and living on the street or in some type of unsheltered location. In the middle, we can see people who are in shelter beds. On the right, are permanent housing units. The animation shows new people are becoming homeless. People are moving from the streets to shelter as well as to housing. And people are moving from shelter into housing when there are open spots. Some people may go back into homelessness, though this isn’t shown here.</a:t>
            </a:r>
          </a:p>
          <a:p>
            <a:pPr eaLnBrk="1" hangingPunct="1">
              <a:spcBef>
                <a:spcPct val="0"/>
              </a:spcBef>
            </a:pPr>
            <a:endParaRPr lang="en-US" altLang="en-US" dirty="0"/>
          </a:p>
          <a:p>
            <a:pPr eaLnBrk="1" hangingPunct="1">
              <a:spcBef>
                <a:spcPct val="0"/>
              </a:spcBef>
            </a:pPr>
            <a:r>
              <a:rPr lang="en-US" altLang="en-US" dirty="0"/>
              <a:t>On the bottom, you can see that the number of people experiencing homelessness is going up because the inflow of people becoming homeless is higher than the number of people that are getting housed. (People are becoming homeless at a faster rate than the system can house people.) Also, the people with the sad faces represent “long-stayers” – people who are stuck in shelter for long periods of time because they don’t have a way of getting out to housing. This system is stuck.</a:t>
            </a:r>
          </a:p>
          <a:p>
            <a:endParaRPr lang="en-US" dirty="0"/>
          </a:p>
        </p:txBody>
      </p:sp>
      <p:sp>
        <p:nvSpPr>
          <p:cNvPr id="4" name="Slide Number Placeholder 3"/>
          <p:cNvSpPr>
            <a:spLocks noGrp="1"/>
          </p:cNvSpPr>
          <p:nvPr>
            <p:ph type="sldNum" sz="quarter" idx="10"/>
          </p:nvPr>
        </p:nvSpPr>
        <p:spPr/>
        <p:txBody>
          <a:bodyPr/>
          <a:lstStyle/>
          <a:p>
            <a:pPr>
              <a:defRPr/>
            </a:pPr>
            <a:fld id="{6DA3E475-6220-7345-97E6-120B2D71BFCD}"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413982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Animation (let</a:t>
            </a:r>
            <a:r>
              <a:rPr lang="en-US" baseline="0" dirty="0"/>
              <a:t> it play)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When</a:t>
            </a:r>
            <a:r>
              <a:rPr lang="en-US" baseline="0" dirty="0"/>
              <a:t> you have a lot of people who are homeless in your system, it is common to think that adding more shelter will help the problem. As you can see here, the number of homeless people still increases. Why? Because if you don’t increase housing capacity, people who are in shelter still have no way to exit out of homelessness.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A3E475-6220-7345-97E6-120B2D71BFCD}"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60221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system has added more RRH capacity.  This allows there to be more people flowing through to housing. Also, because RRH is a short-term crisis intervention, it is important to note that these “units” will open up every 6-12 months so new people can get that housing assistance. This creates good system flow. People are no longer getting stuck in homelessness for long periods of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A3E475-6220-7345-97E6-120B2D71BFCD}"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266346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ea typeface="Arial" charset="0"/>
                <a:cs typeface="Arial" charset="0"/>
              </a:rPr>
              <a:t>In an effective crisis response system, each part should play a specific role focused on the overall goal of stabilizing people experiencing homelessness in housing as quickly as possible.</a:t>
            </a:r>
          </a:p>
          <a:p>
            <a:pPr eaLnBrk="1" hangingPunct="1">
              <a:spcBef>
                <a:spcPct val="0"/>
              </a:spcBef>
            </a:pPr>
            <a:r>
              <a:rPr lang="en-US" altLang="en-US" dirty="0">
                <a:latin typeface="Arial" charset="0"/>
                <a:ea typeface="Arial" charset="0"/>
                <a:cs typeface="Arial" charset="0"/>
              </a:rPr>
              <a:t>Here are characteristics of an effective crisis response system with good system flow. </a:t>
            </a:r>
            <a:endParaRPr lang="en-US" altLang="en-US" dirty="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554BEDFF-A8ED-014A-ABAC-389FA0078291}" type="slidenum">
              <a:rPr lang="en-US" altLang="en-US">
                <a:solidFill>
                  <a:prstClr val="black"/>
                </a:solidFill>
                <a:latin typeface="Calibri" charset="0"/>
              </a:rPr>
              <a:pPr fontAlgn="base">
                <a:spcBef>
                  <a:spcPct val="0"/>
                </a:spcBef>
                <a:spcAft>
                  <a:spcPct val="0"/>
                </a:spcAft>
              </a:pPr>
              <a:t>37</a:t>
            </a:fld>
            <a:endParaRPr lang="en-US" altLang="en-US">
              <a:solidFill>
                <a:prstClr val="black"/>
              </a:solidFill>
              <a:latin typeface="Calibri" charset="0"/>
            </a:endParaRPr>
          </a:p>
        </p:txBody>
      </p:sp>
    </p:spTree>
    <p:extLst>
      <p:ext uri="{BB962C8B-B14F-4D97-AF65-F5344CB8AC3E}">
        <p14:creationId xmlns:p14="http://schemas.microsoft.com/office/powerpoint/2010/main" val="156796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594387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CC5FA186-1053-3D4E-894A-88FB7E2EA3CB}" type="slidenum">
              <a:rPr lang="en-US" altLang="en-US">
                <a:solidFill>
                  <a:prstClr val="black"/>
                </a:solidFill>
                <a:latin typeface="Calibri" charset="0"/>
              </a:rPr>
              <a:pPr fontAlgn="base">
                <a:spcBef>
                  <a:spcPct val="0"/>
                </a:spcBef>
                <a:spcAft>
                  <a:spcPct val="0"/>
                </a:spcAft>
              </a:pPr>
              <a:t>38</a:t>
            </a:fld>
            <a:endParaRPr lang="en-US" altLang="en-US">
              <a:solidFill>
                <a:prstClr val="black"/>
              </a:solidFill>
              <a:latin typeface="Calibri" charset="0"/>
            </a:endParaRPr>
          </a:p>
        </p:txBody>
      </p:sp>
    </p:spTree>
    <p:extLst>
      <p:ext uri="{BB962C8B-B14F-4D97-AF65-F5344CB8AC3E}">
        <p14:creationId xmlns:p14="http://schemas.microsoft.com/office/powerpoint/2010/main" val="1134233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endParaRPr lang="en-US" altLang="en-US" sz="1200" dirty="0">
              <a:latin typeface="Arial" charset="0"/>
              <a:ea typeface="Arial" charset="0"/>
              <a:cs typeface="Arial" charset="0"/>
            </a:endParaRPr>
          </a:p>
          <a:p>
            <a:pPr eaLnBrk="1" hangingPunct="1">
              <a:spcBef>
                <a:spcPct val="0"/>
              </a:spcBef>
            </a:pPr>
            <a:r>
              <a:rPr lang="en-US" altLang="en-US" sz="1200" dirty="0">
                <a:latin typeface="Arial" charset="0"/>
                <a:ea typeface="Arial" charset="0"/>
                <a:cs typeface="Arial" charset="0"/>
              </a:rPr>
              <a:t>Another reason why</a:t>
            </a:r>
            <a:r>
              <a:rPr lang="en-US" altLang="en-US" sz="1200" baseline="0" dirty="0">
                <a:latin typeface="Arial" charset="0"/>
                <a:ea typeface="Arial" charset="0"/>
                <a:cs typeface="Arial" charset="0"/>
              </a:rPr>
              <a:t> you should bring RRH to scale – it helps to impact your homeless numbers when you made a bigger investment in it. </a:t>
            </a:r>
            <a:r>
              <a:rPr lang="en-US" altLang="en-US" sz="1200" dirty="0">
                <a:latin typeface="Arial" charset="0"/>
                <a:ea typeface="Arial" charset="0"/>
                <a:cs typeface="Arial" charset="0"/>
              </a:rPr>
              <a:t>Scaling up RRH is a key feature of communities of places that have seen significant impacts in their homeless numbers – Houston, VA, SLC, Mercer County, NJ.</a:t>
            </a:r>
            <a:r>
              <a:rPr lang="en-US" altLang="en-US" sz="1200" baseline="0" dirty="0">
                <a:latin typeface="Arial" charset="0"/>
                <a:ea typeface="Arial" charset="0"/>
                <a:cs typeface="Arial" charset="0"/>
              </a:rPr>
              <a:t> </a:t>
            </a:r>
            <a:r>
              <a:rPr lang="en-US" altLang="en-US" sz="1200" dirty="0">
                <a:latin typeface="Arial" charset="0"/>
                <a:ea typeface="Arial" charset="0"/>
                <a:cs typeface="Arial" charset="0"/>
              </a:rPr>
              <a:t>They put an emphasis on RRH and seen significant impacts from it.</a:t>
            </a:r>
            <a:r>
              <a:rPr lang="en-US" altLang="en-US" sz="1200" baseline="0" dirty="0">
                <a:latin typeface="Arial" charset="0"/>
                <a:ea typeface="Arial" charset="0"/>
                <a:cs typeface="Arial" charset="0"/>
              </a:rPr>
              <a:t> </a:t>
            </a:r>
            <a:r>
              <a:rPr lang="en-US" altLang="en-US" sz="1200" dirty="0">
                <a:latin typeface="Arial" charset="0"/>
                <a:ea typeface="Arial" charset="0"/>
                <a:cs typeface="Arial" charset="0"/>
              </a:rPr>
              <a:t>They allocated more resources to it to make it a larger component of the system.</a:t>
            </a:r>
            <a:r>
              <a:rPr lang="en-US" altLang="en-US" sz="1200" baseline="0" dirty="0">
                <a:latin typeface="Arial" charset="0"/>
                <a:ea typeface="Arial" charset="0"/>
                <a:cs typeface="Arial" charset="0"/>
              </a:rPr>
              <a:t> </a:t>
            </a:r>
            <a:r>
              <a:rPr lang="en-US" altLang="en-US" sz="1200" dirty="0"/>
              <a:t>So we really urge you to understand how you’re investing in RRH vs other parts of the system.</a:t>
            </a:r>
          </a:p>
          <a:p>
            <a:pPr eaLnBrk="1" hangingPunct="1">
              <a:spcBef>
                <a:spcPct val="0"/>
              </a:spcBef>
            </a:pPr>
            <a:endParaRPr lang="en-US" altLang="en-US" dirty="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99AF7771-C87B-EF43-92C7-4BBAFD95E658}" type="slidenum">
              <a:rPr lang="en-US" altLang="en-US">
                <a:solidFill>
                  <a:prstClr val="black"/>
                </a:solidFill>
                <a:latin typeface="Calibri" charset="0"/>
              </a:rPr>
              <a:pPr fontAlgn="base">
                <a:spcBef>
                  <a:spcPct val="0"/>
                </a:spcBef>
                <a:spcAft>
                  <a:spcPct val="0"/>
                </a:spcAft>
              </a:pPr>
              <a:t>40</a:t>
            </a:fld>
            <a:endParaRPr lang="en-US" altLang="en-US">
              <a:solidFill>
                <a:prstClr val="black"/>
              </a:solidFill>
              <a:latin typeface="Calibri" charset="0"/>
            </a:endParaRPr>
          </a:p>
        </p:txBody>
      </p:sp>
    </p:spTree>
    <p:extLst>
      <p:ext uri="{BB962C8B-B14F-4D97-AF65-F5344CB8AC3E}">
        <p14:creationId xmlns:p14="http://schemas.microsoft.com/office/powerpoint/2010/main" val="2628310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how do you approach bringing RRH to scale? First, you have to back up and look at the whole system in order to know what gaps</a:t>
            </a:r>
            <a:r>
              <a:rPr lang="en-US" altLang="en-US" baseline="0" dirty="0"/>
              <a:t> exist</a:t>
            </a:r>
            <a:r>
              <a:rPr lang="en-US" altLang="en-US" dirty="0"/>
              <a:t>, what resources are being used, what can be</a:t>
            </a:r>
            <a:r>
              <a:rPr lang="en-US" altLang="en-US" baseline="0" dirty="0"/>
              <a:t> reallocated, and how the system is performing.</a:t>
            </a:r>
            <a:endParaRPr lang="en-US" altLang="en-US" dirty="0"/>
          </a:p>
        </p:txBody>
      </p:sp>
      <p:sp>
        <p:nvSpPr>
          <p:cNvPr id="284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6F8A5812-8D70-334D-86A3-C865F2134524}" type="slidenum">
              <a:rPr lang="en-US" altLang="en-US">
                <a:solidFill>
                  <a:prstClr val="black"/>
                </a:solidFill>
                <a:latin typeface="Calibri" charset="0"/>
              </a:rPr>
              <a:pPr fontAlgn="base">
                <a:spcBef>
                  <a:spcPct val="0"/>
                </a:spcBef>
                <a:spcAft>
                  <a:spcPct val="0"/>
                </a:spcAft>
              </a:pPr>
              <a:t>41</a:t>
            </a:fld>
            <a:endParaRPr lang="en-US" altLang="en-US">
              <a:solidFill>
                <a:prstClr val="black"/>
              </a:solidFill>
              <a:latin typeface="Calibri" charset="0"/>
            </a:endParaRPr>
          </a:p>
        </p:txBody>
      </p:sp>
    </p:spTree>
    <p:extLst>
      <p:ext uri="{BB962C8B-B14F-4D97-AF65-F5344CB8AC3E}">
        <p14:creationId xmlns:p14="http://schemas.microsoft.com/office/powerpoint/2010/main" val="3059452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based on HMIS data of all YYA under 25 y/o who entered HMIS between 4/1/16</a:t>
            </a:r>
            <a:r>
              <a:rPr lang="en-US" baseline="0" dirty="0"/>
              <a:t> and 3/31/17</a:t>
            </a:r>
            <a:endParaRPr lang="en-US" dirty="0"/>
          </a:p>
        </p:txBody>
      </p:sp>
      <p:sp>
        <p:nvSpPr>
          <p:cNvPr id="4" name="Slide Number Placeholder 3"/>
          <p:cNvSpPr>
            <a:spLocks noGrp="1"/>
          </p:cNvSpPr>
          <p:nvPr>
            <p:ph type="sldNum" sz="quarter" idx="10"/>
          </p:nvPr>
        </p:nvSpPr>
        <p:spPr/>
        <p:txBody>
          <a:bodyPr/>
          <a:lstStyle/>
          <a:p>
            <a:fld id="{A0F0C019-9565-4103-92E0-2274AC5AF238}" type="slidenum">
              <a:rPr lang="en-US" smtClean="0"/>
              <a:t>42</a:t>
            </a:fld>
            <a:endParaRPr lang="en-US"/>
          </a:p>
        </p:txBody>
      </p:sp>
    </p:spTree>
    <p:extLst>
      <p:ext uri="{BB962C8B-B14F-4D97-AF65-F5344CB8AC3E}">
        <p14:creationId xmlns:p14="http://schemas.microsoft.com/office/powerpoint/2010/main" val="4037872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Deal breaker gaps are gaps that bottleneck the system but are less obvious</a:t>
            </a:r>
            <a:r>
              <a:rPr lang="en-US" altLang="en-US" baseline="0" dirty="0"/>
              <a:t> because they can be harder to see</a:t>
            </a:r>
            <a:r>
              <a:rPr lang="en-US" altLang="en-US" dirty="0"/>
              <a:t>. Are there program vacancies but for a simple fix? One example is of a RRH program that would be at capacity except that they</a:t>
            </a:r>
            <a:r>
              <a:rPr lang="en-US" altLang="en-US" baseline="0" dirty="0"/>
              <a:t> ar</a:t>
            </a:r>
            <a:r>
              <a:rPr lang="en-US" altLang="en-US" dirty="0"/>
              <a:t>e lacking housing navigators to help match households to the subsidies and units. Another</a:t>
            </a:r>
            <a:r>
              <a:rPr lang="en-US" altLang="en-US" baseline="0" dirty="0"/>
              <a:t> example would be </a:t>
            </a:r>
            <a:r>
              <a:rPr lang="en-US" altLang="en-US" dirty="0"/>
              <a:t>an RRH program that uses a funding source that can’t pay for application fees, so households are waiting in shelter while they get that money together. These</a:t>
            </a:r>
            <a:r>
              <a:rPr lang="en-US" altLang="en-US" baseline="0" dirty="0"/>
              <a:t> gaps can have easy fixes but cause bottlenecks to your system anyway unless they are solved.</a:t>
            </a:r>
            <a:endParaRPr lang="en-US" altLang="en-US" dirty="0"/>
          </a:p>
          <a:p>
            <a:pPr eaLnBrk="1" hangingPunct="1">
              <a:spcBef>
                <a:spcPct val="0"/>
              </a:spcBef>
            </a:pPr>
            <a:endParaRPr lang="en-US" altLang="en-US" dirty="0"/>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0A2F87F5-25BE-B84A-BF18-CFF7B10D75C6}" type="slidenum">
              <a:rPr lang="en-US" altLang="en-US">
                <a:solidFill>
                  <a:prstClr val="black"/>
                </a:solidFill>
                <a:latin typeface="Calibri" charset="0"/>
              </a:rPr>
              <a:pPr fontAlgn="base">
                <a:spcBef>
                  <a:spcPct val="0"/>
                </a:spcBef>
                <a:spcAft>
                  <a:spcPct val="0"/>
                </a:spcAft>
              </a:pPr>
              <a:t>43</a:t>
            </a:fld>
            <a:endParaRPr lang="en-US" altLang="en-US">
              <a:solidFill>
                <a:prstClr val="black"/>
              </a:solidFill>
              <a:latin typeface="Calibri" charset="0"/>
            </a:endParaRPr>
          </a:p>
        </p:txBody>
      </p:sp>
    </p:spTree>
    <p:extLst>
      <p:ext uri="{BB962C8B-B14F-4D97-AF65-F5344CB8AC3E}">
        <p14:creationId xmlns:p14="http://schemas.microsoft.com/office/powerpoint/2010/main" val="4211602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Braiding or knitting funding sources is often a reality for RRH programs. SSVF was built to provide nearly every type of support a household might need to end homelessness and stabilize in housing. Other programs were pieced together over time and a lot of programs have money from different federal resources that don’t perfectly align. For example, one source might not allow for barrier debts to be paid for and another might. One source may only be usable for rental assistance for three months but the household being served needs four or five. And even small expenses like application fees might be coverable with private money. Design your system so different sources can be used in a smooth way that the household being served will not have to be worried about. </a:t>
            </a:r>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6DA9D988-79C5-3F4A-8583-3AAB613B346D}" type="slidenum">
              <a:rPr lang="en-US" altLang="en-US">
                <a:solidFill>
                  <a:prstClr val="black"/>
                </a:solidFill>
                <a:latin typeface="Calibri" charset="0"/>
              </a:rPr>
              <a:pPr fontAlgn="base">
                <a:spcBef>
                  <a:spcPct val="0"/>
                </a:spcBef>
                <a:spcAft>
                  <a:spcPct val="0"/>
                </a:spcAft>
              </a:pPr>
              <a:t>44</a:t>
            </a:fld>
            <a:endParaRPr lang="en-US" altLang="en-US">
              <a:solidFill>
                <a:prstClr val="black"/>
              </a:solidFill>
              <a:latin typeface="Calibri" charset="0"/>
            </a:endParaRPr>
          </a:p>
        </p:txBody>
      </p:sp>
    </p:spTree>
    <p:extLst>
      <p:ext uri="{BB962C8B-B14F-4D97-AF65-F5344CB8AC3E}">
        <p14:creationId xmlns:p14="http://schemas.microsoft.com/office/powerpoint/2010/main" val="199987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r>
              <a:rPr lang="en-US" altLang="en-US" dirty="0"/>
              <a:t>The difference between</a:t>
            </a:r>
            <a:r>
              <a:rPr lang="en-US" altLang="en-US" baseline="0" dirty="0"/>
              <a:t> braiding and blending?</a:t>
            </a:r>
          </a:p>
          <a:p>
            <a:pPr defTabSz="923925" eaLnBrk="1" hangingPunct="1">
              <a:spcBef>
                <a:spcPct val="0"/>
              </a:spcBef>
            </a:pPr>
            <a:r>
              <a:rPr lang="en-US" altLang="en-US" baseline="0" dirty="0"/>
              <a:t>Blending funding:</a:t>
            </a:r>
          </a:p>
          <a:p>
            <a:pPr eaLnBrk="1" fontAlgn="auto" hangingPunct="1">
              <a:spcAft>
                <a:spcPts val="0"/>
              </a:spcAft>
              <a:defRPr/>
            </a:pPr>
            <a:r>
              <a:rPr lang="en-US" dirty="0">
                <a:solidFill>
                  <a:schemeClr val="tx1"/>
                </a:solidFill>
              </a:rPr>
              <a:t>Lots of different funds are used for rapid re-housing</a:t>
            </a:r>
          </a:p>
          <a:p>
            <a:pPr eaLnBrk="1" fontAlgn="auto" hangingPunct="1">
              <a:spcAft>
                <a:spcPts val="0"/>
              </a:spcAft>
              <a:defRPr/>
            </a:pPr>
            <a:r>
              <a:rPr lang="en-US" dirty="0">
                <a:solidFill>
                  <a:schemeClr val="tx1"/>
                </a:solidFill>
              </a:rPr>
              <a:t>Funding streams may have different eligibility or reporting requirements </a:t>
            </a:r>
          </a:p>
          <a:p>
            <a:pPr eaLnBrk="1" fontAlgn="auto" hangingPunct="1">
              <a:spcAft>
                <a:spcPts val="0"/>
              </a:spcAft>
              <a:defRPr/>
            </a:pPr>
            <a:r>
              <a:rPr lang="en-US" dirty="0">
                <a:solidFill>
                  <a:schemeClr val="tx1"/>
                </a:solidFill>
              </a:rPr>
              <a:t>Tracking and accountability is maintained at administrative/systems level</a:t>
            </a:r>
          </a:p>
          <a:p>
            <a:pPr eaLnBrk="1" fontAlgn="auto" hangingPunct="1">
              <a:spcAft>
                <a:spcPts val="0"/>
              </a:spcAft>
              <a:defRPr/>
            </a:pPr>
            <a:r>
              <a:rPr lang="en-US" dirty="0">
                <a:solidFill>
                  <a:schemeClr val="tx1"/>
                </a:solidFill>
              </a:rPr>
              <a:t>One contract </a:t>
            </a:r>
          </a:p>
          <a:p>
            <a:pPr defTabSz="923925" eaLnBrk="1" hangingPunct="1">
              <a:spcBef>
                <a:spcPct val="0"/>
              </a:spcBef>
            </a:pPr>
            <a:endParaRPr lang="en-US" altLang="en-US" baseline="0" dirty="0"/>
          </a:p>
          <a:p>
            <a:pPr defTabSz="923925" eaLnBrk="1" hangingPunct="1">
              <a:spcBef>
                <a:spcPct val="0"/>
              </a:spcBef>
            </a:pPr>
            <a:r>
              <a:rPr lang="en-US" altLang="en-US" dirty="0"/>
              <a:t>Braiding and Blending really helps to fund gaps for people who sometimes don’t fit  neatly into program eligibility boxes (but does take an immense amount of administrative work) but makes the experience of the client much more seamless</a:t>
            </a:r>
          </a:p>
          <a:p>
            <a:pPr defTabSz="923925" eaLnBrk="1" hangingPunct="1">
              <a:spcBef>
                <a:spcPct val="0"/>
              </a:spcBef>
            </a:pPr>
            <a:endParaRPr lang="en-US" altLang="en-US" dirty="0"/>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4C26ABEA-0855-F34B-9486-48449ACC2CB4}" type="slidenum">
              <a:rPr lang="en-US" altLang="en-US">
                <a:solidFill>
                  <a:prstClr val="black"/>
                </a:solidFill>
                <a:latin typeface="Calibri" charset="0"/>
              </a:rPr>
              <a:pPr fontAlgn="base">
                <a:spcBef>
                  <a:spcPct val="0"/>
                </a:spcBef>
                <a:spcAft>
                  <a:spcPct val="0"/>
                </a:spcAft>
              </a:pPr>
              <a:t>45</a:t>
            </a:fld>
            <a:endParaRPr lang="en-US" altLang="en-US">
              <a:solidFill>
                <a:prstClr val="black"/>
              </a:solidFill>
              <a:latin typeface="Calibri" charset="0"/>
            </a:endParaRPr>
          </a:p>
        </p:txBody>
      </p:sp>
    </p:spTree>
    <p:extLst>
      <p:ext uri="{BB962C8B-B14F-4D97-AF65-F5344CB8AC3E}">
        <p14:creationId xmlns:p14="http://schemas.microsoft.com/office/powerpoint/2010/main" val="3241555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fontAlgn="auto" hangingPunct="1">
              <a:spcAft>
                <a:spcPts val="0"/>
              </a:spcAft>
              <a:buFont typeface="Arial"/>
              <a:buNone/>
              <a:defRPr/>
            </a:pPr>
            <a:r>
              <a:rPr lang="en-US" b="1" dirty="0">
                <a:solidFill>
                  <a:schemeClr val="tx1"/>
                </a:solidFill>
              </a:rPr>
              <a:t>Blending Funding</a:t>
            </a:r>
          </a:p>
          <a:p>
            <a:pPr eaLnBrk="1" fontAlgn="auto" hangingPunct="1">
              <a:spcAft>
                <a:spcPts val="0"/>
              </a:spcAft>
              <a:defRPr/>
            </a:pPr>
            <a:r>
              <a:rPr lang="en-US" dirty="0">
                <a:solidFill>
                  <a:schemeClr val="tx1"/>
                </a:solidFill>
              </a:rPr>
              <a:t>Lots of different funds are combined into a flexible pool for rapid re-housing</a:t>
            </a:r>
          </a:p>
          <a:p>
            <a:pPr eaLnBrk="1" fontAlgn="auto" hangingPunct="1">
              <a:spcAft>
                <a:spcPts val="0"/>
              </a:spcAft>
              <a:defRPr/>
            </a:pPr>
            <a:r>
              <a:rPr lang="en-US" dirty="0">
                <a:solidFill>
                  <a:schemeClr val="tx1"/>
                </a:solidFill>
              </a:rPr>
              <a:t>One set of eligibility and reporting requirements  </a:t>
            </a:r>
          </a:p>
          <a:p>
            <a:pPr eaLnBrk="1" fontAlgn="auto" hangingPunct="1">
              <a:spcAft>
                <a:spcPts val="0"/>
              </a:spcAft>
              <a:defRPr/>
            </a:pPr>
            <a:r>
              <a:rPr lang="en-US" dirty="0">
                <a:solidFill>
                  <a:schemeClr val="tx1"/>
                </a:solidFill>
              </a:rPr>
              <a:t>They are allocated to providers without specific requirements </a:t>
            </a:r>
          </a:p>
          <a:p>
            <a:pPr eaLnBrk="1" fontAlgn="auto" hangingPunct="1">
              <a:spcAft>
                <a:spcPts val="0"/>
              </a:spcAft>
              <a:defRPr/>
            </a:pPr>
            <a:r>
              <a:rPr lang="en-US" dirty="0">
                <a:solidFill>
                  <a:schemeClr val="tx1"/>
                </a:solidFill>
              </a:rPr>
              <a:t>One contract</a:t>
            </a:r>
          </a:p>
          <a:p>
            <a:pPr defTabSz="923925" eaLnBrk="1" hangingPunct="1">
              <a:spcBef>
                <a:spcPct val="0"/>
              </a:spcBef>
            </a:pPr>
            <a:endParaRPr lang="en-US" altLang="en-US" dirty="0"/>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8CDF5CC3-F60D-7D42-BF72-0DE6A876FF6D}" type="slidenum">
              <a:rPr lang="en-US" altLang="en-US">
                <a:solidFill>
                  <a:prstClr val="black"/>
                </a:solidFill>
                <a:latin typeface="Calibri" charset="0"/>
              </a:rPr>
              <a:pPr fontAlgn="base">
                <a:spcBef>
                  <a:spcPct val="0"/>
                </a:spcBef>
                <a:spcAft>
                  <a:spcPct val="0"/>
                </a:spcAft>
              </a:pPr>
              <a:t>46</a:t>
            </a:fld>
            <a:endParaRPr lang="en-US" altLang="en-US">
              <a:solidFill>
                <a:prstClr val="black"/>
              </a:solidFill>
              <a:latin typeface="Calibri" charset="0"/>
            </a:endParaRPr>
          </a:p>
        </p:txBody>
      </p:sp>
    </p:spTree>
    <p:extLst>
      <p:ext uri="{BB962C8B-B14F-4D97-AF65-F5344CB8AC3E}">
        <p14:creationId xmlns:p14="http://schemas.microsoft.com/office/powerpoint/2010/main" val="2166601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a:t>
            </a:r>
            <a:r>
              <a:rPr lang="en-US" altLang="en-US" baseline="0" dirty="0"/>
              <a:t> discussed program-level progressive engagement when structuring financial assistance.</a:t>
            </a:r>
          </a:p>
          <a:p>
            <a:pPr eaLnBrk="1" hangingPunct="1">
              <a:spcBef>
                <a:spcPct val="0"/>
              </a:spcBef>
            </a:pPr>
            <a:r>
              <a:rPr lang="en-US" altLang="en-US" baseline="0" dirty="0"/>
              <a:t>Progressive engagement also describes a system strategy.</a:t>
            </a:r>
          </a:p>
          <a:p>
            <a:pPr eaLnBrk="1" hangingPunct="1">
              <a:spcBef>
                <a:spcPct val="0"/>
              </a:spcBef>
            </a:pPr>
            <a:r>
              <a:rPr lang="en-US" altLang="en-US" dirty="0"/>
              <a:t>Progressive Engagement allows us to </a:t>
            </a:r>
            <a:r>
              <a:rPr lang="en-US" altLang="en-US" dirty="0">
                <a:latin typeface="Arial" charset="0"/>
                <a:ea typeface="Arial" charset="0"/>
                <a:cs typeface="Arial" charset="0"/>
              </a:rPr>
              <a:t>provide RRH to most people entering the system who need help to exit to housing</a:t>
            </a:r>
          </a:p>
          <a:p>
            <a:pPr eaLnBrk="1" hangingPunct="1">
              <a:spcBef>
                <a:spcPct val="0"/>
              </a:spcBef>
            </a:pPr>
            <a:r>
              <a:rPr lang="en-US" altLang="en-US" dirty="0">
                <a:latin typeface="Arial" charset="0"/>
                <a:ea typeface="Arial" charset="0"/>
                <a:cs typeface="Arial" charset="0"/>
              </a:rPr>
              <a:t>PE Assumes that most people can exit homelessness building on their own strengths with a light touch of assistance. If a household needs more support, provide more assistance. If a household shows a need for more intensive services after trying RRH one or more times, save intensive PSH and voucher resources for the small percentage of people who need longer-term support</a:t>
            </a:r>
          </a:p>
          <a:p>
            <a:pPr eaLnBrk="1" hangingPunct="1">
              <a:spcBef>
                <a:spcPct val="0"/>
              </a:spcBef>
            </a:pPr>
            <a:r>
              <a:rPr lang="en-US" altLang="en-US" dirty="0">
                <a:latin typeface="Arial" charset="0"/>
                <a:ea typeface="Arial" charset="0"/>
                <a:cs typeface="Arial" charset="0"/>
              </a:rPr>
              <a:t>(The system can prioritize people at the front end for intensive resources like PSH and vouchers as well, but you want to save some of those for the back end for when other things haven’t worked)</a:t>
            </a:r>
          </a:p>
          <a:p>
            <a:pPr eaLnBrk="1" hangingPunct="1">
              <a:spcBef>
                <a:spcPct val="0"/>
              </a:spcBef>
            </a:pPr>
            <a:endParaRPr lang="en-US" altLang="en-US" dirty="0">
              <a:latin typeface="Arial" charset="0"/>
              <a:ea typeface="Arial" charset="0"/>
              <a:cs typeface="Arial" charset="0"/>
            </a:endParaRPr>
          </a:p>
          <a:p>
            <a:pPr eaLnBrk="1" hangingPunct="1">
              <a:spcBef>
                <a:spcPct val="0"/>
              </a:spcBef>
            </a:pPr>
            <a:endParaRPr lang="en-US" altLang="en-US" dirty="0">
              <a:latin typeface="Arial" charset="0"/>
              <a:ea typeface="Arial" charset="0"/>
              <a:cs typeface="Arial" charset="0"/>
            </a:endParaRPr>
          </a:p>
          <a:p>
            <a:pPr eaLnBrk="1" hangingPunct="1">
              <a:spcBef>
                <a:spcPct val="0"/>
              </a:spcBef>
            </a:pPr>
            <a:endParaRPr lang="en-US" altLang="en-US" dirty="0">
              <a:latin typeface="Arial" charset="0"/>
              <a:ea typeface="Arial" charset="0"/>
              <a:cs typeface="Arial" charset="0"/>
            </a:endParaRPr>
          </a:p>
          <a:p>
            <a:pPr eaLnBrk="1" hangingPunct="1">
              <a:spcBef>
                <a:spcPct val="0"/>
              </a:spcBef>
            </a:pPr>
            <a:endParaRPr lang="en-US" altLang="en-US" dirty="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430622D8-03A1-8E4A-AB88-2FFE45180523}" type="slidenum">
              <a:rPr lang="en-US" altLang="en-US">
                <a:latin typeface="Calibri" charset="0"/>
              </a:rPr>
              <a:pPr fontAlgn="base">
                <a:spcBef>
                  <a:spcPct val="0"/>
                </a:spcBef>
                <a:spcAft>
                  <a:spcPct val="0"/>
                </a:spcAft>
              </a:pPr>
              <a:t>48</a:t>
            </a:fld>
            <a:endParaRPr lang="en-US" altLang="en-US">
              <a:latin typeface="Calibri" charset="0"/>
            </a:endParaRPr>
          </a:p>
        </p:txBody>
      </p:sp>
    </p:spTree>
    <p:extLst>
      <p:ext uri="{BB962C8B-B14F-4D97-AF65-F5344CB8AC3E}">
        <p14:creationId xmlns:p14="http://schemas.microsoft.com/office/powerpoint/2010/main" val="2701501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AAA5D0-41E7-1B41-9F98-7A9EF2B8581A}" type="slidenum">
              <a:rPr kumimoji="0" lang="en-US" altLang="en-US" sz="1200" b="0" i="0" u="none" strike="noStrike" kern="1200" cap="none" spc="0" normalizeH="0" baseline="0" noProof="0">
                <a:ln>
                  <a:noFill/>
                </a:ln>
                <a:solidFill>
                  <a:srgbClr val="000000"/>
                </a:solidFill>
                <a:effectLst/>
                <a:uLnTx/>
                <a:uFillTx/>
                <a:latin typeface="Calibri"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Calibri" charset="0"/>
              <a:ea typeface="+mn-ea"/>
              <a:cs typeface="+mn-cs"/>
            </a:endParaRPr>
          </a:p>
        </p:txBody>
      </p:sp>
    </p:spTree>
    <p:extLst>
      <p:ext uri="{BB962C8B-B14F-4D97-AF65-F5344CB8AC3E}">
        <p14:creationId xmlns:p14="http://schemas.microsoft.com/office/powerpoint/2010/main" val="174532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519429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Progressive Engagement allows us to </a:t>
            </a:r>
            <a:r>
              <a:rPr lang="en-US" altLang="en-US">
                <a:latin typeface="Arial" charset="0"/>
                <a:ea typeface="Arial" charset="0"/>
                <a:cs typeface="Arial" charset="0"/>
              </a:rPr>
              <a:t>provide RRH to most people entering the system who need help to exit to housing</a:t>
            </a:r>
          </a:p>
          <a:p>
            <a:pPr eaLnBrk="1" hangingPunct="1">
              <a:spcBef>
                <a:spcPct val="0"/>
              </a:spcBef>
            </a:pPr>
            <a:r>
              <a:rPr lang="en-US" altLang="en-US">
                <a:latin typeface="Arial" charset="0"/>
                <a:ea typeface="Arial" charset="0"/>
                <a:cs typeface="Arial" charset="0"/>
              </a:rPr>
              <a:t>PE Assumes that most people can exit homelessness building on their own strengths with a light touch of assistanceIf a household needs more support, provide more assistance. If a household shows a need for more intensive services after trying RRH one or more times, save intensive PSH and voucher resources for the small percentage of people who need longer-term support</a:t>
            </a:r>
          </a:p>
          <a:p>
            <a:pPr eaLnBrk="1" hangingPunct="1">
              <a:spcBef>
                <a:spcPct val="0"/>
              </a:spcBef>
            </a:pPr>
            <a:r>
              <a:rPr lang="en-US" altLang="en-US">
                <a:latin typeface="Arial" charset="0"/>
                <a:ea typeface="Arial" charset="0"/>
                <a:cs typeface="Arial" charset="0"/>
              </a:rPr>
              <a:t>(The system can prioritize people at the front end for intensive resources like PSH and vouchers as well, but you want to save some of those for the back end for when other things haven’t worked)</a:t>
            </a:r>
          </a:p>
          <a:p>
            <a:pPr eaLnBrk="1" hangingPunct="1">
              <a:spcBef>
                <a:spcPct val="0"/>
              </a:spcBef>
            </a:pPr>
            <a:endParaRPr lang="en-US" altLang="en-US">
              <a:latin typeface="Arial" charset="0"/>
              <a:ea typeface="Arial" charset="0"/>
              <a:cs typeface="Arial" charset="0"/>
            </a:endParaRPr>
          </a:p>
          <a:p>
            <a:pPr eaLnBrk="1" hangingPunct="1">
              <a:spcBef>
                <a:spcPct val="0"/>
              </a:spcBef>
              <a:buFontTx/>
              <a:buChar char="•"/>
            </a:pPr>
            <a:r>
              <a:rPr lang="en-US" altLang="en-US"/>
              <a:t>Know eligibility for all system resources </a:t>
            </a:r>
          </a:p>
          <a:p>
            <a:pPr eaLnBrk="1" hangingPunct="1">
              <a:spcBef>
                <a:spcPct val="0"/>
              </a:spcBef>
              <a:buFontTx/>
              <a:buChar char="•"/>
            </a:pPr>
            <a:r>
              <a:rPr lang="en-US" altLang="en-US"/>
              <a:t>Collect needed documentation</a:t>
            </a:r>
          </a:p>
          <a:p>
            <a:pPr eaLnBrk="1" hangingPunct="1">
              <a:spcBef>
                <a:spcPct val="0"/>
              </a:spcBef>
              <a:buFontTx/>
              <a:buChar char="•"/>
            </a:pPr>
            <a:r>
              <a:rPr lang="en-US" altLang="en-US"/>
              <a:t>Have policies and procedures to be able to  transfer people between funding sources and projects without making them move or making them homeless again </a:t>
            </a:r>
            <a:endParaRPr lang="en-US" altLang="en-US" sz="1100">
              <a:latin typeface="Arial" charset="0"/>
              <a:ea typeface="Arial" charset="0"/>
              <a:cs typeface="Arial" charset="0"/>
            </a:endParaRPr>
          </a:p>
          <a:p>
            <a:pPr eaLnBrk="1" hangingPunct="1">
              <a:spcBef>
                <a:spcPct val="0"/>
              </a:spcBef>
            </a:pPr>
            <a:endParaRPr lang="en-US" altLang="en-US">
              <a:latin typeface="Arial" charset="0"/>
              <a:ea typeface="Arial" charset="0"/>
              <a:cs typeface="Arial" charset="0"/>
            </a:endParaRPr>
          </a:p>
          <a:p>
            <a:pPr eaLnBrk="1" hangingPunct="1">
              <a:spcBef>
                <a:spcPct val="0"/>
              </a:spcBef>
            </a:pPr>
            <a:endParaRPr lang="en-US" altLang="en-US">
              <a:latin typeface="Arial" charset="0"/>
              <a:ea typeface="Arial" charset="0"/>
              <a:cs typeface="Arial" charset="0"/>
            </a:endParaRPr>
          </a:p>
          <a:p>
            <a:pPr eaLnBrk="1" hangingPunct="1">
              <a:spcBef>
                <a:spcPct val="0"/>
              </a:spcBef>
            </a:pPr>
            <a:endParaRPr lang="en-US" altLang="en-US">
              <a:latin typeface="Arial" charset="0"/>
              <a:ea typeface="Arial" charset="0"/>
              <a:cs typeface="Arial" charset="0"/>
            </a:endParaRPr>
          </a:p>
          <a:p>
            <a:pPr eaLnBrk="1" hangingPunct="1">
              <a:spcBef>
                <a:spcPct val="0"/>
              </a:spcBef>
            </a:pPr>
            <a:endParaRPr lang="en-US" altLang="en-US">
              <a:latin typeface="Arial" charset="0"/>
              <a:ea typeface="Arial" charset="0"/>
              <a:cs typeface="Arial" charset="0"/>
            </a:endParaRPr>
          </a:p>
          <a:p>
            <a:pPr eaLnBrk="1" hangingPunct="1">
              <a:spcBef>
                <a:spcPct val="0"/>
              </a:spcBef>
            </a:pPr>
            <a:endParaRPr lang="en-US" altLang="en-US"/>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3931F5B5-5F6C-BA4A-AD0E-1F9A5692CF4D}" type="slidenum">
              <a:rPr lang="en-US" altLang="en-US">
                <a:latin typeface="Calibri" charset="0"/>
              </a:rPr>
              <a:pPr fontAlgn="base">
                <a:spcBef>
                  <a:spcPct val="0"/>
                </a:spcBef>
                <a:spcAft>
                  <a:spcPct val="0"/>
                </a:spcAft>
              </a:pPr>
              <a:t>50</a:t>
            </a:fld>
            <a:endParaRPr lang="en-US" altLang="en-US">
              <a:latin typeface="Calibri" charset="0"/>
            </a:endParaRPr>
          </a:p>
        </p:txBody>
      </p:sp>
    </p:spTree>
    <p:extLst>
      <p:ext uri="{BB962C8B-B14F-4D97-AF65-F5344CB8AC3E}">
        <p14:creationId xmlns:p14="http://schemas.microsoft.com/office/powerpoint/2010/main" val="348844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sz="2800" b="1" dirty="0"/>
              <a:t>Progressive engagement is the “backstop” that makes trying RRH with more households possible.</a:t>
            </a:r>
            <a:endParaRPr lang="en-US" altLang="en-US" sz="2800" dirty="0"/>
          </a:p>
          <a:p>
            <a:pPr eaLnBrk="1" hangingPunct="1">
              <a:spcBef>
                <a:spcPct val="0"/>
              </a:spcBef>
              <a:buFontTx/>
              <a:buChar char="•"/>
            </a:pPr>
            <a:endParaRPr lang="en-US" altLang="en-US" sz="2800" dirty="0">
              <a:latin typeface="Arial" charset="0"/>
              <a:ea typeface="Arial" charset="0"/>
              <a:cs typeface="Arial" charset="0"/>
            </a:endParaRPr>
          </a:p>
          <a:p>
            <a:pPr eaLnBrk="1" hangingPunct="1">
              <a:spcBef>
                <a:spcPct val="0"/>
              </a:spcBef>
              <a:buFontTx/>
              <a:buNone/>
            </a:pPr>
            <a:r>
              <a:rPr lang="en-US" altLang="en-US" sz="2800" dirty="0">
                <a:latin typeface="Arial" charset="0"/>
                <a:ea typeface="Arial" charset="0"/>
                <a:cs typeface="Arial" charset="0"/>
              </a:rPr>
              <a:t>Common Myth/Concern – RRH only works for some people, and we don’t want to try it with most people because we are setting them up to fail. That makes people worse off.”</a:t>
            </a:r>
          </a:p>
          <a:p>
            <a:pPr lvl="1" eaLnBrk="1" hangingPunct="1">
              <a:spcBef>
                <a:spcPct val="0"/>
              </a:spcBef>
              <a:buFontTx/>
              <a:buChar char="•"/>
            </a:pPr>
            <a:r>
              <a:rPr lang="en-US" altLang="en-US" sz="2600" dirty="0">
                <a:latin typeface="Arial" charset="0"/>
                <a:ea typeface="Arial" charset="0"/>
                <a:cs typeface="Arial" charset="0"/>
              </a:rPr>
              <a:t>We know RRH works well for lots of people because of research</a:t>
            </a:r>
            <a:r>
              <a:rPr lang="en-US" altLang="en-US" sz="2600" baseline="0" dirty="0">
                <a:latin typeface="Arial" charset="0"/>
                <a:ea typeface="Arial" charset="0"/>
                <a:cs typeface="Arial" charset="0"/>
              </a:rPr>
              <a:t> and data we reviewed earlier this morning</a:t>
            </a:r>
            <a:endParaRPr lang="en-US" altLang="en-US" sz="2600" dirty="0">
              <a:latin typeface="Arial" charset="0"/>
              <a:ea typeface="Arial" charset="0"/>
              <a:cs typeface="Arial" charset="0"/>
            </a:endParaRPr>
          </a:p>
          <a:p>
            <a:pPr lvl="1" eaLnBrk="1" hangingPunct="1">
              <a:spcBef>
                <a:spcPct val="0"/>
              </a:spcBef>
              <a:buFontTx/>
              <a:buChar char="•"/>
            </a:pPr>
            <a:r>
              <a:rPr lang="en-US" altLang="en-US" sz="2600" dirty="0">
                <a:latin typeface="Arial" charset="0"/>
                <a:ea typeface="Arial" charset="0"/>
                <a:cs typeface="Arial" charset="0"/>
              </a:rPr>
              <a:t>We shouldn’t be afraid of trying it because most of the time, we are setting them up to succeed, not fail!</a:t>
            </a:r>
          </a:p>
          <a:p>
            <a:pPr lvl="1" eaLnBrk="1" hangingPunct="1">
              <a:spcBef>
                <a:spcPct val="0"/>
              </a:spcBef>
              <a:buFontTx/>
              <a:buChar char="•"/>
            </a:pPr>
            <a:endParaRPr lang="en-US" altLang="en-US" sz="2600" dirty="0">
              <a:latin typeface="Arial" charset="0"/>
              <a:ea typeface="Arial" charset="0"/>
              <a:cs typeface="Arial" charset="0"/>
            </a:endParaRPr>
          </a:p>
          <a:p>
            <a:pPr lvl="1" eaLnBrk="1" hangingPunct="1">
              <a:spcBef>
                <a:spcPct val="0"/>
              </a:spcBef>
              <a:buFontTx/>
              <a:buChar char="•"/>
            </a:pPr>
            <a:endParaRPr lang="en-US" altLang="en-US" sz="2600" dirty="0">
              <a:latin typeface="Arial" charset="0"/>
              <a:ea typeface="Arial" charset="0"/>
              <a:cs typeface="Arial" charset="0"/>
            </a:endParaRPr>
          </a:p>
          <a:p>
            <a:pPr eaLnBrk="1" hangingPunct="1">
              <a:spcBef>
                <a:spcPct val="0"/>
              </a:spcBef>
            </a:pPr>
            <a:endParaRPr lang="en-US" altLang="en-US" dirty="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148EB5EF-C4A8-8143-92A1-08C3E4984452}" type="slidenum">
              <a:rPr lang="en-US" altLang="en-US">
                <a:latin typeface="Calibri" charset="0"/>
              </a:rPr>
              <a:pPr fontAlgn="base">
                <a:spcBef>
                  <a:spcPct val="0"/>
                </a:spcBef>
                <a:spcAft>
                  <a:spcPct val="0"/>
                </a:spcAft>
              </a:pPr>
              <a:t>51</a:t>
            </a:fld>
            <a:endParaRPr lang="en-US" altLang="en-US">
              <a:latin typeface="Calibri" charset="0"/>
            </a:endParaRPr>
          </a:p>
        </p:txBody>
      </p:sp>
    </p:spTree>
    <p:extLst>
      <p:ext uri="{BB962C8B-B14F-4D97-AF65-F5344CB8AC3E}">
        <p14:creationId xmlns:p14="http://schemas.microsoft.com/office/powerpoint/2010/main" val="3269182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sz="2800" b="1" dirty="0"/>
              <a:t>Progressive engagement is the “backstop” that makes trying RRH with more households possible.</a:t>
            </a:r>
            <a:endParaRPr lang="en-US" altLang="en-US" sz="2800" dirty="0"/>
          </a:p>
          <a:p>
            <a:pPr eaLnBrk="1" hangingPunct="1">
              <a:spcBef>
                <a:spcPct val="0"/>
              </a:spcBef>
              <a:buFontTx/>
              <a:buChar char="•"/>
            </a:pPr>
            <a:endParaRPr lang="en-US" altLang="en-US" sz="2800" dirty="0">
              <a:latin typeface="Arial" charset="0"/>
              <a:ea typeface="Arial" charset="0"/>
              <a:cs typeface="Arial" charset="0"/>
            </a:endParaRPr>
          </a:p>
          <a:p>
            <a:pPr eaLnBrk="1" hangingPunct="1">
              <a:spcBef>
                <a:spcPct val="0"/>
              </a:spcBef>
              <a:buFontTx/>
              <a:buNone/>
            </a:pPr>
            <a:r>
              <a:rPr lang="en-US" altLang="en-US" sz="2800" dirty="0">
                <a:latin typeface="Arial" charset="0"/>
                <a:ea typeface="Arial" charset="0"/>
                <a:cs typeface="Arial" charset="0"/>
              </a:rPr>
              <a:t>Common Myth/Concern – RRH only works for some people, and we don’t want to try it with most people because we are setting them up to fail. That makes people worse off.”</a:t>
            </a:r>
          </a:p>
          <a:p>
            <a:pPr lvl="1" eaLnBrk="1" hangingPunct="1">
              <a:spcBef>
                <a:spcPct val="0"/>
              </a:spcBef>
              <a:buFontTx/>
              <a:buChar char="•"/>
            </a:pPr>
            <a:r>
              <a:rPr lang="en-US" altLang="en-US" sz="2600" dirty="0">
                <a:latin typeface="Arial" charset="0"/>
                <a:ea typeface="Arial" charset="0"/>
                <a:cs typeface="Arial" charset="0"/>
              </a:rPr>
              <a:t>We know RRH works well for lots of people because of research</a:t>
            </a:r>
            <a:r>
              <a:rPr lang="en-US" altLang="en-US" sz="2600" baseline="0" dirty="0">
                <a:latin typeface="Arial" charset="0"/>
                <a:ea typeface="Arial" charset="0"/>
                <a:cs typeface="Arial" charset="0"/>
              </a:rPr>
              <a:t> and data we reviewed earlier this morning</a:t>
            </a:r>
            <a:endParaRPr lang="en-US" altLang="en-US" sz="2600" dirty="0">
              <a:latin typeface="Arial" charset="0"/>
              <a:ea typeface="Arial" charset="0"/>
              <a:cs typeface="Arial" charset="0"/>
            </a:endParaRPr>
          </a:p>
          <a:p>
            <a:pPr lvl="1" eaLnBrk="1" hangingPunct="1">
              <a:spcBef>
                <a:spcPct val="0"/>
              </a:spcBef>
              <a:buFontTx/>
              <a:buChar char="•"/>
            </a:pPr>
            <a:r>
              <a:rPr lang="en-US" altLang="en-US" sz="2600" dirty="0">
                <a:latin typeface="Arial" charset="0"/>
                <a:ea typeface="Arial" charset="0"/>
                <a:cs typeface="Arial" charset="0"/>
              </a:rPr>
              <a:t>We shouldn’t be afraid of trying it because most of the time, we are setting them up to succeed, not fail!</a:t>
            </a:r>
          </a:p>
          <a:p>
            <a:pPr lvl="1" eaLnBrk="1" hangingPunct="1">
              <a:spcBef>
                <a:spcPct val="0"/>
              </a:spcBef>
              <a:buFontTx/>
              <a:buChar char="•"/>
            </a:pPr>
            <a:endParaRPr lang="en-US" altLang="en-US" sz="2600" dirty="0">
              <a:latin typeface="Arial" charset="0"/>
              <a:ea typeface="Arial" charset="0"/>
              <a:cs typeface="Arial" charset="0"/>
            </a:endParaRPr>
          </a:p>
          <a:p>
            <a:pPr lvl="1" eaLnBrk="1" hangingPunct="1">
              <a:spcBef>
                <a:spcPct val="0"/>
              </a:spcBef>
              <a:buFontTx/>
              <a:buChar char="•"/>
            </a:pPr>
            <a:endParaRPr lang="en-US" altLang="en-US" sz="2600" dirty="0">
              <a:latin typeface="Arial" charset="0"/>
              <a:ea typeface="Arial" charset="0"/>
              <a:cs typeface="Arial" charset="0"/>
            </a:endParaRPr>
          </a:p>
          <a:p>
            <a:pPr eaLnBrk="1" hangingPunct="1">
              <a:spcBef>
                <a:spcPct val="0"/>
              </a:spcBef>
            </a:pPr>
            <a:endParaRPr lang="en-US" altLang="en-US" dirty="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148EB5EF-C4A8-8143-92A1-08C3E4984452}" type="slidenum">
              <a:rPr lang="en-US" altLang="en-US">
                <a:latin typeface="Calibri" charset="0"/>
              </a:rPr>
              <a:pPr fontAlgn="base">
                <a:spcBef>
                  <a:spcPct val="0"/>
                </a:spcBef>
                <a:spcAft>
                  <a:spcPct val="0"/>
                </a:spcAft>
              </a:pPr>
              <a:t>52</a:t>
            </a:fld>
            <a:endParaRPr lang="en-US" altLang="en-US">
              <a:latin typeface="Calibri" charset="0"/>
            </a:endParaRPr>
          </a:p>
        </p:txBody>
      </p:sp>
    </p:spTree>
    <p:extLst>
      <p:ext uri="{BB962C8B-B14F-4D97-AF65-F5344CB8AC3E}">
        <p14:creationId xmlns:p14="http://schemas.microsoft.com/office/powerpoint/2010/main" val="230084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a:t>A lot of places say they do PE, because they do periodic assessments within RRH programs before continuing support, and that’s great at the program level</a:t>
            </a:r>
          </a:p>
          <a:p>
            <a:pPr marL="0" lvl="1" eaLnBrk="1" hangingPunct="1">
              <a:spcBef>
                <a:spcPct val="0"/>
              </a:spcBef>
            </a:pPr>
            <a:r>
              <a:rPr lang="en-US" altLang="en-US"/>
              <a:t>But the strongest PE is at the systems level and involved multiple resources</a:t>
            </a:r>
          </a:p>
          <a:p>
            <a:pPr eaLnBrk="1" hangingPunct="1">
              <a:spcBef>
                <a:spcPct val="0"/>
              </a:spcBef>
            </a:pPr>
            <a:r>
              <a:rPr lang="en-US" altLang="en-US"/>
              <a:t>We may give some PSH and vouchers right away through coordinated entry or shelter - –people who have extremely deep needs who have been in the system multiple times and they have been prioritized for those resources</a:t>
            </a:r>
          </a:p>
          <a:p>
            <a:pPr eaLnBrk="1" hangingPunct="1">
              <a:spcBef>
                <a:spcPct val="0"/>
              </a:spcBef>
            </a:pPr>
            <a:r>
              <a:rPr lang="en-US" altLang="en-US"/>
              <a:t>But we also want to keep some of those deeper resources in our back pocket  and we can offer  after we tried the lighter touch approach of RRH, and use the deeper resources when needed, that allows us to serve more people, and not rely on guesses for who will and wont’ be successful</a:t>
            </a:r>
          </a:p>
          <a:p>
            <a:pPr eaLnBrk="1" hangingPunct="1">
              <a:spcBef>
                <a:spcPct val="0"/>
              </a:spcBef>
            </a:pPr>
            <a:endParaRPr lang="en-US" altLang="en-US"/>
          </a:p>
          <a:p>
            <a:pPr eaLnBrk="1" hangingPunct="1">
              <a:spcBef>
                <a:spcPct val="0"/>
              </a:spcBef>
            </a:pPr>
            <a:r>
              <a:rPr lang="en-US" altLang="en-US" b="1"/>
              <a:t>We build the understanding into how our system works!</a:t>
            </a:r>
            <a:endParaRPr lang="en-US" altLang="en-US"/>
          </a:p>
          <a:p>
            <a:pPr eaLnBrk="1" hangingPunct="1">
              <a:spcBef>
                <a:spcPct val="0"/>
              </a:spcBef>
            </a:pPr>
            <a:endParaRPr lang="en-US" altLang="en-US"/>
          </a:p>
          <a:p>
            <a:pPr marL="0" lvl="1" eaLnBrk="1" hangingPunct="1">
              <a:spcBef>
                <a:spcPct val="0"/>
              </a:spcBef>
            </a:pPr>
            <a:endParaRPr lang="en-US" altLang="en-US"/>
          </a:p>
          <a:p>
            <a:pPr eaLnBrk="1" hangingPunct="1">
              <a:spcBef>
                <a:spcPct val="0"/>
              </a:spcBef>
            </a:pPr>
            <a:endParaRPr lang="en-US" altLang="en-US"/>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49FDCFFB-2A8C-CD48-9E93-EE02CC7721CF}" type="slidenum">
              <a:rPr lang="en-US" altLang="en-US">
                <a:latin typeface="Calibri" charset="0"/>
              </a:rPr>
              <a:pPr fontAlgn="base">
                <a:spcBef>
                  <a:spcPct val="0"/>
                </a:spcBef>
                <a:spcAft>
                  <a:spcPct val="0"/>
                </a:spcAft>
              </a:pPr>
              <a:t>53</a:t>
            </a:fld>
            <a:endParaRPr lang="en-US" altLang="en-US">
              <a:latin typeface="Calibri" charset="0"/>
            </a:endParaRPr>
          </a:p>
        </p:txBody>
      </p:sp>
    </p:spTree>
    <p:extLst>
      <p:ext uri="{BB962C8B-B14F-4D97-AF65-F5344CB8AC3E}">
        <p14:creationId xmlns:p14="http://schemas.microsoft.com/office/powerpoint/2010/main" val="133622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defTabSz="931774" fontAlgn="base">
              <a:spcBef>
                <a:spcPct val="0"/>
              </a:spcBef>
              <a:spcAft>
                <a:spcPct val="0"/>
              </a:spcAft>
              <a:defRPr/>
            </a:pPr>
            <a:fld id="{FE3E1919-3754-B146-A2A8-00300B9BFA90}" type="slidenum">
              <a:rPr lang="en-US" altLang="en-US">
                <a:solidFill>
                  <a:srgbClr val="000000"/>
                </a:solidFill>
                <a:latin typeface="Calibri" charset="0"/>
              </a:rPr>
              <a:pPr defTabSz="931774" fontAlgn="base">
                <a:spcBef>
                  <a:spcPct val="0"/>
                </a:spcBef>
                <a:spcAft>
                  <a:spcPct val="0"/>
                </a:spcAft>
                <a:defRPr/>
              </a:pPr>
              <a:t>54</a:t>
            </a:fld>
            <a:endParaRPr lang="en-US" altLang="en-US">
              <a:solidFill>
                <a:srgbClr val="000000"/>
              </a:solidFill>
              <a:latin typeface="Calibri" charset="0"/>
            </a:endParaRPr>
          </a:p>
        </p:txBody>
      </p:sp>
    </p:spTree>
    <p:extLst>
      <p:ext uri="{BB962C8B-B14F-4D97-AF65-F5344CB8AC3E}">
        <p14:creationId xmlns:p14="http://schemas.microsoft.com/office/powerpoint/2010/main" val="369953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765175" y="1192213"/>
            <a:ext cx="5729288"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defTabSz="931774" fontAlgn="base">
              <a:spcBef>
                <a:spcPct val="0"/>
              </a:spcBef>
              <a:spcAft>
                <a:spcPct val="0"/>
              </a:spcAft>
              <a:defRPr/>
            </a:pPr>
            <a:fld id="{3E27758C-0A3B-654E-ACEB-1EC117B4836C}" type="slidenum">
              <a:rPr lang="en-US" altLang="en-US">
                <a:solidFill>
                  <a:srgbClr val="000000"/>
                </a:solidFill>
                <a:latin typeface="Calibri" charset="0"/>
              </a:rPr>
              <a:pPr defTabSz="931774" fontAlgn="base">
                <a:spcBef>
                  <a:spcPct val="0"/>
                </a:spcBef>
                <a:spcAft>
                  <a:spcPct val="0"/>
                </a:spcAft>
                <a:defRPr/>
              </a:pPr>
              <a:t>55</a:t>
            </a:fld>
            <a:endParaRPr lang="en-US" altLang="en-US">
              <a:solidFill>
                <a:srgbClr val="000000"/>
              </a:solidFill>
              <a:latin typeface="Calibri" charset="0"/>
            </a:endParaRPr>
          </a:p>
        </p:txBody>
      </p:sp>
    </p:spTree>
    <p:extLst>
      <p:ext uri="{BB962C8B-B14F-4D97-AF65-F5344CB8AC3E}">
        <p14:creationId xmlns:p14="http://schemas.microsoft.com/office/powerpoint/2010/main" val="951209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defTabSz="931774" fontAlgn="base">
              <a:spcBef>
                <a:spcPct val="0"/>
              </a:spcBef>
              <a:spcAft>
                <a:spcPct val="0"/>
              </a:spcAft>
              <a:defRPr/>
            </a:pPr>
            <a:fld id="{644CA89E-F019-2749-81A9-53E61EA95DBD}" type="slidenum">
              <a:rPr lang="en-US" altLang="en-US">
                <a:solidFill>
                  <a:srgbClr val="000000"/>
                </a:solidFill>
                <a:latin typeface="Calibri" charset="0"/>
              </a:rPr>
              <a:pPr defTabSz="931774" fontAlgn="base">
                <a:spcBef>
                  <a:spcPct val="0"/>
                </a:spcBef>
                <a:spcAft>
                  <a:spcPct val="0"/>
                </a:spcAft>
                <a:defRPr/>
              </a:pPr>
              <a:t>56</a:t>
            </a:fld>
            <a:endParaRPr lang="en-US" altLang="en-US" dirty="0">
              <a:solidFill>
                <a:srgbClr val="000000"/>
              </a:solidFill>
              <a:latin typeface="Calibri" charset="0"/>
            </a:endParaRPr>
          </a:p>
        </p:txBody>
      </p:sp>
    </p:spTree>
    <p:extLst>
      <p:ext uri="{BB962C8B-B14F-4D97-AF65-F5344CB8AC3E}">
        <p14:creationId xmlns:p14="http://schemas.microsoft.com/office/powerpoint/2010/main" val="3989779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C184B7E-C7C8-456C-8275-0E66FDAA20CF}" type="slidenum">
              <a:rPr lang="en-US">
                <a:solidFill>
                  <a:prstClr val="black"/>
                </a:solidFill>
                <a:latin typeface="Calibri" panose="020F0502020204030204"/>
              </a:rPr>
              <a:pPr defTabSz="931774">
                <a:defRPr/>
              </a:pPr>
              <a:t>57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72560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1014347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Noteworthy Bold" pitchFamily="-84" charset="0"/>
              <a:ea typeface="Noteworthy Bold" pitchFamily="-84" charset="0"/>
              <a:cs typeface="Noteworthy Bold" pitchFamily="-84" charset="0"/>
            </a:endParaRPr>
          </a:p>
        </p:txBody>
      </p:sp>
    </p:spTree>
    <p:extLst>
      <p:ext uri="{BB962C8B-B14F-4D97-AF65-F5344CB8AC3E}">
        <p14:creationId xmlns:p14="http://schemas.microsoft.com/office/powerpoint/2010/main" val="408794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205422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B7932DDB-F6BB-BF4C-82A2-E61DB481A728}" type="slidenum">
              <a:rPr lang="en-US" altLang="en-US">
                <a:latin typeface="Calibri" charset="0"/>
              </a:rPr>
              <a:pPr fontAlgn="base">
                <a:spcBef>
                  <a:spcPct val="0"/>
                </a:spcBef>
                <a:spcAft>
                  <a:spcPct val="0"/>
                </a:spcAft>
              </a:pPr>
              <a:t>61</a:t>
            </a:fld>
            <a:endParaRPr lang="en-US" altLang="en-US">
              <a:latin typeface="Calibri" charset="0"/>
            </a:endParaRPr>
          </a:p>
        </p:txBody>
      </p:sp>
    </p:spTree>
    <p:extLst>
      <p:ext uri="{BB962C8B-B14F-4D97-AF65-F5344CB8AC3E}">
        <p14:creationId xmlns:p14="http://schemas.microsoft.com/office/powerpoint/2010/main" val="32823555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B7932DDB-F6BB-BF4C-82A2-E61DB481A728}" type="slidenum">
              <a:rPr lang="en-US" altLang="en-US">
                <a:latin typeface="Calibri" charset="0"/>
              </a:rPr>
              <a:pPr fontAlgn="base">
                <a:spcBef>
                  <a:spcPct val="0"/>
                </a:spcBef>
                <a:spcAft>
                  <a:spcPct val="0"/>
                </a:spcAft>
              </a:pPr>
              <a:t>62</a:t>
            </a:fld>
            <a:endParaRPr lang="en-US" altLang="en-US">
              <a:latin typeface="Calibri" charset="0"/>
            </a:endParaRPr>
          </a:p>
        </p:txBody>
      </p:sp>
    </p:spTree>
    <p:extLst>
      <p:ext uri="{BB962C8B-B14F-4D97-AF65-F5344CB8AC3E}">
        <p14:creationId xmlns:p14="http://schemas.microsoft.com/office/powerpoint/2010/main" val="2742590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Rot="1" noChangeAspect="1" noChangeArrowheads="1" noTextEdit="1"/>
          </p:cNvSpPr>
          <p:nvPr>
            <p:ph type="sldImg"/>
          </p:nvPr>
        </p:nvSpPr>
        <p:spPr/>
      </p:sp>
      <p:sp>
        <p:nvSpPr>
          <p:cNvPr id="10035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dirty="0">
              <a:latin typeface="Noteworthy Bold" pitchFamily="-84" charset="0"/>
              <a:ea typeface="Noteworthy Bold" pitchFamily="-84" charset="0"/>
              <a:cs typeface="Noteworthy Bold" pitchFamily="-84" charset="0"/>
            </a:endParaRPr>
          </a:p>
        </p:txBody>
      </p:sp>
    </p:spTree>
    <p:extLst>
      <p:ext uri="{BB962C8B-B14F-4D97-AF65-F5344CB8AC3E}">
        <p14:creationId xmlns:p14="http://schemas.microsoft.com/office/powerpoint/2010/main" val="20803100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DA078-2356-4ED9-B153-BE0C01743F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199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7EAA524E-8D2D-436D-895F-0B4E3FBDCE82}" type="slidenum">
              <a:rPr lang="en-US" smtClean="0"/>
              <a:pPr>
                <a:defRPr/>
              </a:pPr>
              <a:t>66</a:t>
            </a:fld>
            <a:endParaRPr lang="en-US" dirty="0"/>
          </a:p>
        </p:txBody>
      </p:sp>
    </p:spTree>
    <p:extLst>
      <p:ext uri="{BB962C8B-B14F-4D97-AF65-F5344CB8AC3E}">
        <p14:creationId xmlns:p14="http://schemas.microsoft.com/office/powerpoint/2010/main" val="3513995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latin typeface="Arial" charset="0"/>
              <a:ea typeface="Arial" charset="0"/>
              <a:cs typeface="Arial" charset="0"/>
            </a:endParaRPr>
          </a:p>
          <a:p>
            <a:pPr eaLnBrk="1" hangingPunct="1">
              <a:spcBef>
                <a:spcPct val="0"/>
              </a:spcBef>
              <a:buFontTx/>
              <a:buChar char="•"/>
            </a:pPr>
            <a:endParaRPr lang="en-US" altLang="en-US" i="1" dirty="0"/>
          </a:p>
          <a:p>
            <a:pPr algn="ctr" eaLnBrk="1" hangingPunct="1">
              <a:spcBef>
                <a:spcPct val="0"/>
              </a:spcBef>
            </a:pPr>
            <a:endParaRPr lang="en-US" altLang="en-US" i="1" dirty="0"/>
          </a:p>
          <a:p>
            <a:pPr eaLnBrk="1" hangingPunct="1">
              <a:spcBef>
                <a:spcPct val="0"/>
              </a:spcBef>
            </a:pPr>
            <a:endParaRPr lang="en-US"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7BCFCF95-BB1E-F142-90F8-3BFF49ED0472}" type="slidenum">
              <a:rPr lang="en-US" altLang="en-US">
                <a:latin typeface="Calibri" charset="0"/>
              </a:rPr>
              <a:pPr fontAlgn="base">
                <a:spcBef>
                  <a:spcPct val="0"/>
                </a:spcBef>
                <a:spcAft>
                  <a:spcPct val="0"/>
                </a:spcAft>
              </a:pPr>
              <a:t>69</a:t>
            </a:fld>
            <a:endParaRPr lang="en-US" altLang="en-US">
              <a:latin typeface="Calibri" charset="0"/>
            </a:endParaRPr>
          </a:p>
        </p:txBody>
      </p:sp>
    </p:spTree>
    <p:extLst>
      <p:ext uri="{BB962C8B-B14F-4D97-AF65-F5344CB8AC3E}">
        <p14:creationId xmlns:p14="http://schemas.microsoft.com/office/powerpoint/2010/main" val="1122211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0080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068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7847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0009" indent="-170009" defTabSz="904004">
              <a:buFont typeface="Wingdings" panose="05000000000000000000" pitchFamily="2" charset="2"/>
              <a:buChar char="§"/>
              <a:defRPr/>
            </a:pPr>
            <a:endParaRPr lang="en-US"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85</a:t>
            </a:fld>
            <a:endParaRPr lang="en-US">
              <a:solidFill>
                <a:prstClr val="black"/>
              </a:solidFill>
              <a:latin typeface="Calibri" panose="020F0502020204030204"/>
            </a:endParaRPr>
          </a:p>
        </p:txBody>
      </p:sp>
    </p:spTree>
    <p:extLst>
      <p:ext uri="{BB962C8B-B14F-4D97-AF65-F5344CB8AC3E}">
        <p14:creationId xmlns:p14="http://schemas.microsoft.com/office/powerpoint/2010/main" val="150364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and A (time permitting)</a:t>
            </a:r>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368062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4442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797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3539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4974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8144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137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FC184B7E-C7C8-456C-8275-0E66FDAA20CF}" type="slidenum">
              <a:rPr lang="en-US">
                <a:solidFill>
                  <a:prstClr val="black"/>
                </a:solidFill>
                <a:latin typeface="Calibri" panose="020F0502020204030204"/>
              </a:rPr>
              <a:pPr defTabSz="931774">
                <a:defRPr/>
              </a:pPr>
              <a:t>100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88228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Programs using a progressive approach regularly re-assess housing barriers. The focus is on the individual housing</a:t>
            </a:r>
          </a:p>
          <a:p>
            <a:r>
              <a:rPr lang="en-US" sz="1200" b="0" i="0" u="none" strike="noStrike" kern="1200" baseline="0" dirty="0">
                <a:solidFill>
                  <a:schemeClr val="tx1"/>
                </a:solidFill>
                <a:latin typeface="+mn-lt"/>
                <a:ea typeface="+mn-ea"/>
                <a:cs typeface="+mn-cs"/>
              </a:rPr>
              <a:t>plan and the barriers that have been identified in the plan, knowing that these might change over time. Case</a:t>
            </a:r>
          </a:p>
          <a:p>
            <a:r>
              <a:rPr lang="en-US" sz="1200" b="0" i="0" u="none" strike="noStrike" kern="1200" baseline="0" dirty="0">
                <a:solidFill>
                  <a:schemeClr val="tx1"/>
                </a:solidFill>
                <a:latin typeface="+mn-lt"/>
                <a:ea typeface="+mn-ea"/>
                <a:cs typeface="+mn-cs"/>
              </a:rPr>
              <a:t>management works towards addressing the housing retention barriers and closes a case when these barriers are</a:t>
            </a:r>
          </a:p>
          <a:p>
            <a:r>
              <a:rPr lang="en-US" sz="1200" b="0" i="0" u="none" strike="noStrike" kern="1200" baseline="0" dirty="0">
                <a:solidFill>
                  <a:schemeClr val="tx1"/>
                </a:solidFill>
                <a:latin typeface="+mn-lt"/>
                <a:ea typeface="+mn-ea"/>
                <a:cs typeface="+mn-cs"/>
              </a:rPr>
              <a:t>resolved and the household can assume full responsibility for their rent and other lease obligations. This means</a:t>
            </a:r>
          </a:p>
          <a:p>
            <a:r>
              <a:rPr lang="en-US" sz="1200" b="0" i="0" u="none" strike="noStrike" kern="1200" baseline="0" dirty="0">
                <a:solidFill>
                  <a:schemeClr val="tx1"/>
                </a:solidFill>
                <a:latin typeface="+mn-lt"/>
                <a:ea typeface="+mn-ea"/>
                <a:cs typeface="+mn-cs"/>
              </a:rPr>
              <a:t>that case management commitments vary by household. Assistance is provided on an “as-needed basis”.</a:t>
            </a:r>
            <a:endParaRPr lang="en-US" dirty="0"/>
          </a:p>
        </p:txBody>
      </p:sp>
      <p:sp>
        <p:nvSpPr>
          <p:cNvPr id="4" name="Slide Number Placeholder 3"/>
          <p:cNvSpPr>
            <a:spLocks noGrp="1"/>
          </p:cNvSpPr>
          <p:nvPr>
            <p:ph type="sldNum" sz="quarter" idx="10"/>
          </p:nvPr>
        </p:nvSpPr>
        <p:spPr/>
        <p:txBody>
          <a:bodyPr/>
          <a:lstStyle/>
          <a:p>
            <a:fld id="{C227B4A2-3C47-4381-8FB7-D257649E2C1F}" type="slidenum">
              <a:rPr lang="en-US" smtClean="0"/>
              <a:pPr/>
              <a:t>102</a:t>
            </a:fld>
            <a:endParaRPr lang="en-US"/>
          </a:p>
        </p:txBody>
      </p:sp>
    </p:spTree>
    <p:extLst>
      <p:ext uri="{BB962C8B-B14F-4D97-AF65-F5344CB8AC3E}">
        <p14:creationId xmlns:p14="http://schemas.microsoft.com/office/powerpoint/2010/main" val="13883738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532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0009" indent="-170009" defTabSz="904004">
              <a:buFont typeface="Wingdings" panose="05000000000000000000" pitchFamily="2" charset="2"/>
              <a:buChar char="§"/>
              <a:defRPr/>
            </a:pP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30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2A414-245F-274F-BB23-CE916EE2DA3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925726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8151E-3F88-46EF-B763-C705D2083899}" type="slidenum">
              <a:rPr lang="en-US" smtClean="0"/>
              <a:t>108</a:t>
            </a:fld>
            <a:endParaRPr lang="en-US"/>
          </a:p>
        </p:txBody>
      </p:sp>
    </p:spTree>
    <p:extLst>
      <p:ext uri="{BB962C8B-B14F-4D97-AF65-F5344CB8AC3E}">
        <p14:creationId xmlns:p14="http://schemas.microsoft.com/office/powerpoint/2010/main" val="14722890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C184B7E-C7C8-456C-8275-0E66FDAA20CF}" type="slidenum">
              <a:rPr lang="en-US">
                <a:solidFill>
                  <a:prstClr val="black"/>
                </a:solidFill>
                <a:latin typeface="Calibri" panose="020F0502020204030204"/>
              </a:rPr>
              <a:pPr defTabSz="931774">
                <a:defRPr/>
              </a:pPr>
              <a:t>109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393919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Just a few examples of exiting resources you can use that are readily available on NAEH’s website.</a:t>
            </a:r>
          </a:p>
          <a:p>
            <a:pPr eaLnBrk="1" hangingPunct="1">
              <a:spcBef>
                <a:spcPct val="0"/>
              </a:spcBef>
            </a:pPr>
            <a:r>
              <a:rPr lang="en-US" altLang="en-US" dirty="0"/>
              <a:t>OR create</a:t>
            </a:r>
            <a:r>
              <a:rPr lang="en-US" altLang="en-US" baseline="0" dirty="0"/>
              <a:t> your own!</a:t>
            </a:r>
            <a:endParaRPr lang="en-US" altLang="en-US" dirty="0"/>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39E58B0C-5CE1-904F-968B-A594DA0F289A}" type="slidenum">
              <a:rPr lang="en-US" altLang="en-US">
                <a:solidFill>
                  <a:prstClr val="black"/>
                </a:solidFill>
                <a:latin typeface="Calibri" charset="0"/>
              </a:rPr>
              <a:pPr fontAlgn="base">
                <a:spcBef>
                  <a:spcPct val="0"/>
                </a:spcBef>
                <a:spcAft>
                  <a:spcPct val="0"/>
                </a:spcAft>
              </a:pPr>
              <a:t>112</a:t>
            </a:fld>
            <a:endParaRPr lang="en-US" altLang="en-US">
              <a:solidFill>
                <a:prstClr val="black"/>
              </a:solidFill>
              <a:latin typeface="Calibri" charset="0"/>
            </a:endParaRPr>
          </a:p>
        </p:txBody>
      </p:sp>
    </p:spTree>
    <p:extLst>
      <p:ext uri="{BB962C8B-B14F-4D97-AF65-F5344CB8AC3E}">
        <p14:creationId xmlns:p14="http://schemas.microsoft.com/office/powerpoint/2010/main" val="2554817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BC304319-F08A-0C42-B440-D1526FC24033}" type="slidenum">
              <a:rPr lang="en-US" altLang="en-US">
                <a:latin typeface="Calibri" charset="0"/>
              </a:rPr>
              <a:pPr fontAlgn="base">
                <a:spcBef>
                  <a:spcPct val="0"/>
                </a:spcBef>
                <a:spcAft>
                  <a:spcPct val="0"/>
                </a:spcAft>
              </a:pPr>
              <a:t>113</a:t>
            </a:fld>
            <a:endParaRPr lang="en-US" altLang="en-US">
              <a:latin typeface="Calibri" charset="0"/>
            </a:endParaRPr>
          </a:p>
        </p:txBody>
      </p:sp>
    </p:spTree>
    <p:extLst>
      <p:ext uri="{BB962C8B-B14F-4D97-AF65-F5344CB8AC3E}">
        <p14:creationId xmlns:p14="http://schemas.microsoft.com/office/powerpoint/2010/main" val="36119185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116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9052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00">
              <a:defRPr/>
            </a:pPr>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117</a:t>
            </a:fld>
            <a:endParaRPr lang="en-US" dirty="0"/>
          </a:p>
        </p:txBody>
      </p:sp>
    </p:spTree>
    <p:extLst>
      <p:ext uri="{BB962C8B-B14F-4D97-AF65-F5344CB8AC3E}">
        <p14:creationId xmlns:p14="http://schemas.microsoft.com/office/powerpoint/2010/main" val="28394220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00">
              <a:defRPr/>
            </a:pPr>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041483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00">
              <a:defRPr/>
            </a:pPr>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93903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31347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3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About the RRHI: </a:t>
            </a:r>
          </a:p>
          <a:p>
            <a:pPr eaLnBrk="1" hangingPunct="1">
              <a:spcBef>
                <a:spcPct val="0"/>
              </a:spcBef>
            </a:pPr>
            <a:r>
              <a:rPr lang="en-US" altLang="en-US"/>
              <a:t>Goals</a:t>
            </a:r>
          </a:p>
          <a:p>
            <a:pPr eaLnBrk="1" hangingPunct="1">
              <a:spcBef>
                <a:spcPct val="0"/>
              </a:spcBef>
            </a:pPr>
            <a:r>
              <a:rPr lang="en-US" altLang="en-US"/>
              <a:t>Partners</a:t>
            </a:r>
          </a:p>
          <a:p>
            <a:pPr eaLnBrk="1" hangingPunct="1">
              <a:spcBef>
                <a:spcPct val="0"/>
              </a:spcBef>
            </a:pPr>
            <a:r>
              <a:rPr lang="en-US" altLang="en-US"/>
              <a:t>Tracks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D5CF9828-B736-334D-A67E-6A56D374DDB3}" type="slidenum">
              <a:rPr lang="en-US" altLang="en-US">
                <a:latin typeface="Calibri" charset="0"/>
              </a:rPr>
              <a:pPr fontAlgn="base">
                <a:spcBef>
                  <a:spcPct val="0"/>
                </a:spcBef>
                <a:spcAft>
                  <a:spcPct val="0"/>
                </a:spcAft>
              </a:pPr>
              <a:t>12</a:t>
            </a:fld>
            <a:endParaRPr lang="en-US" altLang="en-US">
              <a:latin typeface="Calibri" charset="0"/>
            </a:endParaRPr>
          </a:p>
        </p:txBody>
      </p:sp>
    </p:spTree>
    <p:extLst>
      <p:ext uri="{BB962C8B-B14F-4D97-AF65-F5344CB8AC3E}">
        <p14:creationId xmlns:p14="http://schemas.microsoft.com/office/powerpoint/2010/main" val="22932010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202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51008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7195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4282A-A0B8-704E-9BF5-D672007F158C}" type="slidenum">
              <a:rPr lang="en-US" smtClean="0"/>
              <a:t>145</a:t>
            </a:fld>
            <a:endParaRPr lang="en-US"/>
          </a:p>
        </p:txBody>
      </p:sp>
    </p:spTree>
    <p:extLst>
      <p:ext uri="{BB962C8B-B14F-4D97-AF65-F5344CB8AC3E}">
        <p14:creationId xmlns:p14="http://schemas.microsoft.com/office/powerpoint/2010/main" val="13655536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6020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8151E-3F88-46EF-B763-C705D2083899}" type="slidenum">
              <a:rPr lang="en-US" smtClean="0"/>
              <a:t>148</a:t>
            </a:fld>
            <a:endParaRPr lang="en-US"/>
          </a:p>
        </p:txBody>
      </p:sp>
    </p:spTree>
    <p:extLst>
      <p:ext uri="{BB962C8B-B14F-4D97-AF65-F5344CB8AC3E}">
        <p14:creationId xmlns:p14="http://schemas.microsoft.com/office/powerpoint/2010/main" val="10233981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dirty="0"/>
              <a:t>We</a:t>
            </a:r>
            <a:r>
              <a:rPr lang="en-US" altLang="en-US" baseline="0" dirty="0"/>
              <a:t> have just discussed how to standardize practice.</a:t>
            </a:r>
          </a:p>
          <a:p>
            <a:pPr eaLnBrk="1" hangingPunct="1">
              <a:spcBef>
                <a:spcPct val="0"/>
              </a:spcBef>
            </a:pPr>
            <a:r>
              <a:rPr lang="en-US" altLang="en-US" baseline="0" dirty="0"/>
              <a:t>How do you actually evaluate and improve practice?</a:t>
            </a:r>
            <a:endParaRPr lang="en-US" altLang="en-US" dirty="0"/>
          </a:p>
        </p:txBody>
      </p:sp>
      <p:sp>
        <p:nvSpPr>
          <p:cNvPr id="347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18FFB7C9-17E0-F346-8EEC-D8AC8CFB40B5}" type="slidenum">
              <a:rPr lang="en-US" altLang="en-US">
                <a:solidFill>
                  <a:srgbClr val="000000"/>
                </a:solidFill>
                <a:latin typeface="Calibri" charset="0"/>
              </a:rPr>
              <a:pPr fontAlgn="base">
                <a:spcBef>
                  <a:spcPct val="0"/>
                </a:spcBef>
                <a:spcAft>
                  <a:spcPct val="0"/>
                </a:spcAft>
              </a:pPr>
              <a:t>150</a:t>
            </a:fld>
            <a:endParaRPr lang="en-US" altLang="en-US">
              <a:solidFill>
                <a:srgbClr val="000000"/>
              </a:solidFill>
              <a:latin typeface="Calibri" charset="0"/>
            </a:endParaRPr>
          </a:p>
        </p:txBody>
      </p:sp>
    </p:spTree>
    <p:extLst>
      <p:ext uri="{BB962C8B-B14F-4D97-AF65-F5344CB8AC3E}">
        <p14:creationId xmlns:p14="http://schemas.microsoft.com/office/powerpoint/2010/main" val="42497598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Also, to be most successful, RRH practice should be implemented in a standardized way across all programs, no matter how the RRH is funded  – whether it is SSVF, ESG, COC, DOJ, or some other funding stream. We will spend a little time on RRH practice when we go over the core components today, but the practice track is really focuses on how to have excellent RRH practice in all RRH programs. The system track will focus on how to build a system that makes RRH a primary strategy to end homelessness for most people.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1D379CD6-2E2C-044F-96CB-5B72421F2997}" type="slidenum">
              <a:rPr lang="en-US" altLang="en-US">
                <a:latin typeface="Calibri" charset="0"/>
              </a:rPr>
              <a:pPr fontAlgn="base">
                <a:spcBef>
                  <a:spcPct val="0"/>
                </a:spcBef>
                <a:spcAft>
                  <a:spcPct val="0"/>
                </a:spcAft>
              </a:pPr>
              <a:t>151</a:t>
            </a:fld>
            <a:endParaRPr lang="en-US" altLang="en-US">
              <a:latin typeface="Calibri" charset="0"/>
            </a:endParaRPr>
          </a:p>
        </p:txBody>
      </p:sp>
    </p:spTree>
    <p:extLst>
      <p:ext uri="{BB962C8B-B14F-4D97-AF65-F5344CB8AC3E}">
        <p14:creationId xmlns:p14="http://schemas.microsoft.com/office/powerpoint/2010/main" val="3508135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Ask audience by show of hands: </a:t>
            </a:r>
          </a:p>
          <a:p>
            <a:pPr eaLnBrk="1" hangingPunct="1">
              <a:spcBef>
                <a:spcPct val="0"/>
              </a:spcBef>
            </a:pPr>
            <a:r>
              <a:rPr lang="en-US" altLang="en-US"/>
              <a:t>How many people here have a tough housing market in their community?</a:t>
            </a:r>
          </a:p>
          <a:p>
            <a:pPr eaLnBrk="1" hangingPunct="1">
              <a:spcBef>
                <a:spcPct val="0"/>
              </a:spcBef>
            </a:pPr>
            <a:r>
              <a:rPr lang="en-US" altLang="en-US"/>
              <a:t>Ensuring that all RRH programs are offering best practice RRH is especially important in a high-cost, low-vacancy housing market because you need highly skilled staff offering excellent housing search and stabilization services to compete in the market</a:t>
            </a:r>
          </a:p>
          <a:p>
            <a:pPr eaLnBrk="1" hangingPunct="1">
              <a:spcBef>
                <a:spcPct val="0"/>
              </a:spcBef>
            </a:pPr>
            <a:r>
              <a:rPr lang="en-US" altLang="en-US"/>
              <a:t>Also, as you probably know, having each program have to fend for itself in a high-cost, low vacancy market is particularly difficult for a host of reasons, including competing for landlords, not having the support of system partners to ensure housing stability, and not having enough resources to provide landlord incentives.</a:t>
            </a:r>
          </a:p>
          <a:p>
            <a:pPr eaLnBrk="1" hangingPunct="1">
              <a:spcBef>
                <a:spcPct val="0"/>
              </a:spcBef>
            </a:pPr>
            <a:r>
              <a:rPr lang="en-US" altLang="en-US"/>
              <a:t>So, having a coordinated systems approach to coordinating housing search is really important in these markets. More on this later.</a:t>
            </a:r>
          </a:p>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C587147A-21DE-324B-8373-68A9F4E66BD6}" type="slidenum">
              <a:rPr lang="en-US" altLang="en-US">
                <a:solidFill>
                  <a:srgbClr val="000000"/>
                </a:solidFill>
                <a:latin typeface="Calibri" charset="0"/>
              </a:rPr>
              <a:pPr fontAlgn="base">
                <a:spcBef>
                  <a:spcPct val="0"/>
                </a:spcBef>
                <a:spcAft>
                  <a:spcPct val="0"/>
                </a:spcAft>
              </a:pPr>
              <a:t>152</a:t>
            </a:fld>
            <a:endParaRPr lang="en-US" altLang="en-US">
              <a:solidFill>
                <a:srgbClr val="000000"/>
              </a:solidFill>
              <a:latin typeface="Calibri" charset="0"/>
            </a:endParaRPr>
          </a:p>
        </p:txBody>
      </p:sp>
    </p:spTree>
    <p:extLst>
      <p:ext uri="{BB962C8B-B14F-4D97-AF65-F5344CB8AC3E}">
        <p14:creationId xmlns:p14="http://schemas.microsoft.com/office/powerpoint/2010/main" val="5106212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2016, The National Alliance to End Homelessness published the RRH Performance Benchmarks and Program Standards, created with Abt Associates, informed by providers across the country, and adopted by the VA, HUD, and USICH. The purpose behind the standards is to provide details on both what a rapid re-housing program should achieve and what the programs staffing, policy and activities should be in order to be considered an </a:t>
            </a:r>
            <a:r>
              <a:rPr lang="en-US" altLang="en-US" i="1"/>
              <a:t>effective program</a:t>
            </a:r>
            <a:r>
              <a:rPr lang="en-US" altLang="en-US"/>
              <a:t>. The document also provides performance benchmarks on three essential areas of performance and qualitative program standards for each of the rapid re-housing core components that are likely to help a program meet the performance benchmarks. </a:t>
            </a:r>
          </a:p>
          <a:p>
            <a:pPr eaLnBrk="1" hangingPunct="1">
              <a:spcBef>
                <a:spcPct val="0"/>
              </a:spcBef>
            </a:pPr>
            <a:endParaRPr lang="en-US" altLang="en-US"/>
          </a:p>
          <a:p>
            <a:pPr eaLnBrk="1" hangingPunct="1">
              <a:spcBef>
                <a:spcPct val="0"/>
              </a:spcBef>
            </a:pPr>
            <a:r>
              <a:rPr lang="en-US" altLang="en-US"/>
              <a:t>The performance benchmarks and standards are based on what is currently considered promising practice by the National Alliance to End Homelessness, the U.S. Department of Veteran Affairs (VA), the U.S. Department of Housing and Urban Development (HUD), U.S. Interagency Council on Homelessness (USICH), Abt Associates and other federal technical assistance providers. And, they were developed with input and feedback from nationally recognized, high-performing rapid re-housing providers.  </a:t>
            </a:r>
          </a:p>
          <a:p>
            <a:pPr eaLnBrk="1" hangingPunct="1">
              <a:spcBef>
                <a:spcPct val="0"/>
              </a:spcBef>
            </a:pPr>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350C8B31-E0B6-EE42-AD26-A4E99D120FC0}" type="slidenum">
              <a:rPr lang="en-US" altLang="en-US">
                <a:solidFill>
                  <a:srgbClr val="000000"/>
                </a:solidFill>
                <a:latin typeface="Calibri" charset="0"/>
              </a:rPr>
              <a:pPr fontAlgn="base">
                <a:spcBef>
                  <a:spcPct val="0"/>
                </a:spcBef>
                <a:spcAft>
                  <a:spcPct val="0"/>
                </a:spcAft>
              </a:pPr>
              <a:t>153</a:t>
            </a:fld>
            <a:endParaRPr lang="en-US" altLang="en-US">
              <a:solidFill>
                <a:srgbClr val="000000"/>
              </a:solidFill>
              <a:latin typeface="Calibri" charset="0"/>
            </a:endParaRPr>
          </a:p>
        </p:txBody>
      </p:sp>
    </p:spTree>
    <p:extLst>
      <p:ext uri="{BB962C8B-B14F-4D97-AF65-F5344CB8AC3E}">
        <p14:creationId xmlns:p14="http://schemas.microsoft.com/office/powerpoint/2010/main" val="395490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0009" indent="-170009" defTabSz="904004">
              <a:buFont typeface="Wingdings" panose="05000000000000000000" pitchFamily="2" charset="2"/>
              <a:buChar char="§"/>
              <a:defRPr/>
            </a:pPr>
            <a:endParaRPr lang="en-US" dirty="0"/>
          </a:p>
        </p:txBody>
      </p:sp>
      <p:sp>
        <p:nvSpPr>
          <p:cNvPr id="4" name="Slide Number Placeholder 3"/>
          <p:cNvSpPr>
            <a:spLocks noGrp="1"/>
          </p:cNvSpPr>
          <p:nvPr>
            <p:ph type="sldNum" sz="quarter" idx="10"/>
          </p:nvPr>
        </p:nvSpPr>
        <p:spPr/>
        <p:txBody>
          <a:bodyPr/>
          <a:lstStyle/>
          <a:p>
            <a:pPr defTabSz="931774">
              <a:defRPr/>
            </a:pPr>
            <a:fld id="{2E72A414-245F-274F-BB23-CE916EE2DA39}"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9050238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how to use the national RRH Performance Benchmarks and Standards</a:t>
            </a:r>
            <a:r>
              <a:rPr lang="en-US" altLang="en-US" baseline="0" dirty="0"/>
              <a:t> based on your role in the system. </a:t>
            </a:r>
            <a:endParaRPr lang="en-US" altLang="en-US" dirty="0"/>
          </a:p>
        </p:txBody>
      </p:sp>
      <p:sp>
        <p:nvSpPr>
          <p:cNvPr id="34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A19FD626-2854-ED40-8A8C-DF3B6B91EDF1}" type="slidenum">
              <a:rPr lang="en-US" altLang="en-US">
                <a:solidFill>
                  <a:prstClr val="black"/>
                </a:solidFill>
                <a:latin typeface="Calibri" charset="0"/>
              </a:rPr>
              <a:pPr fontAlgn="base">
                <a:spcBef>
                  <a:spcPct val="0"/>
                </a:spcBef>
                <a:spcAft>
                  <a:spcPct val="0"/>
                </a:spcAft>
              </a:pPr>
              <a:t>154</a:t>
            </a:fld>
            <a:endParaRPr lang="en-US" altLang="en-US">
              <a:solidFill>
                <a:prstClr val="black"/>
              </a:solidFill>
              <a:latin typeface="Calibri" charset="0"/>
            </a:endParaRPr>
          </a:p>
        </p:txBody>
      </p:sp>
    </p:spTree>
    <p:extLst>
      <p:ext uri="{BB962C8B-B14F-4D97-AF65-F5344CB8AC3E}">
        <p14:creationId xmlns:p14="http://schemas.microsoft.com/office/powerpoint/2010/main" val="30306074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are the RRH performance benchmarks from the National RRH Performance Benchmarks and Standards. These benchmarks are based on actual national data and the data of many communities across the country from high-performing RRH providers in all types of housing markets.</a:t>
            </a:r>
          </a:p>
          <a:p>
            <a:pPr eaLnBrk="1" hangingPunct="1">
              <a:spcBef>
                <a:spcPct val="0"/>
              </a:spcBef>
            </a:pPr>
            <a:r>
              <a:rPr lang="en-US" altLang="en-US"/>
              <a:t>The benchmark for length of stay is 30 days or less because that is the national standard in the federal strategic plan “Opening Doors.” This may be very difficult in certain housing markets so set a benchmark that seems more reasonable at first and work towards 30 days as the goal.</a:t>
            </a:r>
          </a:p>
          <a:p>
            <a:pPr eaLnBrk="1" hangingPunct="1">
              <a:spcBef>
                <a:spcPct val="0"/>
              </a:spcBef>
            </a:pPr>
            <a:endParaRPr lang="en-US" altLang="en-US"/>
          </a:p>
          <a:p>
            <a:pPr eaLnBrk="1" hangingPunct="1">
              <a:spcBef>
                <a:spcPct val="0"/>
              </a:spcBef>
            </a:pPr>
            <a:r>
              <a:rPr lang="en-US" altLang="en-US"/>
              <a:t>Permanent housing may include private, unsubsidized housing; subsidized housing; permanent supportive housing; or housing shared with friends or family in a sustainable living situation (one that</a:t>
            </a:r>
            <a:r>
              <a:rPr lang="en-US" altLang="en-US" b="1"/>
              <a:t> should</a:t>
            </a:r>
            <a:r>
              <a:rPr lang="en-US" altLang="en-US"/>
              <a:t> </a:t>
            </a:r>
            <a:r>
              <a:rPr lang="en-US" altLang="en-US" b="1"/>
              <a:t>not</a:t>
            </a:r>
            <a:r>
              <a:rPr lang="en-US" altLang="en-US"/>
              <a:t> be categorized as “temporary”). Permanent housing does not include shelter, a transitional housing program, jail or prison, or a treatment facility.</a:t>
            </a:r>
          </a:p>
        </p:txBody>
      </p:sp>
      <p:sp>
        <p:nvSpPr>
          <p:cNvPr id="355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154F30B2-3BA2-D84E-A7C1-A9A21BBD1FBF}" type="slidenum">
              <a:rPr lang="en-US" altLang="en-US">
                <a:solidFill>
                  <a:srgbClr val="000000"/>
                </a:solidFill>
                <a:latin typeface="Calibri" charset="0"/>
              </a:rPr>
              <a:pPr fontAlgn="base">
                <a:spcBef>
                  <a:spcPct val="0"/>
                </a:spcBef>
                <a:spcAft>
                  <a:spcPct val="0"/>
                </a:spcAft>
              </a:pPr>
              <a:t>155</a:t>
            </a:fld>
            <a:endParaRPr lang="en-US" altLang="en-US">
              <a:solidFill>
                <a:srgbClr val="000000"/>
              </a:solidFill>
              <a:latin typeface="Calibri" charset="0"/>
            </a:endParaRPr>
          </a:p>
        </p:txBody>
      </p:sp>
    </p:spTree>
    <p:extLst>
      <p:ext uri="{BB962C8B-B14F-4D97-AF65-F5344CB8AC3E}">
        <p14:creationId xmlns:p14="http://schemas.microsoft.com/office/powerpoint/2010/main" val="26421287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the next benchmark</a:t>
            </a:r>
            <a:r>
              <a:rPr lang="en-US" altLang="en-US" baseline="0" dirty="0"/>
              <a:t> – 80% of people should exit to PH at program exit.</a:t>
            </a:r>
          </a:p>
          <a:p>
            <a:pPr eaLnBrk="1" hangingPunct="1">
              <a:spcBef>
                <a:spcPct val="0"/>
              </a:spcBef>
            </a:pPr>
            <a:r>
              <a:rPr lang="en-US" altLang="en-US" baseline="0" dirty="0"/>
              <a:t>Measure this by looking at the percentage of clients who exit RRH to PH. If it’s less than 80%, that is well below how most effective programs perform. If it’s closer to 100%, you may be serving clients that actually are not very vulnerable and you might be screening people out for having “too many” tenancy barriers.</a:t>
            </a:r>
          </a:p>
          <a:p>
            <a:pPr eaLnBrk="1" hangingPunct="1">
              <a:spcBef>
                <a:spcPct val="0"/>
              </a:spcBef>
            </a:pPr>
            <a:endParaRPr lang="en-US" altLang="en-US" baseline="0" dirty="0"/>
          </a:p>
          <a:p>
            <a:pPr eaLnBrk="1" hangingPunct="1">
              <a:spcBef>
                <a:spcPct val="0"/>
              </a:spcBef>
            </a:pPr>
            <a:endParaRPr lang="en-US" altLang="en-US" dirty="0"/>
          </a:p>
        </p:txBody>
      </p:sp>
      <p:sp>
        <p:nvSpPr>
          <p:cNvPr id="359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2C96169B-E422-3544-AE55-44FC5E15400A}" type="slidenum">
              <a:rPr lang="en-US" altLang="en-US">
                <a:solidFill>
                  <a:srgbClr val="000000"/>
                </a:solidFill>
                <a:latin typeface="Calibri" charset="0"/>
              </a:rPr>
              <a:pPr fontAlgn="base">
                <a:spcBef>
                  <a:spcPct val="0"/>
                </a:spcBef>
                <a:spcAft>
                  <a:spcPct val="0"/>
                </a:spcAft>
              </a:pPr>
              <a:t>156</a:t>
            </a:fld>
            <a:endParaRPr lang="en-US" altLang="en-US">
              <a:solidFill>
                <a:srgbClr val="000000"/>
              </a:solidFill>
              <a:latin typeface="Calibri" charset="0"/>
            </a:endParaRPr>
          </a:p>
        </p:txBody>
      </p:sp>
    </p:spTree>
    <p:extLst>
      <p:ext uri="{BB962C8B-B14F-4D97-AF65-F5344CB8AC3E}">
        <p14:creationId xmlns:p14="http://schemas.microsoft.com/office/powerpoint/2010/main" val="343533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measure of returns to homelessness tracks the percentage of households who do not experience a subsequent episode of homelessness within a year of program exit. If a household receives some type of emergency or permanent housing assistance, but does not experience another episode of homeless, then they should be considered a household that did not return to homelessness for the purpose of this performance benchmark. And, if a household moves from one permanent housing situation to another permanent housing situation or doubled up situation without another episode of homelessness in-between moves, it is also considered a household that did not return to homelessness for the purpose of this measure.</a:t>
            </a:r>
          </a:p>
          <a:p>
            <a:pPr eaLnBrk="1" hangingPunct="1">
              <a:spcBef>
                <a:spcPct val="0"/>
              </a:spcBef>
            </a:pPr>
            <a:endParaRPr lang="en-US" altLang="en-US" dirty="0"/>
          </a:p>
          <a:p>
            <a:pPr eaLnBrk="1" hangingPunct="1">
              <a:spcBef>
                <a:spcPct val="0"/>
              </a:spcBef>
            </a:pPr>
            <a:r>
              <a:rPr lang="en-US" altLang="en-US" dirty="0"/>
              <a:t>Please note that a lot of programs</a:t>
            </a:r>
            <a:r>
              <a:rPr lang="en-US" altLang="en-US" baseline="0" dirty="0"/>
              <a:t> say that many people are returning to homelessness from RRH. Often, this is more anecdotal than based on actual data. Take a look at the actual program data to see if far more than 15% of people are returning to homelessness. If not, the program is performing very well. Remember, no programs will be 100% effective and 85% of people exiting to housing is probably one of the best performing interventions in your system.</a:t>
            </a:r>
            <a:endParaRPr lang="en-US" altLang="en-US" dirty="0"/>
          </a:p>
        </p:txBody>
      </p:sp>
      <p:sp>
        <p:nvSpPr>
          <p:cNvPr id="363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fld id="{199A341B-18B4-8046-9786-3F25A453565C}" type="slidenum">
              <a:rPr lang="en-US" altLang="en-US">
                <a:solidFill>
                  <a:srgbClr val="000000"/>
                </a:solidFill>
                <a:latin typeface="Calibri" charset="0"/>
              </a:rPr>
              <a:pPr fontAlgn="base">
                <a:spcBef>
                  <a:spcPct val="0"/>
                </a:spcBef>
                <a:spcAft>
                  <a:spcPct val="0"/>
                </a:spcAft>
              </a:pPr>
              <a:t>157</a:t>
            </a:fld>
            <a:endParaRPr lang="en-US" altLang="en-US">
              <a:solidFill>
                <a:srgbClr val="000000"/>
              </a:solidFill>
              <a:latin typeface="Calibri" charset="0"/>
            </a:endParaRPr>
          </a:p>
        </p:txBody>
      </p:sp>
    </p:spTree>
    <p:extLst>
      <p:ext uri="{BB962C8B-B14F-4D97-AF65-F5344CB8AC3E}">
        <p14:creationId xmlns:p14="http://schemas.microsoft.com/office/powerpoint/2010/main" val="37601491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2A414-245F-274F-BB23-CE916EE2D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7746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8151E-3F88-46EF-B763-C705D2083899}" type="slidenum">
              <a:rPr lang="en-US" smtClean="0"/>
              <a:t>162</a:t>
            </a:fld>
            <a:endParaRPr lang="en-US"/>
          </a:p>
        </p:txBody>
      </p:sp>
    </p:spTree>
    <p:extLst>
      <p:ext uri="{BB962C8B-B14F-4D97-AF65-F5344CB8AC3E}">
        <p14:creationId xmlns:p14="http://schemas.microsoft.com/office/powerpoint/2010/main" val="284870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2" name="Title 1"/>
          <p:cNvSpPr>
            <a:spLocks noGrp="1"/>
          </p:cNvSpPr>
          <p:nvPr>
            <p:ph type="ctrTitle"/>
          </p:nvPr>
        </p:nvSpPr>
        <p:spPr>
          <a:xfrm>
            <a:off x="3478734" y="2387600"/>
            <a:ext cx="8217967" cy="1498600"/>
          </a:xfrm>
        </p:spPr>
        <p:txBody>
          <a:bodyPr>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a:t>Click to edit Master title style</a:t>
            </a:r>
            <a:endParaRPr lang="en-US" dirty="0"/>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2314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44550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2" name="Title 1"/>
          <p:cNvSpPr>
            <a:spLocks noGrp="1"/>
          </p:cNvSpPr>
          <p:nvPr>
            <p:ph type="ctrTitle"/>
          </p:nvPr>
        </p:nvSpPr>
        <p:spPr>
          <a:xfrm>
            <a:off x="3478734" y="2387600"/>
            <a:ext cx="8217967" cy="1498600"/>
          </a:xfrm>
        </p:spPr>
        <p:txBody>
          <a:bodyPr>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a:t>Click to edit Master title style</a:t>
            </a:r>
            <a:endParaRPr lang="en-US" dirty="0"/>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99983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rtlCol="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830077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4" name="Straight Connector 3"/>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1" y="5659439"/>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74182"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16284" y="1485902"/>
            <a:ext cx="9421792"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59647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560096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2169043" y="1347134"/>
            <a:ext cx="9201268" cy="1659255"/>
          </a:xfrm>
        </p:spPr>
        <p:txBody>
          <a:bodyPr>
            <a:normAutofit/>
          </a:bodyPr>
          <a:lstStyle>
            <a:lvl1pPr>
              <a:lnSpc>
                <a:spcPct val="85000"/>
              </a:lnSpc>
              <a:defRPr sz="7200" b="0" i="0">
                <a:latin typeface="+mj-lt"/>
                <a:ea typeface="DIN Pro Condensed Medium" charset="0"/>
                <a:cs typeface="DINPro-CondMedium"/>
              </a:defRPr>
            </a:lvl1pPr>
          </a:lstStyle>
          <a:p>
            <a:r>
              <a:rPr lang="en-US"/>
              <a:t>Click to edit Master title style</a:t>
            </a:r>
            <a:endParaRPr lang="en-US" dirty="0"/>
          </a:p>
        </p:txBody>
      </p:sp>
    </p:spTree>
    <p:extLst>
      <p:ext uri="{BB962C8B-B14F-4D97-AF65-F5344CB8AC3E}">
        <p14:creationId xmlns:p14="http://schemas.microsoft.com/office/powerpoint/2010/main" val="2065576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598205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rtlCol="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rtlCol="0" anchor="ctr">
            <a:normAutofit/>
          </a:bodyPr>
          <a:lstStyle>
            <a:lvl1pPr>
              <a:defRPr lang="en-US" sz="2000" b="1" dirty="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rtlCol="0" anchor="ctr">
            <a:normAutofit/>
          </a:bodyPr>
          <a:lstStyle>
            <a:lvl1pPr>
              <a:defRPr lang="en-US" sz="2000" b="1" dirty="0" smtClean="0">
                <a:solidFill>
                  <a:schemeClr val="bg1"/>
                </a:solidFill>
              </a:defRPr>
            </a:lvl1pPr>
          </a:lstStyle>
          <a:p>
            <a:pPr lvl="0"/>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622988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050112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9398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417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739AB959-901D-474C-8F15-3C0EB7B70B2E}" type="slidenum">
              <a:rPr lang="en-US" smtClean="0"/>
              <a:pPr>
                <a:defRPr/>
              </a:pPr>
              <a:t>‹#›</a:t>
            </a:fld>
            <a:endParaRPr lang="en-US" dirty="0"/>
          </a:p>
        </p:txBody>
      </p:sp>
    </p:spTree>
    <p:extLst>
      <p:ext uri="{BB962C8B-B14F-4D97-AF65-F5344CB8AC3E}">
        <p14:creationId xmlns:p14="http://schemas.microsoft.com/office/powerpoint/2010/main" val="13383897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739AB959-901D-474C-8F15-3C0EB7B70B2E}" type="slidenum">
              <a:rPr lang="en-US" smtClean="0"/>
              <a:pPr>
                <a:defRPr/>
              </a:pPr>
              <a:t>‹#›</a:t>
            </a:fld>
            <a:endParaRPr lang="en-US" dirty="0"/>
          </a:p>
        </p:txBody>
      </p:sp>
    </p:spTree>
    <p:extLst>
      <p:ext uri="{BB962C8B-B14F-4D97-AF65-F5344CB8AC3E}">
        <p14:creationId xmlns:p14="http://schemas.microsoft.com/office/powerpoint/2010/main" val="2037523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7"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57177144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7" y="1485904"/>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9"/>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076684562"/>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4"/>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4165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82"/>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5"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99205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8"/>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34074512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4"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33038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5" y="211458"/>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9"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9" y="2153132"/>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3"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3" y="2153132"/>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79245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813096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1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722412301"/>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53581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1800BC69-A1C3-CC44-94C6-53A7A85156E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79356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84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69513"/>
            <a:ext cx="5157787"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84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669513"/>
            <a:ext cx="5183188"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800BC69-A1C3-CC44-94C6-53A7A85156E9}" type="slidenum">
              <a:rPr lang="en-US" smtClean="0">
                <a:solidFill>
                  <a:prstClr val="black"/>
                </a:solidFill>
              </a:rPr>
              <a:pPr/>
              <a:t>‹#›</a:t>
            </a:fld>
            <a:endParaRPr lang="en-US" dirty="0">
              <a:solidFill>
                <a:prstClr val="black"/>
              </a:solidFill>
            </a:endParaRPr>
          </a:p>
        </p:txBody>
      </p:sp>
      <p:sp>
        <p:nvSpPr>
          <p:cNvPr id="10" name="Title Placeholder 1"/>
          <p:cNvSpPr txBox="1">
            <a:spLocks/>
          </p:cNvSpPr>
          <p:nvPr userDrawn="1"/>
        </p:nvSpPr>
        <p:spPr>
          <a:xfrm>
            <a:off x="838200" y="365127"/>
            <a:ext cx="10515600" cy="302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ndara"/>
                <a:ea typeface="+mj-ea"/>
                <a:cs typeface="+mj-cs"/>
              </a:rPr>
              <a:t>Click to edit Master title style</a:t>
            </a:r>
          </a:p>
        </p:txBody>
      </p:sp>
    </p:spTree>
    <p:extLst>
      <p:ext uri="{BB962C8B-B14F-4D97-AF65-F5344CB8AC3E}">
        <p14:creationId xmlns:p14="http://schemas.microsoft.com/office/powerpoint/2010/main" val="38198011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55357209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525478210"/>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212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74340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2681739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294763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5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872734379"/>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85941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3544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98236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2203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l">
              <a:defRPr sz="4800"/>
            </a:lvl1pPr>
          </a:lstStyle>
          <a:p>
            <a:r>
              <a:rPr lang="en-US" dirty="0"/>
              <a:t>Click to edit Master title style</a:t>
            </a:r>
          </a:p>
        </p:txBody>
      </p:sp>
      <p:sp>
        <p:nvSpPr>
          <p:cNvPr id="3" name="Subtitle 2"/>
          <p:cNvSpPr>
            <a:spLocks noGrp="1"/>
          </p:cNvSpPr>
          <p:nvPr>
            <p:ph type="subTitle" idx="1"/>
          </p:nvPr>
        </p:nvSpPr>
        <p:spPr>
          <a:xfrm>
            <a:off x="914400" y="3602038"/>
            <a:ext cx="9753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412432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866482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8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863447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790832"/>
            <a:ext cx="5181600" cy="538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790832"/>
            <a:ext cx="5181600" cy="538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549630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84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69513"/>
            <a:ext cx="5157787"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84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669513"/>
            <a:ext cx="5183188"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
        <p:nvSpPr>
          <p:cNvPr id="10" name="Title Placeholder 1"/>
          <p:cNvSpPr txBox="1">
            <a:spLocks/>
          </p:cNvSpPr>
          <p:nvPr userDrawn="1"/>
        </p:nvSpPr>
        <p:spPr>
          <a:xfrm>
            <a:off x="838200" y="365127"/>
            <a:ext cx="10515600" cy="302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Franklin Gothic Medium" panose="020B0603020102020204"/>
                <a:ea typeface="+mj-ea"/>
                <a:cs typeface="+mj-cs"/>
              </a:rPr>
              <a:t>Click to edit Master title style</a:t>
            </a:r>
            <a:endParaRPr kumimoji="0" lang="en-US" sz="2800" b="0" i="0" u="none" strike="noStrike" kern="1200" cap="none" spc="0" normalizeH="0" baseline="0" noProof="0" dirty="0">
              <a:ln>
                <a:noFill/>
              </a:ln>
              <a:solidFill>
                <a:srgbClr val="000000"/>
              </a:solidFill>
              <a:effectLst/>
              <a:uLnTx/>
              <a:uFillTx/>
              <a:latin typeface="Franklin Gothic Medium" panose="020B0603020102020204"/>
              <a:ea typeface="+mj-ea"/>
              <a:cs typeface="+mj-cs"/>
            </a:endParaRPr>
          </a:p>
        </p:txBody>
      </p:sp>
    </p:spTree>
    <p:extLst>
      <p:ext uri="{BB962C8B-B14F-4D97-AF65-F5344CB8AC3E}">
        <p14:creationId xmlns:p14="http://schemas.microsoft.com/office/powerpoint/2010/main" val="39578262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1648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308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879647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86783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58271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4" name="Straight Connector 3"/>
          <p:cNvCxnSpPr/>
          <p:nvPr userDrawn="1"/>
        </p:nvCxnSpPr>
        <p:spPr>
          <a:xfrm>
            <a:off x="674178"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3"/>
            <a:ext cx="9421792" cy="4691063"/>
          </a:xfrm>
          <a:effectLst/>
        </p:spPr>
        <p:txBody>
          <a:bodyPr vert="horz" lIns="91440" tIns="45720" rIns="91440" bIns="45720" rtlCol="0">
            <a:normAutofit/>
          </a:bodyPr>
          <a:lstStyle>
            <a:lvl1pPr>
              <a:defRPr lang="en-US" dirty="0" smtClean="0"/>
            </a:lvl1pPr>
            <a:lvl2pPr marL="600075" indent="-257175">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marL="514350" lvl="1" indent="-171450">
              <a:buFont typeface="Arial"/>
            </a:pPr>
            <a:r>
              <a:rPr lang="en-US" dirty="0"/>
              <a:t>Second level</a:t>
            </a:r>
          </a:p>
          <a:p>
            <a:pPr lvl="2"/>
            <a:r>
              <a:rPr lang="en-US" dirty="0"/>
              <a:t>Third level</a:t>
            </a:r>
          </a:p>
        </p:txBody>
      </p:sp>
    </p:spTree>
    <p:extLst>
      <p:ext uri="{BB962C8B-B14F-4D97-AF65-F5344CB8AC3E}">
        <p14:creationId xmlns:p14="http://schemas.microsoft.com/office/powerpoint/2010/main" val="39332670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102715275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086602747"/>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5333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605626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36139075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2419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7693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173647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571493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1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39103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41555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122959354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696745131"/>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4422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1353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3854956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19675025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10881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2541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293017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9119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24059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58803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307386492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513352847"/>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1951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156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0270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38237131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127042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783761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297692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587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80453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7"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76657167"/>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7" y="1485904"/>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9"/>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270553452"/>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4"/>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0001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82"/>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5"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085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23501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8"/>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116410368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4"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790104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5" y="211458"/>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9"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9" y="2153132"/>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3"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3" y="2153132"/>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87232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50997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8683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90847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1800BC69-A1C3-CC44-94C6-53A7A85156E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3381147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84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69513"/>
            <a:ext cx="5157787"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84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669513"/>
            <a:ext cx="5183188"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800BC69-A1C3-CC44-94C6-53A7A85156E9}" type="slidenum">
              <a:rPr lang="en-US" smtClean="0">
                <a:solidFill>
                  <a:prstClr val="black"/>
                </a:solidFill>
              </a:rPr>
              <a:pPr/>
              <a:t>‹#›</a:t>
            </a:fld>
            <a:endParaRPr lang="en-US" dirty="0">
              <a:solidFill>
                <a:prstClr val="black"/>
              </a:solidFill>
            </a:endParaRPr>
          </a:p>
        </p:txBody>
      </p:sp>
      <p:sp>
        <p:nvSpPr>
          <p:cNvPr id="10" name="Title Placeholder 1"/>
          <p:cNvSpPr txBox="1">
            <a:spLocks/>
          </p:cNvSpPr>
          <p:nvPr userDrawn="1"/>
        </p:nvSpPr>
        <p:spPr>
          <a:xfrm>
            <a:off x="838200" y="365127"/>
            <a:ext cx="10515600" cy="302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ndara"/>
                <a:ea typeface="+mj-ea"/>
                <a:cs typeface="+mj-cs"/>
              </a:rPr>
              <a:t>Click to edit Master title style</a:t>
            </a:r>
          </a:p>
        </p:txBody>
      </p:sp>
    </p:spTree>
    <p:extLst>
      <p:ext uri="{BB962C8B-B14F-4D97-AF65-F5344CB8AC3E}">
        <p14:creationId xmlns:p14="http://schemas.microsoft.com/office/powerpoint/2010/main" val="1393037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2" name="Title 1"/>
          <p:cNvSpPr>
            <a:spLocks noGrp="1"/>
          </p:cNvSpPr>
          <p:nvPr>
            <p:ph type="ctrTitle"/>
          </p:nvPr>
        </p:nvSpPr>
        <p:spPr>
          <a:xfrm>
            <a:off x="3478734" y="2387600"/>
            <a:ext cx="8217967" cy="1498600"/>
          </a:xfrm>
        </p:spPr>
        <p:txBody>
          <a:bodyPr>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a:t>Click to edit Master title style</a:t>
            </a:r>
            <a:endParaRPr lang="en-US" dirty="0"/>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698916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rtlCol="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167843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161424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4" name="Straight Connector 3"/>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1" y="5659439"/>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74182"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16284" y="1485902"/>
            <a:ext cx="9421792"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30180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326462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2169043" y="1347134"/>
            <a:ext cx="9201268" cy="1659255"/>
          </a:xfrm>
        </p:spPr>
        <p:txBody>
          <a:bodyPr>
            <a:normAutofit/>
          </a:bodyPr>
          <a:lstStyle>
            <a:lvl1pPr>
              <a:lnSpc>
                <a:spcPct val="85000"/>
              </a:lnSpc>
              <a:defRPr sz="7200" b="0" i="0">
                <a:latin typeface="+mj-lt"/>
                <a:ea typeface="DIN Pro Condensed Medium" charset="0"/>
                <a:cs typeface="DINPro-CondMedium"/>
              </a:defRPr>
            </a:lvl1pPr>
          </a:lstStyle>
          <a:p>
            <a:r>
              <a:rPr lang="en-US"/>
              <a:t>Click to edit Master title style</a:t>
            </a:r>
            <a:endParaRPr lang="en-US" dirty="0"/>
          </a:p>
        </p:txBody>
      </p:sp>
    </p:spTree>
    <p:extLst>
      <p:ext uri="{BB962C8B-B14F-4D97-AF65-F5344CB8AC3E}">
        <p14:creationId xmlns:p14="http://schemas.microsoft.com/office/powerpoint/2010/main" val="9548312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711283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rtlCol="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rtlCol="0" anchor="ctr">
            <a:normAutofit/>
          </a:bodyPr>
          <a:lstStyle>
            <a:lvl1pPr>
              <a:defRPr lang="en-US" sz="2000" b="1" dirty="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rtlCol="0" anchor="ctr">
            <a:normAutofit/>
          </a:bodyPr>
          <a:lstStyle>
            <a:lvl1pPr>
              <a:defRPr lang="en-US" sz="2000" b="1" dirty="0" smtClean="0">
                <a:solidFill>
                  <a:schemeClr val="bg1"/>
                </a:solidFill>
              </a:defRPr>
            </a:lvl1pPr>
          </a:lstStyle>
          <a:p>
            <a:pPr lvl="0"/>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323545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9300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1332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339842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739AB959-901D-474C-8F15-3C0EB7B70B2E}" type="slidenum">
              <a:rPr lang="en-US" smtClean="0"/>
              <a:pPr>
                <a:defRPr/>
              </a:pPr>
              <a:t>‹#›</a:t>
            </a:fld>
            <a:endParaRPr lang="en-US" dirty="0"/>
          </a:p>
        </p:txBody>
      </p:sp>
    </p:spTree>
    <p:extLst>
      <p:ext uri="{BB962C8B-B14F-4D97-AF65-F5344CB8AC3E}">
        <p14:creationId xmlns:p14="http://schemas.microsoft.com/office/powerpoint/2010/main" val="26987390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endParaRPr lang="en-US" sz="800" dirty="0">
              <a:solidFill>
                <a:prstClr val="white"/>
              </a:solidFill>
              <a:latin typeface="Arial Narrow"/>
              <a:cs typeface="Arial Narrow"/>
            </a:endParaRPr>
          </a:p>
        </p:txBody>
      </p:sp>
    </p:spTree>
    <p:extLst>
      <p:ext uri="{BB962C8B-B14F-4D97-AF65-F5344CB8AC3E}">
        <p14:creationId xmlns:p14="http://schemas.microsoft.com/office/powerpoint/2010/main" val="353655225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rtlCol="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364557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09493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715374799"/>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8072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25297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26662672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17949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698996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002875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1179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5489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070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06977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7"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lvl="0"/>
            <a:endParaRPr lang="en-US" sz="800" dirty="0">
              <a:solidFill>
                <a:schemeClr val="bg1"/>
              </a:solidFill>
              <a:latin typeface="Arial Narrow"/>
              <a:cs typeface="Arial Narrow"/>
            </a:endParaRPr>
          </a:p>
        </p:txBody>
      </p:sp>
    </p:spTree>
    <p:extLst>
      <p:ext uri="{BB962C8B-B14F-4D97-AF65-F5344CB8AC3E}">
        <p14:creationId xmlns:p14="http://schemas.microsoft.com/office/powerpoint/2010/main" val="19583900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7" y="1485904"/>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9"/>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467266770"/>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4"/>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9543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82"/>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5"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50399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8"/>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20694717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4"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4963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5" y="211458"/>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9"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9" y="2153132"/>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3"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3" y="2153132"/>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66560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152942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799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651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256326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1800BC69-A1C3-CC44-94C6-53A7A85156E9}" type="slidenum">
              <a:rPr lang="en-US" smtClean="0"/>
              <a:t>‹#›</a:t>
            </a:fld>
            <a:endParaRPr lang="en-US" dirty="0"/>
          </a:p>
        </p:txBody>
      </p:sp>
    </p:spTree>
    <p:extLst>
      <p:ext uri="{BB962C8B-B14F-4D97-AF65-F5344CB8AC3E}">
        <p14:creationId xmlns:p14="http://schemas.microsoft.com/office/powerpoint/2010/main" val="34469950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84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69513"/>
            <a:ext cx="5157787"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84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669513"/>
            <a:ext cx="5183188"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800BC69-A1C3-CC44-94C6-53A7A85156E9}" type="slidenum">
              <a:rPr lang="en-US" smtClean="0"/>
              <a:t>‹#›</a:t>
            </a:fld>
            <a:endParaRPr lang="en-US" dirty="0"/>
          </a:p>
        </p:txBody>
      </p:sp>
      <p:sp>
        <p:nvSpPr>
          <p:cNvPr id="10" name="Title Placeholder 1"/>
          <p:cNvSpPr txBox="1">
            <a:spLocks/>
          </p:cNvSpPr>
          <p:nvPr userDrawn="1"/>
        </p:nvSpPr>
        <p:spPr>
          <a:xfrm>
            <a:off x="838200" y="365127"/>
            <a:ext cx="10515600" cy="302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sz="2800" dirty="0"/>
              <a:t>Click to edit Master title style</a:t>
            </a:r>
          </a:p>
        </p:txBody>
      </p:sp>
    </p:spTree>
    <p:extLst>
      <p:ext uri="{BB962C8B-B14F-4D97-AF65-F5344CB8AC3E}">
        <p14:creationId xmlns:p14="http://schemas.microsoft.com/office/powerpoint/2010/main" val="1423765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endParaRPr lang="en-US" sz="800" dirty="0">
              <a:solidFill>
                <a:prstClr val="white"/>
              </a:solidFill>
              <a:latin typeface="Arial Narrow"/>
              <a:cs typeface="Arial Narrow"/>
            </a:endParaRPr>
          </a:p>
        </p:txBody>
      </p:sp>
    </p:spTree>
    <p:extLst>
      <p:ext uri="{BB962C8B-B14F-4D97-AF65-F5344CB8AC3E}">
        <p14:creationId xmlns:p14="http://schemas.microsoft.com/office/powerpoint/2010/main" val="225142595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217163187"/>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2457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5003246"/>
      </p:ext>
    </p:extLst>
  </p:cSld>
  <p:clrMapOvr>
    <a:masterClrMapping/>
  </p:clrMapOvr>
  <p:hf hdr="0" dt="0"/>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27860170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4806537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13228382"/>
      </p:ext>
    </p:extLst>
  </p:cSld>
  <p:clrMapOvr>
    <a:masterClrMapping/>
  </p:clrMapOvr>
  <p:hf hdr="0" dt="0"/>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66994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265848727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47384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262656"/>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4544796"/>
      </p:ext>
    </p:extLst>
  </p:cSld>
  <p:clrMapOvr>
    <a:masterClrMapping/>
  </p:clrMapOvr>
  <p:hf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fld id="{AB839AE5-09EA-3542-AB0D-CA0BF76C733A}" type="datetimeFigureOut">
              <a:rPr lang="en-US" smtClean="0">
                <a:solidFill>
                  <a:prstClr val="black">
                    <a:tint val="75000"/>
                  </a:prstClr>
                </a:solidFill>
              </a:rPr>
              <a:pPr/>
              <a:t>5/24/2018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88278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8"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lvl="0"/>
            <a:endParaRPr lang="en-US" sz="800" dirty="0">
              <a:solidFill>
                <a:schemeClr val="bg1"/>
              </a:solidFill>
              <a:latin typeface="Arial Narrow"/>
              <a:cs typeface="Arial Narrow"/>
            </a:endParaRPr>
          </a:p>
        </p:txBody>
      </p:sp>
    </p:spTree>
    <p:extLst>
      <p:ext uri="{BB962C8B-B14F-4D97-AF65-F5344CB8AC3E}">
        <p14:creationId xmlns:p14="http://schemas.microsoft.com/office/powerpoint/2010/main" val="352532848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7" y="1485904"/>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41"/>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919935118"/>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81"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4"/>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00322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84"/>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6"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3399830"/>
      </p:ext>
    </p:extLst>
  </p:cSld>
  <p:clrMapOvr>
    <a:masterClrMapping/>
  </p:clrMapOvr>
  <p:hf hdr="0" dt="0"/>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40"/>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43079627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4"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14637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486052182"/>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5" y="211460"/>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30"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30" y="2153134"/>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3"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3" y="2153134"/>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3634356"/>
      </p:ext>
    </p:extLst>
  </p:cSld>
  <p:clrMapOvr>
    <a:masterClrMapping/>
  </p:clrMapOvr>
  <p:hf hd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945263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3944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13174"/>
      </p:ext>
    </p:extLst>
  </p:cSld>
  <p:clrMapOvr>
    <a:masterClrMapping/>
  </p:clrMapOvr>
  <p:hf hd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7910328"/>
      </p:ext>
    </p:extLst>
  </p:cSld>
  <p:clrMapOvr>
    <a:masterClrMapping/>
  </p:clrMapOvr>
  <p:hf hdr="0" dt="0"/>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fld id="{AB839AE5-09EA-3542-AB0D-CA0BF76C733A}" type="datetimeFigureOut">
              <a:rPr lang="en-US" smtClean="0">
                <a:solidFill>
                  <a:prstClr val="black">
                    <a:tint val="75000"/>
                  </a:prstClr>
                </a:solidFill>
              </a:rPr>
              <a:pPr/>
              <a:t>5/24/2018</a:t>
            </a:fld>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253157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84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69513"/>
            <a:ext cx="5157787"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84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1669513"/>
            <a:ext cx="5183188"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8"/>
            <a:ext cx="2743200" cy="365125"/>
          </a:xfrm>
          <a:prstGeom prst="rect">
            <a:avLst/>
          </a:prstGeom>
        </p:spPr>
        <p:txBody>
          <a:bodyPr/>
          <a:lstStyle/>
          <a:p>
            <a:fld id="{9A0CCC1F-06CB-9E49-8CB6-80FBBAE6F83A}" type="datetime1">
              <a:rPr lang="en-US" smtClean="0"/>
              <a:t>5/24/2018</a:t>
            </a:fld>
            <a:endParaRPr lang="en-US"/>
          </a:p>
        </p:txBody>
      </p:sp>
      <p:sp>
        <p:nvSpPr>
          <p:cNvPr id="8" name="Footer Placeholder 7"/>
          <p:cNvSpPr>
            <a:spLocks noGrp="1"/>
          </p:cNvSpPr>
          <p:nvPr>
            <p:ph type="ftr" sz="quarter" idx="11"/>
          </p:nvPr>
        </p:nvSpPr>
        <p:spPr>
          <a:xfrm>
            <a:off x="4038600" y="6356358"/>
            <a:ext cx="4114800" cy="365125"/>
          </a:xfrm>
          <a:prstGeom prst="rect">
            <a:avLst/>
          </a:prstGeom>
        </p:spPr>
        <p:txBody>
          <a:bodyPr/>
          <a:lstStyle/>
          <a:p>
            <a:r>
              <a:rPr lang="en-US"/>
              <a:t>RAPID REHOUSING INSTITUTE</a:t>
            </a:r>
          </a:p>
        </p:txBody>
      </p:sp>
      <p:sp>
        <p:nvSpPr>
          <p:cNvPr id="9" name="Slide Number Placeholder 8"/>
          <p:cNvSpPr>
            <a:spLocks noGrp="1"/>
          </p:cNvSpPr>
          <p:nvPr>
            <p:ph type="sldNum" sz="quarter" idx="12"/>
          </p:nvPr>
        </p:nvSpPr>
        <p:spPr>
          <a:xfrm>
            <a:off x="8610600" y="6356358"/>
            <a:ext cx="2743200" cy="365125"/>
          </a:xfrm>
          <a:prstGeom prst="rect">
            <a:avLst/>
          </a:prstGeom>
        </p:spPr>
        <p:txBody>
          <a:bodyPr/>
          <a:lstStyle/>
          <a:p>
            <a:fld id="{1800BC69-A1C3-CC44-94C6-53A7A85156E9}" type="slidenum">
              <a:rPr lang="en-US" smtClean="0"/>
              <a:t>‹#›</a:t>
            </a:fld>
            <a:endParaRPr lang="en-US"/>
          </a:p>
        </p:txBody>
      </p:sp>
      <p:sp>
        <p:nvSpPr>
          <p:cNvPr id="10" name="Title Placeholder 1"/>
          <p:cNvSpPr txBox="1">
            <a:spLocks/>
          </p:cNvSpPr>
          <p:nvPr userDrawn="1"/>
        </p:nvSpPr>
        <p:spPr>
          <a:xfrm>
            <a:off x="838200" y="365130"/>
            <a:ext cx="10515600" cy="302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sz="2800"/>
              <a:t>Click to edit Master title style</a:t>
            </a:r>
            <a:endParaRPr lang="en-US" sz="2800" dirty="0"/>
          </a:p>
        </p:txBody>
      </p:sp>
    </p:spTree>
    <p:extLst>
      <p:ext uri="{BB962C8B-B14F-4D97-AF65-F5344CB8AC3E}">
        <p14:creationId xmlns:p14="http://schemas.microsoft.com/office/powerpoint/2010/main" val="2939086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4" name="Straight Connector 3"/>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4"/>
            <a:ext cx="9421792" cy="4691063"/>
          </a:xfrm>
          <a:effectLst/>
        </p:spPr>
        <p:txBody>
          <a:bodyPr vert="horz" lIns="91440" tIns="45720" rIns="91440" bIns="45720" rtlCol="0">
            <a:normAutofit/>
          </a:bodyPr>
          <a:lstStyle>
            <a:lvl1pPr>
              <a:defRPr lang="en-US" dirty="0" smtClean="0"/>
            </a:lvl1pPr>
            <a:lvl2pPr marL="600075" indent="-257175">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741682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818474C-48F6-894B-806A-3C49627533AA}" type="slidenum">
              <a:rPr lang="en-US"/>
              <a:pPr>
                <a:defRPr/>
              </a:pPr>
              <a:t>‹#›</a:t>
            </a:fld>
            <a:endParaRPr lang="en-US"/>
          </a:p>
        </p:txBody>
      </p:sp>
    </p:spTree>
    <p:extLst>
      <p:ext uri="{BB962C8B-B14F-4D97-AF65-F5344CB8AC3E}">
        <p14:creationId xmlns:p14="http://schemas.microsoft.com/office/powerpoint/2010/main" val="18421849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87907"/>
            <a:ext cx="10972800" cy="4455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B04A9FDE-87B2-FA43-B911-5B65A2A7F8F7}" type="slidenum">
              <a:rPr lang="en-US"/>
              <a:pPr>
                <a:defRPr/>
              </a:pPr>
              <a:t>‹#›</a:t>
            </a:fld>
            <a:endParaRPr lang="en-US"/>
          </a:p>
        </p:txBody>
      </p:sp>
    </p:spTree>
    <p:extLst>
      <p:ext uri="{BB962C8B-B14F-4D97-AF65-F5344CB8AC3E}">
        <p14:creationId xmlns:p14="http://schemas.microsoft.com/office/powerpoint/2010/main" val="2709044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2615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878D378-37A9-A54C-B1B7-D974268B11F2}" type="slidenum">
              <a:rPr lang="en-US"/>
              <a:pPr>
                <a:defRPr/>
              </a:pPr>
              <a:t>‹#›</a:t>
            </a:fld>
            <a:endParaRPr lang="en-US"/>
          </a:p>
        </p:txBody>
      </p:sp>
    </p:spTree>
    <p:extLst>
      <p:ext uri="{BB962C8B-B14F-4D97-AF65-F5344CB8AC3E}">
        <p14:creationId xmlns:p14="http://schemas.microsoft.com/office/powerpoint/2010/main" val="6353308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A7FD6BD2-9714-EE4F-9916-01455E23E50C}" type="slidenum">
              <a:rPr lang="en-US"/>
              <a:pPr>
                <a:defRPr/>
              </a:pPr>
              <a:t>‹#›</a:t>
            </a:fld>
            <a:endParaRPr lang="en-US"/>
          </a:p>
        </p:txBody>
      </p:sp>
    </p:spTree>
    <p:extLst>
      <p:ext uri="{BB962C8B-B14F-4D97-AF65-F5344CB8AC3E}">
        <p14:creationId xmlns:p14="http://schemas.microsoft.com/office/powerpoint/2010/main" val="177137312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BC5D8A84-9B55-3E49-AD32-DB645FE55C98}" type="slidenum">
              <a:rPr lang="en-US"/>
              <a:pPr>
                <a:defRPr/>
              </a:pPr>
              <a:t>‹#›</a:t>
            </a:fld>
            <a:endParaRPr lang="en-US"/>
          </a:p>
        </p:txBody>
      </p:sp>
    </p:spTree>
    <p:extLst>
      <p:ext uri="{BB962C8B-B14F-4D97-AF65-F5344CB8AC3E}">
        <p14:creationId xmlns:p14="http://schemas.microsoft.com/office/powerpoint/2010/main" val="172197038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pPr>
              <a:defRPr/>
            </a:pPr>
            <a:fld id="{67ED4605-0A12-EB47-A016-5A1B6818B787}" type="slidenum">
              <a:rPr lang="en-US"/>
              <a:pPr>
                <a:defRPr/>
              </a:pPr>
              <a:t>‹#›</a:t>
            </a:fld>
            <a:endParaRPr lang="en-US"/>
          </a:p>
        </p:txBody>
      </p:sp>
    </p:spTree>
    <p:extLst>
      <p:ext uri="{BB962C8B-B14F-4D97-AF65-F5344CB8AC3E}">
        <p14:creationId xmlns:p14="http://schemas.microsoft.com/office/powerpoint/2010/main" val="28841678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3F82E2F2-EA0B-7B40-8646-3C0A71F3FB17}" type="slidenum">
              <a:rPr lang="en-US"/>
              <a:pPr>
                <a:defRPr/>
              </a:pPr>
              <a:t>‹#›</a:t>
            </a:fld>
            <a:endParaRPr lang="en-US"/>
          </a:p>
        </p:txBody>
      </p:sp>
    </p:spTree>
    <p:extLst>
      <p:ext uri="{BB962C8B-B14F-4D97-AF65-F5344CB8AC3E}">
        <p14:creationId xmlns:p14="http://schemas.microsoft.com/office/powerpoint/2010/main" val="88412691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48C12FC4-DB68-BA47-9508-3B68CEDC45BE}" type="slidenum">
              <a:rPr lang="en-US"/>
              <a:pPr>
                <a:defRPr/>
              </a:pPr>
              <a:t>‹#›</a:t>
            </a:fld>
            <a:endParaRPr lang="en-US"/>
          </a:p>
        </p:txBody>
      </p:sp>
    </p:spTree>
    <p:extLst>
      <p:ext uri="{BB962C8B-B14F-4D97-AF65-F5344CB8AC3E}">
        <p14:creationId xmlns:p14="http://schemas.microsoft.com/office/powerpoint/2010/main" val="39119265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D42000E2-BD6A-EA46-8C02-808D287BF35E}" type="slidenum">
              <a:rPr lang="en-US"/>
              <a:pPr>
                <a:defRPr/>
              </a:pPr>
              <a:t>‹#›</a:t>
            </a:fld>
            <a:endParaRPr lang="en-US"/>
          </a:p>
        </p:txBody>
      </p:sp>
    </p:spTree>
    <p:extLst>
      <p:ext uri="{BB962C8B-B14F-4D97-AF65-F5344CB8AC3E}">
        <p14:creationId xmlns:p14="http://schemas.microsoft.com/office/powerpoint/2010/main" val="70256343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50E576E-8ACE-C74E-A1E6-325075048825}" type="slidenum">
              <a:rPr lang="en-US"/>
              <a:pPr>
                <a:defRPr/>
              </a:pPr>
              <a:t>‹#›</a:t>
            </a:fld>
            <a:endParaRPr lang="en-US"/>
          </a:p>
        </p:txBody>
      </p:sp>
    </p:spTree>
    <p:extLst>
      <p:ext uri="{BB962C8B-B14F-4D97-AF65-F5344CB8AC3E}">
        <p14:creationId xmlns:p14="http://schemas.microsoft.com/office/powerpoint/2010/main" val="884598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AC3FD723-B56E-5143-A8C0-F6A937B11641}" type="slidenum">
              <a:rPr lang="en-US"/>
              <a:pPr>
                <a:defRPr/>
              </a:pPr>
              <a:t>‹#›</a:t>
            </a:fld>
            <a:endParaRPr lang="en-US"/>
          </a:p>
        </p:txBody>
      </p:sp>
    </p:spTree>
    <p:extLst>
      <p:ext uri="{BB962C8B-B14F-4D97-AF65-F5344CB8AC3E}">
        <p14:creationId xmlns:p14="http://schemas.microsoft.com/office/powerpoint/2010/main" val="7984144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eaLnBrk="1" hangingPunct="1">
              <a:defRPr/>
            </a:pPr>
            <a:endParaRPr lang="en-US" sz="800" dirty="0">
              <a:solidFill>
                <a:schemeClr val="bg1"/>
              </a:solidFill>
              <a:latin typeface="Arial Narrow"/>
              <a:cs typeface="Arial Narrow"/>
            </a:endParaRPr>
          </a:p>
        </p:txBody>
      </p:sp>
      <p:sp>
        <p:nvSpPr>
          <p:cNvPr id="2" name="Title 1"/>
          <p:cNvSpPr>
            <a:spLocks noGrp="1"/>
          </p:cNvSpPr>
          <p:nvPr>
            <p:ph type="ctrTitle"/>
          </p:nvPr>
        </p:nvSpPr>
        <p:spPr>
          <a:xfrm>
            <a:off x="3478734" y="2387600"/>
            <a:ext cx="8217967" cy="1498600"/>
          </a:xfrm>
        </p:spPr>
        <p:txBody>
          <a:bodyPr>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a:t>Click to edit Master title style</a:t>
            </a:r>
            <a:endParaRPr lang="en-US" dirty="0"/>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27157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915112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rtlCol="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8455957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4" name="Straight Connector 3"/>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1" y="5659439"/>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74182"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16284" y="1485902"/>
            <a:ext cx="9421792"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437608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827885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2169043" y="1347134"/>
            <a:ext cx="9201268" cy="1659255"/>
          </a:xfrm>
        </p:spPr>
        <p:txBody>
          <a:bodyPr>
            <a:normAutofit/>
          </a:bodyPr>
          <a:lstStyle>
            <a:lvl1pPr>
              <a:lnSpc>
                <a:spcPct val="85000"/>
              </a:lnSpc>
              <a:defRPr sz="7200" b="0" i="0">
                <a:latin typeface="+mj-lt"/>
                <a:ea typeface="DIN Pro Condensed Medium" charset="0"/>
                <a:cs typeface="DINPro-CondMedium"/>
              </a:defRPr>
            </a:lvl1pPr>
          </a:lstStyle>
          <a:p>
            <a:r>
              <a:rPr lang="en-US"/>
              <a:t>Click to edit Master title style</a:t>
            </a:r>
            <a:endParaRPr lang="en-US" dirty="0"/>
          </a:p>
        </p:txBody>
      </p:sp>
    </p:spTree>
    <p:extLst>
      <p:ext uri="{BB962C8B-B14F-4D97-AF65-F5344CB8AC3E}">
        <p14:creationId xmlns:p14="http://schemas.microsoft.com/office/powerpoint/2010/main" val="329008574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323648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rtlCol="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rtlCol="0" anchor="ctr">
            <a:normAutofit/>
          </a:bodyPr>
          <a:lstStyle>
            <a:lvl1pPr>
              <a:defRPr lang="en-US" sz="2000" b="1" dirty="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rtlCol="0" anchor="ctr">
            <a:normAutofit/>
          </a:bodyPr>
          <a:lstStyle>
            <a:lvl1pPr>
              <a:defRPr lang="en-US" sz="2000" b="1" dirty="0" smtClean="0">
                <a:solidFill>
                  <a:schemeClr val="bg1"/>
                </a:solidFill>
              </a:defRPr>
            </a:lvl1pPr>
          </a:lstStyle>
          <a:p>
            <a:pPr lvl="0"/>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46665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3970745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39853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22989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739AB959-901D-474C-8F15-3C0EB7B70B2E}" type="slidenum">
              <a:rPr lang="en-US"/>
              <a:pPr>
                <a:defRPr/>
              </a:pPr>
              <a:t>‹#›</a:t>
            </a:fld>
            <a:endParaRPr lang="en-US" dirty="0"/>
          </a:p>
        </p:txBody>
      </p:sp>
    </p:spTree>
    <p:extLst>
      <p:ext uri="{BB962C8B-B14F-4D97-AF65-F5344CB8AC3E}">
        <p14:creationId xmlns:p14="http://schemas.microsoft.com/office/powerpoint/2010/main" val="2328976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3227273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71526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036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4" name="Straight Connector 3"/>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1" y="5659439"/>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74182"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16284" y="1485902"/>
            <a:ext cx="9421792"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5069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099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78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3107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8163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l">
              <a:defRPr sz="4800"/>
            </a:lvl1pPr>
          </a:lstStyle>
          <a:p>
            <a:r>
              <a:rPr lang="en-US" dirty="0"/>
              <a:t>Click to edit Master title style</a:t>
            </a:r>
          </a:p>
        </p:txBody>
      </p:sp>
      <p:sp>
        <p:nvSpPr>
          <p:cNvPr id="3" name="Subtitle 2"/>
          <p:cNvSpPr>
            <a:spLocks noGrp="1"/>
          </p:cNvSpPr>
          <p:nvPr>
            <p:ph type="subTitle" idx="1"/>
          </p:nvPr>
        </p:nvSpPr>
        <p:spPr>
          <a:xfrm>
            <a:off x="914400" y="3602038"/>
            <a:ext cx="9753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47364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81549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8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43210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790832"/>
            <a:ext cx="5181600" cy="538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790832"/>
            <a:ext cx="5181600" cy="538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21206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84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69513"/>
            <a:ext cx="5157787"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84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669513"/>
            <a:ext cx="5183188"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
        <p:nvSpPr>
          <p:cNvPr id="10" name="Title Placeholder 1"/>
          <p:cNvSpPr txBox="1">
            <a:spLocks/>
          </p:cNvSpPr>
          <p:nvPr userDrawn="1"/>
        </p:nvSpPr>
        <p:spPr>
          <a:xfrm>
            <a:off x="838200" y="365127"/>
            <a:ext cx="10515600" cy="302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Franklin Gothic Medium" panose="020B0603020102020204"/>
                <a:ea typeface="+mj-ea"/>
                <a:cs typeface="+mj-cs"/>
              </a:rPr>
              <a:t>Click to edit Master title style</a:t>
            </a:r>
            <a:endParaRPr kumimoji="0" lang="en-US" sz="2800" b="0" i="0" u="none" strike="noStrike" kern="1200" cap="none" spc="0" normalizeH="0" baseline="0" noProof="0" dirty="0">
              <a:ln>
                <a:noFill/>
              </a:ln>
              <a:solidFill>
                <a:srgbClr val="000000"/>
              </a:solidFill>
              <a:effectLst/>
              <a:uLnTx/>
              <a:uFillTx/>
              <a:latin typeface="Franklin Gothic Medium" panose="020B0603020102020204"/>
              <a:ea typeface="+mj-ea"/>
              <a:cs typeface="+mj-cs"/>
            </a:endParaRPr>
          </a:p>
        </p:txBody>
      </p:sp>
    </p:spTree>
    <p:extLst>
      <p:ext uri="{BB962C8B-B14F-4D97-AF65-F5344CB8AC3E}">
        <p14:creationId xmlns:p14="http://schemas.microsoft.com/office/powerpoint/2010/main" val="808090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3846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6710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83530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907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124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4" name="Straight Connector 3"/>
          <p:cNvCxnSpPr/>
          <p:nvPr userDrawn="1"/>
        </p:nvCxnSpPr>
        <p:spPr>
          <a:xfrm>
            <a:off x="674178"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3"/>
            <a:ext cx="9421792" cy="4691063"/>
          </a:xfrm>
          <a:effectLst/>
        </p:spPr>
        <p:txBody>
          <a:bodyPr vert="horz" lIns="91440" tIns="45720" rIns="91440" bIns="45720" rtlCol="0">
            <a:normAutofit/>
          </a:bodyPr>
          <a:lstStyle>
            <a:lvl1pPr>
              <a:defRPr lang="en-US" dirty="0" smtClean="0"/>
            </a:lvl1pPr>
            <a:lvl2pPr marL="600075" indent="-257175">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marL="514350" lvl="1" indent="-171450">
              <a:buFont typeface="Arial"/>
            </a:pPr>
            <a:r>
              <a:rPr lang="en-US" dirty="0"/>
              <a:t>Second level</a:t>
            </a:r>
          </a:p>
          <a:p>
            <a:pPr lvl="2"/>
            <a:r>
              <a:rPr lang="en-US" dirty="0"/>
              <a:t>Third level</a:t>
            </a:r>
          </a:p>
        </p:txBody>
      </p:sp>
    </p:spTree>
    <p:extLst>
      <p:ext uri="{BB962C8B-B14F-4D97-AF65-F5344CB8AC3E}">
        <p14:creationId xmlns:p14="http://schemas.microsoft.com/office/powerpoint/2010/main" val="666086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4"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149562890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506950210"/>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2"/>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userDrawn="1"/>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521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15953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4"/>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2738003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9025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2169043" y="1347134"/>
            <a:ext cx="9201268" cy="1659255"/>
          </a:xfrm>
        </p:spPr>
        <p:txBody>
          <a:bodyPr>
            <a:normAutofit/>
          </a:bodyPr>
          <a:lstStyle>
            <a:lvl1pPr>
              <a:lnSpc>
                <a:spcPct val="85000"/>
              </a:lnSpc>
              <a:defRPr sz="7200" b="0" i="0">
                <a:latin typeface="+mj-lt"/>
                <a:ea typeface="DIN Pro Condensed Medium" charset="0"/>
                <a:cs typeface="DINPro-CondMedium"/>
              </a:defRPr>
            </a:lvl1pPr>
          </a:lstStyle>
          <a:p>
            <a:r>
              <a:rPr lang="en-US"/>
              <a:t>Click to edit Master title style</a:t>
            </a:r>
            <a:endParaRPr lang="en-US" dirty="0"/>
          </a:p>
        </p:txBody>
      </p:sp>
    </p:spTree>
    <p:extLst>
      <p:ext uri="{BB962C8B-B14F-4D97-AF65-F5344CB8AC3E}">
        <p14:creationId xmlns:p14="http://schemas.microsoft.com/office/powerpoint/2010/main" val="3776581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76762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6419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78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7209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808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8737" y="2387600"/>
            <a:ext cx="8217967" cy="1498600"/>
          </a:xfrm>
        </p:spPr>
        <p:txBody>
          <a:bodyPr anchor="ctr" anchorCtr="0">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dirty="0"/>
              <a:t>CLICK TO EDIT MASTER TITLE STYLE</a:t>
            </a:r>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Tree>
    <p:extLst>
      <p:ext uri="{BB962C8B-B14F-4D97-AF65-F5344CB8AC3E}">
        <p14:creationId xmlns:p14="http://schemas.microsoft.com/office/powerpoint/2010/main" val="219262488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7" y="1485904"/>
            <a:ext cx="10188036"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9"/>
            <a:ext cx="10193155" cy="11742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094908928"/>
      </p:ext>
    </p:extLst>
  </p:cSld>
  <p:clrMapOvr>
    <a:masterClrMapping/>
  </p:clrMapOvr>
  <p:extLst mod="1">
    <p:ext uri="{DCECCB84-F9BA-43D5-87BE-67443E8EF086}">
      <p15:sldGuideLst xmlns:p15="http://schemas.microsoft.com/office/powerpoint/2012/main">
        <p15:guide id="1" orient="horz" pos="576">
          <p15:clr>
            <a:srgbClr val="FBAE40"/>
          </p15:clr>
        </p15:guide>
        <p15:guide id="2" orient="horz" pos="93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516284" y="1485904"/>
            <a:ext cx="9421792" cy="4691063"/>
          </a:xfrm>
          <a:effectLst/>
        </p:spPr>
        <p:txBody>
          <a:bodyPr vert="horz" lIns="91440" tIns="45720" rIns="91440" bIns="45720"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051" y="5659655"/>
            <a:ext cx="2223436" cy="1718110"/>
          </a:xfrm>
          <a:prstGeom prst="rect">
            <a:avLst/>
          </a:prstGeom>
        </p:spPr>
      </p:pic>
      <p:cxnSp>
        <p:nvCxnSpPr>
          <p:cNvPr id="8" name="Straight Connector 7"/>
          <p:cNvCxnSpPr/>
          <p:nvPr/>
        </p:nvCxnSpPr>
        <p:spPr>
          <a:xfrm>
            <a:off x="674182"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59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82"/>
            <a:ext cx="10183528" cy="1120775"/>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5" y="1825625"/>
            <a:ext cx="10164279" cy="4351338"/>
          </a:xfrm>
          <a:effectLst/>
        </p:spPr>
        <p:txBody>
          <a:bodyPr vert="horz" lIns="91440" tIns="45720" rIns="91440" bIns="45720"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56575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2169043" y="1347138"/>
            <a:ext cx="9201268" cy="1659255"/>
          </a:xfrm>
        </p:spPr>
        <p:txBody>
          <a:bodyPr anchor="ctr" anchorCtr="0">
            <a:normAutofit/>
          </a:bodyPr>
          <a:lstStyle>
            <a:lvl1pPr>
              <a:lnSpc>
                <a:spcPct val="85000"/>
              </a:lnSpc>
              <a:defRPr sz="7200" b="0" i="0">
                <a:latin typeface="+mj-lt"/>
                <a:ea typeface="DIN Pro Condensed Medium" charset="0"/>
                <a:cs typeface="DINPro-CondMedium"/>
              </a:defRPr>
            </a:lvl1pPr>
          </a:lstStyle>
          <a:p>
            <a:r>
              <a:rPr lang="en-US" dirty="0"/>
              <a:t>CLICK TO EDIT MASTER TITLE STYLE</a:t>
            </a:r>
          </a:p>
        </p:txBody>
      </p:sp>
    </p:spTree>
    <p:extLst>
      <p:ext uri="{BB962C8B-B14F-4D97-AF65-F5344CB8AC3E}">
        <p14:creationId xmlns:p14="http://schemas.microsoft.com/office/powerpoint/2010/main" val="195970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42423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4"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842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5" y="211458"/>
            <a:ext cx="10175908" cy="1124979"/>
          </a:xfrm>
        </p:spPr>
        <p:txBody>
          <a:bodyPr vert="horz" lIns="91440" tIns="45720" rIns="91440" bIns="45720" rtlCol="0" anchor="ctr" anchorCtr="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9" y="1567338"/>
            <a:ext cx="5464175"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a:solidFill>
                  <a:schemeClr val="bg1"/>
                </a:solidFill>
              </a:defRPr>
            </a:lvl1pPr>
          </a:lstStyle>
          <a:p>
            <a:pPr marL="0" lvl="0" indent="0" algn="ctr">
              <a:buNone/>
            </a:pPr>
            <a:r>
              <a:rPr lang="en-US"/>
              <a:t>Click to edit Master text styles</a:t>
            </a:r>
          </a:p>
        </p:txBody>
      </p:sp>
      <p:sp>
        <p:nvSpPr>
          <p:cNvPr id="4" name="Content Placeholder 3"/>
          <p:cNvSpPr>
            <a:spLocks noGrp="1"/>
          </p:cNvSpPr>
          <p:nvPr>
            <p:ph sz="half" idx="2"/>
          </p:nvPr>
        </p:nvSpPr>
        <p:spPr>
          <a:xfrm>
            <a:off x="544129" y="2153132"/>
            <a:ext cx="5464175" cy="3878191"/>
          </a:xfrm>
          <a:noFill/>
          <a:ln w="15875">
            <a:solidFill>
              <a:srgbClr val="00B2A9"/>
            </a:solidFill>
          </a:ln>
          <a:effectLst/>
        </p:spPr>
        <p:txBody>
          <a:bodyPr vert="horz" lIns="91440" tIns="45720" rIns="91440" bIns="45720"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3" y="1567338"/>
            <a:ext cx="5524500" cy="585788"/>
          </a:xfrm>
          <a:solidFill>
            <a:schemeClr val="accent1"/>
          </a:solidFill>
          <a:ln w="15875">
            <a:solidFill>
              <a:srgbClr val="00B2A9"/>
            </a:solidFill>
          </a:ln>
          <a:effectLst/>
        </p:spPr>
        <p:txBody>
          <a:bodyPr vert="horz" lIns="91440" tIns="45720" rIns="91440" bIns="45720" rtlCol="0" anchor="ctr" anchorCtr="0">
            <a:normAutofit/>
          </a:bodyPr>
          <a:lstStyle>
            <a:lvl1pPr>
              <a:defRPr lang="en-US" sz="2000" b="1" dirty="0" smtClean="0">
                <a:solidFill>
                  <a:schemeClr val="bg1"/>
                </a:solidFill>
              </a:defRPr>
            </a:lvl1pPr>
          </a:lstStyle>
          <a:p>
            <a:pPr marL="0" lvl="0" indent="0" algn="ctr">
              <a:buNone/>
            </a:pPr>
            <a:r>
              <a:rPr lang="en-US"/>
              <a:t>Click to edit Master text styles</a:t>
            </a:r>
          </a:p>
        </p:txBody>
      </p:sp>
      <p:sp>
        <p:nvSpPr>
          <p:cNvPr id="6" name="Content Placeholder 5"/>
          <p:cNvSpPr>
            <a:spLocks noGrp="1"/>
          </p:cNvSpPr>
          <p:nvPr>
            <p:ph sz="quarter" idx="4"/>
          </p:nvPr>
        </p:nvSpPr>
        <p:spPr>
          <a:xfrm>
            <a:off x="6172203" y="2153132"/>
            <a:ext cx="5524500" cy="3878191"/>
          </a:xfrm>
          <a:noFill/>
          <a:ln w="15875">
            <a:solidFill>
              <a:srgbClr val="00B2A9"/>
            </a:solidFill>
          </a:ln>
          <a:effectLst/>
        </p:spPr>
        <p:txBody>
          <a:bodyPr vert="horz" lIns="91440" tIns="45720" rIns="91440" bIns="45720"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4207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47610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77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4006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0" y="6356358"/>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1800BC69-A1C3-CC44-94C6-53A7A85156E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92947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84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69513"/>
            <a:ext cx="5157787"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84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669513"/>
            <a:ext cx="5183188" cy="4348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800BC69-A1C3-CC44-94C6-53A7A85156E9}" type="slidenum">
              <a:rPr lang="en-US" smtClean="0">
                <a:solidFill>
                  <a:prstClr val="black"/>
                </a:solidFill>
              </a:rPr>
              <a:pPr/>
              <a:t>‹#›</a:t>
            </a:fld>
            <a:endParaRPr lang="en-US" dirty="0">
              <a:solidFill>
                <a:prstClr val="black"/>
              </a:solidFill>
            </a:endParaRPr>
          </a:p>
        </p:txBody>
      </p:sp>
      <p:sp>
        <p:nvSpPr>
          <p:cNvPr id="10" name="Title Placeholder 1"/>
          <p:cNvSpPr txBox="1">
            <a:spLocks/>
          </p:cNvSpPr>
          <p:nvPr userDrawn="1"/>
        </p:nvSpPr>
        <p:spPr>
          <a:xfrm>
            <a:off x="838200" y="365127"/>
            <a:ext cx="10515600" cy="302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ndara"/>
                <a:ea typeface="+mj-ea"/>
                <a:cs typeface="+mj-cs"/>
              </a:rPr>
              <a:t>Click to edit Master title style</a:t>
            </a:r>
          </a:p>
        </p:txBody>
      </p:sp>
    </p:spTree>
    <p:extLst>
      <p:ext uri="{BB962C8B-B14F-4D97-AF65-F5344CB8AC3E}">
        <p14:creationId xmlns:p14="http://schemas.microsoft.com/office/powerpoint/2010/main" val="766275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2" name="Title 1"/>
          <p:cNvSpPr>
            <a:spLocks noGrp="1"/>
          </p:cNvSpPr>
          <p:nvPr>
            <p:ph type="ctrTitle"/>
          </p:nvPr>
        </p:nvSpPr>
        <p:spPr>
          <a:xfrm>
            <a:off x="3478734" y="2387600"/>
            <a:ext cx="8217967" cy="1498600"/>
          </a:xfrm>
        </p:spPr>
        <p:txBody>
          <a:bodyPr>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a:t>Click to edit Master title style</a:t>
            </a:r>
            <a:endParaRPr lang="en-US" dirty="0"/>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493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rtlCol="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463580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4" name="Straight Connector 3"/>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1" y="5659439"/>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74182"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16284" y="1485902"/>
            <a:ext cx="9421792"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744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rtlCol="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rtlCol="0" anchor="ctr">
            <a:normAutofit/>
          </a:bodyPr>
          <a:lstStyle>
            <a:lvl1pPr>
              <a:defRPr lang="en-US" sz="2000" b="1" dirty="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rtlCol="0" anchor="ctr">
            <a:normAutofit/>
          </a:bodyPr>
          <a:lstStyle>
            <a:lvl1pPr>
              <a:defRPr lang="en-US" sz="2000" b="1" dirty="0" smtClean="0">
                <a:solidFill>
                  <a:schemeClr val="bg1"/>
                </a:solidFill>
              </a:defRPr>
            </a:lvl1pPr>
          </a:lstStyle>
          <a:p>
            <a:pPr lvl="0"/>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9063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3740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2169043" y="1347134"/>
            <a:ext cx="9201268" cy="1659255"/>
          </a:xfrm>
        </p:spPr>
        <p:txBody>
          <a:bodyPr>
            <a:normAutofit/>
          </a:bodyPr>
          <a:lstStyle>
            <a:lvl1pPr>
              <a:lnSpc>
                <a:spcPct val="85000"/>
              </a:lnSpc>
              <a:defRPr sz="7200" b="0" i="0">
                <a:latin typeface="+mj-lt"/>
                <a:ea typeface="DIN Pro Condensed Medium" charset="0"/>
                <a:cs typeface="DINPro-CondMedium"/>
              </a:defRPr>
            </a:lvl1pPr>
          </a:lstStyle>
          <a:p>
            <a:r>
              <a:rPr lang="en-US"/>
              <a:t>Click to edit Master title style</a:t>
            </a:r>
            <a:endParaRPr lang="en-US" dirty="0"/>
          </a:p>
        </p:txBody>
      </p:sp>
    </p:spTree>
    <p:extLst>
      <p:ext uri="{BB962C8B-B14F-4D97-AF65-F5344CB8AC3E}">
        <p14:creationId xmlns:p14="http://schemas.microsoft.com/office/powerpoint/2010/main" val="33619309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65155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rtlCol="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rtlCol="0" anchor="ctr">
            <a:normAutofit/>
          </a:bodyPr>
          <a:lstStyle>
            <a:lvl1pPr>
              <a:defRPr lang="en-US" sz="2000" b="1" dirty="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rtlCol="0" anchor="ctr">
            <a:normAutofit/>
          </a:bodyPr>
          <a:lstStyle>
            <a:lvl1pPr>
              <a:defRPr lang="en-US" sz="2000" b="1" dirty="0" smtClean="0">
                <a:solidFill>
                  <a:schemeClr val="bg1"/>
                </a:solidFill>
              </a:defRPr>
            </a:lvl1pPr>
          </a:lstStyle>
          <a:p>
            <a:pPr lvl="0"/>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5358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40543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937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6596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739AB959-901D-474C-8F15-3C0EB7B70B2E}" type="slidenum">
              <a:rPr lang="en-US" smtClean="0"/>
              <a:pPr>
                <a:defRPr/>
              </a:pPr>
              <a:t>‹#›</a:t>
            </a:fld>
            <a:endParaRPr lang="en-US" dirty="0"/>
          </a:p>
        </p:txBody>
      </p:sp>
    </p:spTree>
    <p:extLst>
      <p:ext uri="{BB962C8B-B14F-4D97-AF65-F5344CB8AC3E}">
        <p14:creationId xmlns:p14="http://schemas.microsoft.com/office/powerpoint/2010/main" val="4270132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2" name="Title 1"/>
          <p:cNvSpPr>
            <a:spLocks noGrp="1"/>
          </p:cNvSpPr>
          <p:nvPr>
            <p:ph type="ctrTitle"/>
          </p:nvPr>
        </p:nvSpPr>
        <p:spPr>
          <a:xfrm>
            <a:off x="3478734" y="2387600"/>
            <a:ext cx="8217967" cy="1498600"/>
          </a:xfrm>
        </p:spPr>
        <p:txBody>
          <a:bodyPr>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a:t>Click to edit Master title style</a:t>
            </a:r>
            <a:endParaRPr lang="en-US" dirty="0"/>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2531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rtlCol="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81990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2014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4" name="Straight Connector 3"/>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1" y="5659439"/>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74182"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16284" y="1485902"/>
            <a:ext cx="9421792"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15091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85468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2169043" y="1347134"/>
            <a:ext cx="9201268" cy="1659255"/>
          </a:xfrm>
        </p:spPr>
        <p:txBody>
          <a:bodyPr>
            <a:normAutofit/>
          </a:bodyPr>
          <a:lstStyle>
            <a:lvl1pPr>
              <a:lnSpc>
                <a:spcPct val="85000"/>
              </a:lnSpc>
              <a:defRPr sz="7200" b="0" i="0">
                <a:latin typeface="+mj-lt"/>
                <a:ea typeface="DIN Pro Condensed Medium" charset="0"/>
                <a:cs typeface="DINPro-CondMedium"/>
              </a:defRPr>
            </a:lvl1pPr>
          </a:lstStyle>
          <a:p>
            <a:r>
              <a:rPr lang="en-US"/>
              <a:t>Click to edit Master title style</a:t>
            </a:r>
            <a:endParaRPr lang="en-US" dirty="0"/>
          </a:p>
        </p:txBody>
      </p:sp>
    </p:spTree>
    <p:extLst>
      <p:ext uri="{BB962C8B-B14F-4D97-AF65-F5344CB8AC3E}">
        <p14:creationId xmlns:p14="http://schemas.microsoft.com/office/powerpoint/2010/main" val="1198419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7233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rtlCol="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rtlCol="0" anchor="ctr">
            <a:normAutofit/>
          </a:bodyPr>
          <a:lstStyle>
            <a:lvl1pPr>
              <a:defRPr lang="en-US" sz="2000" b="1" dirty="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rtlCol="0" anchor="ctr">
            <a:normAutofit/>
          </a:bodyPr>
          <a:lstStyle>
            <a:lvl1pPr>
              <a:defRPr lang="en-US" sz="2000" b="1" dirty="0" smtClean="0">
                <a:solidFill>
                  <a:schemeClr val="bg1"/>
                </a:solidFill>
              </a:defRPr>
            </a:lvl1pPr>
          </a:lstStyle>
          <a:p>
            <a:pPr lvl="0"/>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1997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15368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124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8520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739AB959-901D-474C-8F15-3C0EB7B70B2E}" type="slidenum">
              <a:rPr lang="en-US" smtClean="0"/>
              <a:pPr>
                <a:defRPr/>
              </a:pPr>
              <a:t>‹#›</a:t>
            </a:fld>
            <a:endParaRPr lang="en-US" dirty="0"/>
          </a:p>
        </p:txBody>
      </p:sp>
    </p:spTree>
    <p:extLst>
      <p:ext uri="{BB962C8B-B14F-4D97-AF65-F5344CB8AC3E}">
        <p14:creationId xmlns:p14="http://schemas.microsoft.com/office/powerpoint/2010/main" val="2208009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2" name="Title 1"/>
          <p:cNvSpPr>
            <a:spLocks noGrp="1"/>
          </p:cNvSpPr>
          <p:nvPr>
            <p:ph type="ctrTitle"/>
          </p:nvPr>
        </p:nvSpPr>
        <p:spPr>
          <a:xfrm>
            <a:off x="3478734" y="2387600"/>
            <a:ext cx="8217967" cy="1498600"/>
          </a:xfrm>
        </p:spPr>
        <p:txBody>
          <a:bodyPr>
            <a:noAutofit/>
          </a:bodyPr>
          <a:lstStyle>
            <a:lvl1pPr algn="l">
              <a:lnSpc>
                <a:spcPct val="85000"/>
              </a:lnSpc>
              <a:defRPr sz="6000" b="1" i="0" spc="-150">
                <a:solidFill>
                  <a:schemeClr val="accent1"/>
                </a:solidFill>
                <a:effectLst/>
                <a:latin typeface="+mj-lt"/>
                <a:ea typeface="DIN Pro Condensed Medium" charset="0"/>
                <a:cs typeface="DINPro-CondMedium"/>
              </a:defRPr>
            </a:lvl1pPr>
          </a:lstStyle>
          <a:p>
            <a:r>
              <a:rPr lang="en-US"/>
              <a:t>Click to edit Master title style</a:t>
            </a:r>
            <a:endParaRPr lang="en-US" dirty="0"/>
          </a:p>
        </p:txBody>
      </p:sp>
      <p:sp>
        <p:nvSpPr>
          <p:cNvPr id="3" name="Subtitle 2"/>
          <p:cNvSpPr>
            <a:spLocks noGrp="1"/>
          </p:cNvSpPr>
          <p:nvPr>
            <p:ph type="subTitle" idx="1"/>
          </p:nvPr>
        </p:nvSpPr>
        <p:spPr>
          <a:xfrm>
            <a:off x="3505201" y="4358456"/>
            <a:ext cx="8191499" cy="1166578"/>
          </a:xfrm>
        </p:spPr>
        <p:txBody>
          <a:bodyPr>
            <a:normAutofit/>
          </a:bodyPr>
          <a:lstStyle>
            <a:lvl1pPr marL="0" indent="0" algn="l">
              <a:lnSpc>
                <a:spcPct val="80000"/>
              </a:lnSpc>
              <a:spcBef>
                <a:spcPts val="0"/>
              </a:spcBef>
              <a:buNone/>
              <a:defRPr sz="2400" b="0" i="0">
                <a:solidFill>
                  <a:schemeClr val="accent6"/>
                </a:solidFill>
                <a:latin typeface="+mn-lt"/>
                <a:ea typeface="DIN Pro Condensed Medium" charset="0"/>
                <a:cs typeface="DINPro-Cond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4795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9640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285" y="1485902"/>
            <a:ext cx="10188036"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511165" y="169335"/>
            <a:ext cx="10193155" cy="1174275"/>
          </a:xfrm>
        </p:spPr>
        <p:txBody>
          <a:bodyPr rtlCol="0">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9562333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4" name="Straight Connector 3"/>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1" y="5659439"/>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74182"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516284" y="1485902"/>
            <a:ext cx="9421792" cy="4691063"/>
          </a:xfrm>
          <a:effectLst/>
        </p:spPr>
        <p:txBody>
          <a:bodyPr rtlCol="0">
            <a:normAutofit/>
          </a:bodyPr>
          <a:lstStyle>
            <a:lvl1pPr>
              <a:defRPr lang="en-US" dirty="0" smtClean="0"/>
            </a:lvl1pPr>
            <a:lvl2pPr marL="800100" indent="-342900">
              <a:buClr>
                <a:schemeClr val="tx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99380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0792" y="197178"/>
            <a:ext cx="10183528" cy="1120775"/>
          </a:xfr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1540042" y="1825625"/>
            <a:ext cx="10164279" cy="4351338"/>
          </a:xfrm>
          <a:effectLst/>
        </p:spPr>
        <p:txBody>
          <a:bodyPr rtlCol="0">
            <a:normAutofit/>
          </a:bodyPr>
          <a:lstStyle>
            <a:lvl1pPr>
              <a:defRPr lang="en-US" dirty="0" smtClean="0"/>
            </a:lvl1pPr>
            <a:lvl2pPr marL="800100" indent="-342900">
              <a:buClr>
                <a:schemeClr val="accent1"/>
              </a:buClr>
              <a:buFont typeface="Arial" charset="0"/>
              <a:buChar cha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88798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2169043" y="1347134"/>
            <a:ext cx="9201268" cy="1659255"/>
          </a:xfrm>
        </p:spPr>
        <p:txBody>
          <a:bodyPr>
            <a:normAutofit/>
          </a:bodyPr>
          <a:lstStyle>
            <a:lvl1pPr>
              <a:lnSpc>
                <a:spcPct val="85000"/>
              </a:lnSpc>
              <a:defRPr sz="7200" b="0" i="0">
                <a:latin typeface="+mj-lt"/>
                <a:ea typeface="DIN Pro Condensed Medium" charset="0"/>
                <a:cs typeface="DINPro-CondMedium"/>
              </a:defRPr>
            </a:lvl1pPr>
          </a:lstStyle>
          <a:p>
            <a:r>
              <a:rPr lang="en-US"/>
              <a:t>Click to edit Master title style</a:t>
            </a:r>
            <a:endParaRPr lang="en-US" dirty="0"/>
          </a:p>
        </p:txBody>
      </p:sp>
    </p:spTree>
    <p:extLst>
      <p:ext uri="{BB962C8B-B14F-4D97-AF65-F5344CB8AC3E}">
        <p14:creationId xmlns:p14="http://schemas.microsoft.com/office/powerpoint/2010/main" val="2651320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524001"/>
            <a:ext cx="5457861"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2888" y="1524001"/>
            <a:ext cx="5541432" cy="4652962"/>
          </a:xfrm>
        </p:spPr>
        <p:txBody>
          <a:bodyPr>
            <a:normAutofit/>
          </a:bodyPr>
          <a:lstStyle>
            <a:lvl1pPr>
              <a:defRPr sz="2000"/>
            </a:lvl1pPr>
            <a:lvl2pPr marL="685800" indent="-228600">
              <a:buFont typeface="LucidaGrande" charset="0"/>
              <a:buChar cha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407722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0793" y="211454"/>
            <a:ext cx="10175908" cy="1124979"/>
          </a:xfrm>
        </p:spPr>
        <p:txBody>
          <a:bodyPr rtlCol="0">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544126" y="1567338"/>
            <a:ext cx="5464175" cy="585788"/>
          </a:xfrm>
          <a:solidFill>
            <a:schemeClr val="accent1"/>
          </a:solidFill>
          <a:ln w="15875">
            <a:solidFill>
              <a:srgbClr val="00B2A9"/>
            </a:solidFill>
          </a:ln>
          <a:effectLst/>
        </p:spPr>
        <p:txBody>
          <a:bodyPr rtlCol="0" anchor="ctr">
            <a:normAutofit/>
          </a:bodyPr>
          <a:lstStyle>
            <a:lvl1pPr>
              <a:defRPr lang="en-US" sz="2000" b="1" dirty="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544126" y="2153128"/>
            <a:ext cx="5464175" cy="3878191"/>
          </a:xfrm>
          <a:noFill/>
          <a:ln w="15875">
            <a:solidFill>
              <a:srgbClr val="00B2A9"/>
            </a:solidFill>
          </a:ln>
          <a:effectLst/>
        </p:spPr>
        <p:txBody>
          <a:bodyPr rtlCol="0">
            <a:normAutofit/>
          </a:bodyPr>
          <a:lstStyle>
            <a:lvl1pPr>
              <a:defRPr lang="en-US" sz="2000" dirty="0"/>
            </a:lvl1pPr>
            <a:lvl2pPr>
              <a:defRPr lang="en-US" sz="1800" dirty="0"/>
            </a:lvl2pPr>
            <a:lvl3pPr>
              <a:defRPr lang="en-US" sz="1800" dirty="0"/>
            </a:lvl3pPr>
            <a:lvl4pPr>
              <a:defRPr lang="en-US" sz="1600" dirty="0"/>
            </a:lvl4pPr>
            <a:lvl5pPr>
              <a:defRPr lang="en-US" sz="1600" dirty="0"/>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1" y="1567338"/>
            <a:ext cx="5524500" cy="585788"/>
          </a:xfrm>
          <a:solidFill>
            <a:schemeClr val="accent1"/>
          </a:solidFill>
          <a:ln w="15875">
            <a:solidFill>
              <a:srgbClr val="00B2A9"/>
            </a:solidFill>
          </a:ln>
          <a:effectLst/>
        </p:spPr>
        <p:txBody>
          <a:bodyPr rtlCol="0" anchor="ctr">
            <a:normAutofit/>
          </a:bodyPr>
          <a:lstStyle>
            <a:lvl1pPr>
              <a:defRPr lang="en-US" sz="2000" b="1" dirty="0" smtClean="0">
                <a:solidFill>
                  <a:schemeClr val="bg1"/>
                </a:solidFill>
              </a:defRPr>
            </a:lvl1pPr>
          </a:lstStyle>
          <a:p>
            <a:pPr lvl="0"/>
            <a:r>
              <a:rPr lang="en-US"/>
              <a:t>Click to edit Master text styles</a:t>
            </a:r>
          </a:p>
        </p:txBody>
      </p:sp>
      <p:sp>
        <p:nvSpPr>
          <p:cNvPr id="6" name="Content Placeholder 5"/>
          <p:cNvSpPr>
            <a:spLocks noGrp="1"/>
          </p:cNvSpPr>
          <p:nvPr>
            <p:ph sz="quarter" idx="4"/>
          </p:nvPr>
        </p:nvSpPr>
        <p:spPr>
          <a:xfrm>
            <a:off x="6172201" y="2153128"/>
            <a:ext cx="5524500" cy="3878191"/>
          </a:xfrm>
          <a:noFill/>
          <a:ln w="15875">
            <a:solidFill>
              <a:srgbClr val="00B2A9"/>
            </a:solidFill>
          </a:ln>
          <a:effectLst/>
        </p:spPr>
        <p:txBody>
          <a:bodyPr rtlCol="0">
            <a:normAutofit/>
          </a:bodyPr>
          <a:lstStyle>
            <a:lvl1pPr>
              <a:defRPr lang="en-US" sz="2000" dirty="0" smtClean="0"/>
            </a:lvl1pPr>
            <a:lvl2pPr marL="800100" indent="-342900">
              <a:buClr>
                <a:schemeClr val="accent1"/>
              </a:buClr>
              <a:buFont typeface="Arial" charset="0"/>
              <a:buChar char="•"/>
              <a:defRPr lang="en-US" sz="1800" dirty="0" smtClean="0"/>
            </a:lvl2pPr>
            <a:lvl3pPr>
              <a:defRPr lang="en-US" sz="1800" dirty="0" smtClean="0"/>
            </a:lvl3pPr>
            <a:lvl4pPr>
              <a:defRPr lang="en-US" sz="1600" dirty="0" smtClean="0"/>
            </a:lvl4pPr>
            <a:lvl5pPr>
              <a:defRPr lang="en-US" sz="1600" dirty="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23721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78662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882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8765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739AB959-901D-474C-8F15-3C0EB7B70B2E}" type="slidenum">
              <a:rPr lang="en-US" smtClean="0"/>
              <a:pPr>
                <a:defRPr/>
              </a:pPr>
              <a:t>‹#›</a:t>
            </a:fld>
            <a:endParaRPr lang="en-US" dirty="0"/>
          </a:p>
        </p:txBody>
      </p:sp>
    </p:spTree>
    <p:extLst>
      <p:ext uri="{BB962C8B-B14F-4D97-AF65-F5344CB8AC3E}">
        <p14:creationId xmlns:p14="http://schemas.microsoft.com/office/powerpoint/2010/main" val="111917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theme" Target="../theme/theme13.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theme" Target="../theme/theme1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7.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20.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21.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theme" Target="../theme/theme22.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2.jpe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3.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4.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00718" y="204789"/>
            <a:ext cx="1020444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504951" y="1485901"/>
            <a:ext cx="10200216"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 name="TextBox 7"/>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5125" name="Group 6"/>
          <p:cNvGrpSpPr>
            <a:grpSpLocks/>
          </p:cNvGrpSpPr>
          <p:nvPr/>
        </p:nvGrpSpPr>
        <p:grpSpPr bwMode="auto">
          <a:xfrm>
            <a:off x="0" y="201614"/>
            <a:ext cx="1447800" cy="1108075"/>
            <a:chOff x="0" y="0"/>
            <a:chExt cx="1382830" cy="1395663"/>
          </a:xfrm>
        </p:grpSpPr>
        <p:sp>
          <p:nvSpPr>
            <p:cNvPr id="10" name="Right Arrow 9"/>
            <p:cNvSpPr/>
            <p:nvPr/>
          </p:nvSpPr>
          <p:spPr>
            <a:xfrm>
              <a:off x="315382" y="0"/>
              <a:ext cx="1067448"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p:nvSpPr>
          <p:spPr>
            <a:xfrm>
              <a:off x="157691" y="0"/>
              <a:ext cx="1067448"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p:nvSpPr>
          <p:spPr>
            <a:xfrm>
              <a:off x="0" y="0"/>
              <a:ext cx="1067448"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006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p:hf hdr="0" ftr="0" dt="0"/>
  <p:txStyles>
    <p:titleStyle>
      <a:lvl1pPr algn="l" rtl="0" eaLnBrk="0" fontAlgn="base" hangingPunct="0">
        <a:lnSpc>
          <a:spcPct val="90000"/>
        </a:lnSpc>
        <a:spcBef>
          <a:spcPct val="0"/>
        </a:spcBef>
        <a:spcAft>
          <a:spcPct val="0"/>
        </a:spcAft>
        <a:defRPr lang="en-US" sz="3600" b="1" kern="1200" dirty="0">
          <a:solidFill>
            <a:srgbClr val="5AA2AE"/>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20000"/>
        <a:buFont typeface="Arial" charset="0"/>
        <a:buChar char="•"/>
        <a:defRPr lang="en-US" sz="2400" kern="1200" dirty="0">
          <a:solidFill>
            <a:schemeClr val="accent1"/>
          </a:solidFill>
          <a:latin typeface="Arial" charset="0"/>
          <a:ea typeface="Arial" charset="0"/>
          <a:cs typeface="Arial" charset="0"/>
        </a:defRPr>
      </a:lvl1pPr>
      <a:lvl2pPr marL="800100" indent="-342900" algn="l" rtl="0" eaLnBrk="0" fontAlgn="base" hangingPunct="0">
        <a:lnSpc>
          <a:spcPct val="90000"/>
        </a:lnSpc>
        <a:spcBef>
          <a:spcPts val="500"/>
        </a:spcBef>
        <a:spcAft>
          <a:spcPct val="0"/>
        </a:spcAft>
        <a:buClr>
          <a:schemeClr val="bg1"/>
        </a:buClr>
        <a:buSzPct val="120000"/>
        <a:buFont typeface="LucidaGrande" charset="0"/>
        <a:buChar char="-"/>
        <a:defRPr lang="en-US" sz="2000" kern="1200" dirty="0">
          <a:solidFill>
            <a:schemeClr val="accent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SzPct val="120000"/>
        <a:buFont typeface="Arial" charset="0"/>
        <a:buChar char="•"/>
        <a:defRPr lang="en-US" sz="2000" kern="1200" dirty="0">
          <a:solidFill>
            <a:schemeClr val="accent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SzPct val="120000"/>
        <a:buFont typeface="LucidaGrande"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rtl="0" eaLnBrk="0" fontAlgn="base" hangingPunct="0">
        <a:lnSpc>
          <a:spcPct val="90000"/>
        </a:lnSpc>
        <a:spcBef>
          <a:spcPts val="500"/>
        </a:spcBef>
        <a:spcAft>
          <a:spcPct val="0"/>
        </a:spcAft>
        <a:buSzPct val="120000"/>
        <a:buFont typeface="Arial"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00718" y="204789"/>
            <a:ext cx="1020444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504951" y="1485901"/>
            <a:ext cx="10200216"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 name="TextBox 7"/>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5125" name="Group 6"/>
          <p:cNvGrpSpPr>
            <a:grpSpLocks/>
          </p:cNvGrpSpPr>
          <p:nvPr/>
        </p:nvGrpSpPr>
        <p:grpSpPr bwMode="auto">
          <a:xfrm>
            <a:off x="0" y="201614"/>
            <a:ext cx="1447800" cy="1108075"/>
            <a:chOff x="0" y="0"/>
            <a:chExt cx="1382830" cy="1395663"/>
          </a:xfrm>
        </p:grpSpPr>
        <p:sp>
          <p:nvSpPr>
            <p:cNvPr id="10" name="Right Arrow 9"/>
            <p:cNvSpPr/>
            <p:nvPr/>
          </p:nvSpPr>
          <p:spPr>
            <a:xfrm>
              <a:off x="315382" y="0"/>
              <a:ext cx="1067448"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p:nvSpPr>
          <p:spPr>
            <a:xfrm>
              <a:off x="157691" y="0"/>
              <a:ext cx="1067448"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p:nvSpPr>
          <p:spPr>
            <a:xfrm>
              <a:off x="0" y="0"/>
              <a:ext cx="1067448"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36256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2" r:id="rId10"/>
    <p:sldLayoutId id="2147483813" r:id="rId11"/>
  </p:sldLayoutIdLst>
  <p:hf hdr="0" ftr="0" dt="0"/>
  <p:txStyles>
    <p:titleStyle>
      <a:lvl1pPr algn="l" rtl="0" eaLnBrk="0" fontAlgn="base" hangingPunct="0">
        <a:lnSpc>
          <a:spcPct val="90000"/>
        </a:lnSpc>
        <a:spcBef>
          <a:spcPct val="0"/>
        </a:spcBef>
        <a:spcAft>
          <a:spcPct val="0"/>
        </a:spcAft>
        <a:defRPr lang="en-US" sz="3600" b="1" kern="1200" dirty="0">
          <a:solidFill>
            <a:srgbClr val="5AA2AE"/>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20000"/>
        <a:buFont typeface="Arial" charset="0"/>
        <a:buChar char="•"/>
        <a:defRPr lang="en-US" sz="2400" kern="1200" dirty="0">
          <a:solidFill>
            <a:schemeClr val="accent1"/>
          </a:solidFill>
          <a:latin typeface="Arial" charset="0"/>
          <a:ea typeface="Arial" charset="0"/>
          <a:cs typeface="Arial" charset="0"/>
        </a:defRPr>
      </a:lvl1pPr>
      <a:lvl2pPr marL="800100" indent="-342900" algn="l" rtl="0" eaLnBrk="0" fontAlgn="base" hangingPunct="0">
        <a:lnSpc>
          <a:spcPct val="90000"/>
        </a:lnSpc>
        <a:spcBef>
          <a:spcPts val="500"/>
        </a:spcBef>
        <a:spcAft>
          <a:spcPct val="0"/>
        </a:spcAft>
        <a:buClr>
          <a:schemeClr val="bg1"/>
        </a:buClr>
        <a:buSzPct val="120000"/>
        <a:buFont typeface="LucidaGrande" charset="0"/>
        <a:buChar char="-"/>
        <a:defRPr lang="en-US" sz="2000" kern="1200" dirty="0">
          <a:solidFill>
            <a:schemeClr val="accent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SzPct val="120000"/>
        <a:buFont typeface="Arial" charset="0"/>
        <a:buChar char="•"/>
        <a:defRPr lang="en-US" sz="2000" kern="1200" dirty="0">
          <a:solidFill>
            <a:schemeClr val="accent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SzPct val="120000"/>
        <a:buFont typeface="LucidaGrande"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rtl="0" eaLnBrk="0" fontAlgn="base" hangingPunct="0">
        <a:lnSpc>
          <a:spcPct val="90000"/>
        </a:lnSpc>
        <a:spcBef>
          <a:spcPts val="500"/>
        </a:spcBef>
        <a:spcAft>
          <a:spcPct val="0"/>
        </a:spcAft>
        <a:buSzPct val="120000"/>
        <a:buFont typeface="Arial"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9"/>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5"/>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936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5" r:id="rId10"/>
    <p:sldLayoutId id="2147483826" r:id="rId11"/>
    <p:sldLayoutId id="2147483827" r:id="rId12"/>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71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5" r:id="rId10"/>
    <p:sldLayoutId id="2147483896" r:id="rId11"/>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302139"/>
          </a:xfrm>
          <a:prstGeom prst="rect">
            <a:avLst/>
          </a:prstGeom>
        </p:spPr>
        <p:txBody>
          <a:bodyPr vert="horz" lIns="91440" tIns="45720" rIns="91440" bIns="45720" rtlCol="0" anchor="ctr">
            <a:noAutofit/>
          </a:bodyPr>
          <a:lstStyle/>
          <a:p>
            <a:r>
              <a:rPr lang="en-US"/>
              <a:t>Click </a:t>
            </a:r>
            <a:r>
              <a:rPr lang="en-US" dirty="0"/>
              <a:t>to edit Master title style</a:t>
            </a:r>
          </a:p>
        </p:txBody>
      </p:sp>
      <p:sp>
        <p:nvSpPr>
          <p:cNvPr id="3" name="Text Placeholder 2"/>
          <p:cNvSpPr>
            <a:spLocks noGrp="1"/>
          </p:cNvSpPr>
          <p:nvPr>
            <p:ph type="body" idx="1"/>
          </p:nvPr>
        </p:nvSpPr>
        <p:spPr>
          <a:xfrm>
            <a:off x="838200" y="827903"/>
            <a:ext cx="10515600" cy="53490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9189060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SzPct val="85000"/>
        <a:buFont typeface="Wingdings" charset="2"/>
        <a:buChar char="v"/>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SzPct val="85000"/>
        <a:buFont typeface="Wingdings" charset="2"/>
        <a:buChar char="v"/>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SzPct val="85000"/>
        <a:buFont typeface="Wingdings" charset="2"/>
        <a:buChar char="v"/>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SzPct val="85000"/>
        <a:buFont typeface="Wingdings" charset="2"/>
        <a:buChar char="v"/>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85000"/>
        <a:buFont typeface="Wingdings" charset="2"/>
        <a:buChar char="v"/>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53216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5" r:id="rId10"/>
    <p:sldLayoutId id="2147484016" r:id="rId11"/>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592485"/>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8" r:id="rId10"/>
    <p:sldLayoutId id="2147484069" r:id="rId11"/>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08638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2" r:id="rId10"/>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9"/>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5"/>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31819"/>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5" r:id="rId10"/>
    <p:sldLayoutId id="2147484106" r:id="rId11"/>
    <p:sldLayoutId id="2147484107" r:id="rId12"/>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00718" y="204789"/>
            <a:ext cx="1020444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504951" y="1485901"/>
            <a:ext cx="10200216"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 name="TextBox 7"/>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5125" name="Group 6"/>
          <p:cNvGrpSpPr>
            <a:grpSpLocks/>
          </p:cNvGrpSpPr>
          <p:nvPr/>
        </p:nvGrpSpPr>
        <p:grpSpPr bwMode="auto">
          <a:xfrm>
            <a:off x="0" y="201614"/>
            <a:ext cx="1447800" cy="1108075"/>
            <a:chOff x="0" y="0"/>
            <a:chExt cx="1382830" cy="1395663"/>
          </a:xfrm>
        </p:grpSpPr>
        <p:sp>
          <p:nvSpPr>
            <p:cNvPr id="10" name="Right Arrow 9"/>
            <p:cNvSpPr/>
            <p:nvPr/>
          </p:nvSpPr>
          <p:spPr>
            <a:xfrm>
              <a:off x="315382" y="0"/>
              <a:ext cx="1067448"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p:nvSpPr>
          <p:spPr>
            <a:xfrm>
              <a:off x="157691" y="0"/>
              <a:ext cx="1067448"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p:nvSpPr>
          <p:spPr>
            <a:xfrm>
              <a:off x="0" y="0"/>
              <a:ext cx="1067448"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486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5" r:id="rId10"/>
    <p:sldLayoutId id="2147484186" r:id="rId11"/>
  </p:sldLayoutIdLst>
  <p:hf hdr="0" ftr="0" dt="0"/>
  <p:txStyles>
    <p:titleStyle>
      <a:lvl1pPr algn="l" rtl="0" eaLnBrk="0" fontAlgn="base" hangingPunct="0">
        <a:lnSpc>
          <a:spcPct val="90000"/>
        </a:lnSpc>
        <a:spcBef>
          <a:spcPct val="0"/>
        </a:spcBef>
        <a:spcAft>
          <a:spcPct val="0"/>
        </a:spcAft>
        <a:defRPr lang="en-US" sz="3600" b="1" kern="1200" dirty="0">
          <a:solidFill>
            <a:srgbClr val="5AA2AE"/>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20000"/>
        <a:buFont typeface="Arial" charset="0"/>
        <a:buChar char="•"/>
        <a:defRPr lang="en-US" sz="2400" kern="1200" dirty="0">
          <a:solidFill>
            <a:schemeClr val="accent1"/>
          </a:solidFill>
          <a:latin typeface="Arial" charset="0"/>
          <a:ea typeface="Arial" charset="0"/>
          <a:cs typeface="Arial" charset="0"/>
        </a:defRPr>
      </a:lvl1pPr>
      <a:lvl2pPr marL="800100" indent="-342900" algn="l" rtl="0" eaLnBrk="0" fontAlgn="base" hangingPunct="0">
        <a:lnSpc>
          <a:spcPct val="90000"/>
        </a:lnSpc>
        <a:spcBef>
          <a:spcPts val="500"/>
        </a:spcBef>
        <a:spcAft>
          <a:spcPct val="0"/>
        </a:spcAft>
        <a:buClr>
          <a:schemeClr val="bg1"/>
        </a:buClr>
        <a:buSzPct val="120000"/>
        <a:buFont typeface="LucidaGrande" charset="0"/>
        <a:buChar char="-"/>
        <a:defRPr lang="en-US" sz="2000" kern="1200" dirty="0">
          <a:solidFill>
            <a:schemeClr val="accent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SzPct val="120000"/>
        <a:buFont typeface="Arial" charset="0"/>
        <a:buChar char="•"/>
        <a:defRPr lang="en-US" sz="2000" kern="1200" dirty="0">
          <a:solidFill>
            <a:schemeClr val="accent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SzPct val="120000"/>
        <a:buFont typeface="LucidaGrande"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rtl="0" eaLnBrk="0" fontAlgn="base" hangingPunct="0">
        <a:lnSpc>
          <a:spcPct val="90000"/>
        </a:lnSpc>
        <a:spcBef>
          <a:spcPts val="500"/>
        </a:spcBef>
        <a:spcAft>
          <a:spcPct val="0"/>
        </a:spcAft>
        <a:buSzPct val="120000"/>
        <a:buFont typeface="Arial"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endParaRPr lang="en-US" sz="800" dirty="0">
              <a:solidFill>
                <a:prstClr val="white">
                  <a:lumMod val="95000"/>
                </a:prstClr>
              </a:solidFill>
              <a:latin typeface="Arial Narrow"/>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086339"/>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8" r:id="rId10"/>
    <p:sldLayoutId id="2147484199" r:id="rId11"/>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3042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9"/>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lvl="0"/>
            <a:endParaRPr lang="en-US" sz="800" dirty="0">
              <a:solidFill>
                <a:schemeClr val="bg1">
                  <a:lumMod val="95000"/>
                </a:schemeClr>
              </a:solidFill>
              <a:latin typeface="Arial Narrow"/>
              <a:cs typeface="Arial Narrow"/>
            </a:endParaRPr>
          </a:p>
        </p:txBody>
      </p:sp>
      <p:grpSp>
        <p:nvGrpSpPr>
          <p:cNvPr id="7" name="Group 6"/>
          <p:cNvGrpSpPr/>
          <p:nvPr/>
        </p:nvGrpSpPr>
        <p:grpSpPr>
          <a:xfrm>
            <a:off x="1" y="202135"/>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cxnSp>
        <p:nvCxnSpPr>
          <p:cNvPr id="13" name="Straight Connector 12"/>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73140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1" r:id="rId10"/>
    <p:sldLayoutId id="2147484212" r:id="rId11"/>
    <p:sldLayoutId id="2147484213" r:id="rId12"/>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endParaRPr lang="en-US" sz="800" dirty="0">
              <a:solidFill>
                <a:prstClr val="white">
                  <a:lumMod val="95000"/>
                </a:prstClr>
              </a:solidFill>
              <a:latin typeface="Arial Narrow"/>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082416"/>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81"/>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lvl="0"/>
            <a:endParaRPr lang="en-US" sz="800" dirty="0">
              <a:solidFill>
                <a:schemeClr val="bg1">
                  <a:lumMod val="95000"/>
                </a:schemeClr>
              </a:solidFill>
              <a:latin typeface="Arial Narrow"/>
              <a:cs typeface="Arial Narrow"/>
            </a:endParaRPr>
          </a:p>
        </p:txBody>
      </p:sp>
      <p:grpSp>
        <p:nvGrpSpPr>
          <p:cNvPr id="7" name="Group 6"/>
          <p:cNvGrpSpPr/>
          <p:nvPr/>
        </p:nvGrpSpPr>
        <p:grpSpPr>
          <a:xfrm>
            <a:off x="1" y="202137"/>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cxnSp>
        <p:nvCxnSpPr>
          <p:cNvPr id="13" name="Straight Connector 12"/>
          <p:cNvCxnSpPr/>
          <p:nvPr/>
        </p:nvCxnSpPr>
        <p:spPr>
          <a:xfrm>
            <a:off x="674181"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955271"/>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Lst>
  <p:hf hd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2D7BC483-B2A1-9E43-83BA-36358D527A73}" type="slidenum">
              <a:rPr lang="en-US"/>
              <a:pPr>
                <a:defRPr/>
              </a:pPr>
              <a:t>‹#›</a:t>
            </a:fld>
            <a:endParaRPr lang="en-US"/>
          </a:p>
        </p:txBody>
      </p:sp>
    </p:spTree>
    <p:extLst>
      <p:ext uri="{BB962C8B-B14F-4D97-AF65-F5344CB8AC3E}">
        <p14:creationId xmlns:p14="http://schemas.microsoft.com/office/powerpoint/2010/main" val="1619811727"/>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00718" y="204789"/>
            <a:ext cx="1020444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504951" y="1485901"/>
            <a:ext cx="10200216"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 name="TextBox 7"/>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eaLnBrk="1" hangingPunct="1">
              <a:defRPr/>
            </a:pPr>
            <a:endParaRPr lang="en-US" sz="800" dirty="0">
              <a:solidFill>
                <a:schemeClr val="bg1">
                  <a:lumMod val="95000"/>
                </a:schemeClr>
              </a:solidFill>
              <a:latin typeface="Arial Narrow"/>
              <a:cs typeface="Arial Narrow"/>
            </a:endParaRPr>
          </a:p>
        </p:txBody>
      </p:sp>
      <p:grpSp>
        <p:nvGrpSpPr>
          <p:cNvPr id="5125" name="Group 6"/>
          <p:cNvGrpSpPr>
            <a:grpSpLocks/>
          </p:cNvGrpSpPr>
          <p:nvPr/>
        </p:nvGrpSpPr>
        <p:grpSpPr bwMode="auto">
          <a:xfrm>
            <a:off x="0" y="201614"/>
            <a:ext cx="1447800" cy="1108075"/>
            <a:chOff x="0" y="0"/>
            <a:chExt cx="1382830" cy="1395663"/>
          </a:xfrm>
        </p:grpSpPr>
        <p:sp>
          <p:nvSpPr>
            <p:cNvPr id="10" name="Right Arrow 9"/>
            <p:cNvSpPr/>
            <p:nvPr/>
          </p:nvSpPr>
          <p:spPr>
            <a:xfrm>
              <a:off x="315382" y="0"/>
              <a:ext cx="1067448"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9" name="Right Arrow 8"/>
            <p:cNvSpPr/>
            <p:nvPr/>
          </p:nvSpPr>
          <p:spPr>
            <a:xfrm>
              <a:off x="157691" y="0"/>
              <a:ext cx="1067448"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ight Arrow 5"/>
            <p:cNvSpPr/>
            <p:nvPr/>
          </p:nvSpPr>
          <p:spPr>
            <a:xfrm>
              <a:off x="0" y="0"/>
              <a:ext cx="1067448"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cxnSp>
        <p:nvCxnSpPr>
          <p:cNvPr id="13" name="Straight Connector 12"/>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862791"/>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5" r:id="rId10"/>
    <p:sldLayoutId id="2147484266" r:id="rId11"/>
  </p:sldLayoutIdLst>
  <p:hf hdr="0" ftr="0" dt="0"/>
  <p:txStyles>
    <p:titleStyle>
      <a:lvl1pPr algn="l" rtl="0" eaLnBrk="0" fontAlgn="base" hangingPunct="0">
        <a:lnSpc>
          <a:spcPct val="90000"/>
        </a:lnSpc>
        <a:spcBef>
          <a:spcPct val="0"/>
        </a:spcBef>
        <a:spcAft>
          <a:spcPct val="0"/>
        </a:spcAft>
        <a:defRPr lang="en-US" sz="3600" b="1" kern="1200" dirty="0">
          <a:solidFill>
            <a:srgbClr val="5AA2AE"/>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20000"/>
        <a:buFont typeface="Arial" charset="0"/>
        <a:buChar char="•"/>
        <a:defRPr lang="en-US" sz="2400" kern="1200" dirty="0">
          <a:solidFill>
            <a:schemeClr val="accent1"/>
          </a:solidFill>
          <a:latin typeface="Arial" charset="0"/>
          <a:ea typeface="Arial" charset="0"/>
          <a:cs typeface="Arial" charset="0"/>
        </a:defRPr>
      </a:lvl1pPr>
      <a:lvl2pPr marL="800100" indent="-342900" algn="l" rtl="0" eaLnBrk="0" fontAlgn="base" hangingPunct="0">
        <a:lnSpc>
          <a:spcPct val="90000"/>
        </a:lnSpc>
        <a:spcBef>
          <a:spcPts val="500"/>
        </a:spcBef>
        <a:spcAft>
          <a:spcPct val="0"/>
        </a:spcAft>
        <a:buClr>
          <a:schemeClr val="bg1"/>
        </a:buClr>
        <a:buSzPct val="120000"/>
        <a:buFont typeface="LucidaGrande" charset="0"/>
        <a:buChar char="-"/>
        <a:defRPr lang="en-US" sz="2000" kern="1200" dirty="0">
          <a:solidFill>
            <a:schemeClr val="accent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SzPct val="120000"/>
        <a:buFont typeface="Arial" charset="0"/>
        <a:buChar char="•"/>
        <a:defRPr lang="en-US" sz="2000" kern="1200" dirty="0">
          <a:solidFill>
            <a:schemeClr val="accent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SzPct val="120000"/>
        <a:buFont typeface="LucidaGrande"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rtl="0" eaLnBrk="0" fontAlgn="base" hangingPunct="0">
        <a:lnSpc>
          <a:spcPct val="90000"/>
        </a:lnSpc>
        <a:spcBef>
          <a:spcPts val="500"/>
        </a:spcBef>
        <a:spcAft>
          <a:spcPct val="0"/>
        </a:spcAft>
        <a:buSzPct val="120000"/>
        <a:buFont typeface="Arial"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738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302139"/>
          </a:xfrm>
          <a:prstGeom prst="rect">
            <a:avLst/>
          </a:prstGeom>
        </p:spPr>
        <p:txBody>
          <a:bodyPr vert="horz" lIns="91440" tIns="45720" rIns="91440" bIns="45720" rtlCol="0" anchor="ctr">
            <a:noAutofit/>
          </a:bodyPr>
          <a:lstStyle/>
          <a:p>
            <a:r>
              <a:rPr lang="en-US"/>
              <a:t>Click </a:t>
            </a:r>
            <a:r>
              <a:rPr lang="en-US" dirty="0"/>
              <a:t>to edit Master title style</a:t>
            </a:r>
          </a:p>
        </p:txBody>
      </p:sp>
      <p:sp>
        <p:nvSpPr>
          <p:cNvPr id="3" name="Text Placeholder 2"/>
          <p:cNvSpPr>
            <a:spLocks noGrp="1"/>
          </p:cNvSpPr>
          <p:nvPr>
            <p:ph type="body" idx="1"/>
          </p:nvPr>
        </p:nvSpPr>
        <p:spPr>
          <a:xfrm>
            <a:off x="838200" y="827903"/>
            <a:ext cx="10515600" cy="53490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0BC69-A1C3-CC44-94C6-53A7A85156E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3599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SzPct val="85000"/>
        <a:buFont typeface="Wingdings" charset="2"/>
        <a:buChar char="v"/>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SzPct val="85000"/>
        <a:buFont typeface="Wingdings" charset="2"/>
        <a:buChar char="v"/>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SzPct val="85000"/>
        <a:buFont typeface="Wingdings" charset="2"/>
        <a:buChar char="v"/>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SzPct val="85000"/>
        <a:buFont typeface="Wingdings" charset="2"/>
        <a:buChar char="v"/>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85000"/>
        <a:buFont typeface="Wingdings" charset="2"/>
        <a:buChar char="v"/>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5"/>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6"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1"/>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376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2" r:id="rId10"/>
    <p:sldLayoutId id="2147483733" r:id="rId11"/>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205279"/>
            <a:ext cx="10202779" cy="1119673"/>
          </a:xfrm>
          <a:prstGeom prst="rect">
            <a:avLst/>
          </a:prstGeom>
          <a:effectLst/>
        </p:spPr>
        <p:txBody>
          <a:bodyPr vert="horz" lIns="91440" tIns="45720" rIns="91440" bIns="45720" rtlCol="0" anchor="ctr" anchorCtr="0">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1504708" y="1485900"/>
            <a:ext cx="10199611" cy="4691064"/>
          </a:xfrm>
          <a:prstGeom prst="rect">
            <a:avLst/>
          </a:prstGeom>
          <a:effectLst/>
        </p:spPr>
        <p:txBody>
          <a:bodyPr vert="horz" lIns="91440" tIns="45720" rIns="91440" bIns="45720" rtlCol="0">
            <a:normAutofit/>
          </a:bodyPr>
          <a:lstStyle/>
          <a:p>
            <a:pPr lvl="0"/>
            <a:r>
              <a:rPr lang="en-US" dirty="0"/>
              <a:t>Click to edit Master text styles</a:t>
            </a:r>
          </a:p>
          <a:p>
            <a:pPr marL="685800" lvl="1" indent="-228600">
              <a:buFont typeface="Arial"/>
            </a:pPr>
            <a:r>
              <a:rPr lang="en-US" dirty="0"/>
              <a:t>Second level</a:t>
            </a:r>
          </a:p>
          <a:p>
            <a:pPr lvl="2"/>
            <a:r>
              <a:rPr lang="en-US" dirty="0"/>
              <a:t>Third level</a:t>
            </a:r>
          </a:p>
        </p:txBody>
      </p:sp>
      <p:sp>
        <p:nvSpPr>
          <p:cNvPr id="8" name="TextBox 7"/>
          <p:cNvSpPr txBox="1"/>
          <p:nvPr/>
        </p:nvSpPr>
        <p:spPr>
          <a:xfrm>
            <a:off x="293657" y="6454490"/>
            <a:ext cx="10380971" cy="302776"/>
          </a:xfrm>
          <a:prstGeom prst="rect">
            <a:avLst/>
          </a:prstGeom>
        </p:spPr>
        <p:txBody>
          <a:bodyPr vert="horz" lIns="91440" tIns="45720" rIns="91440" bIns="45720" rtlCol="0" anchor="b" anchorCtr="0"/>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7" name="Group 6"/>
          <p:cNvGrpSpPr/>
          <p:nvPr/>
        </p:nvGrpSpPr>
        <p:grpSpPr>
          <a:xfrm>
            <a:off x="1" y="202135"/>
            <a:ext cx="1446835" cy="1106907"/>
            <a:chOff x="0" y="0"/>
            <a:chExt cx="1382830" cy="1395663"/>
          </a:xfrm>
        </p:grpSpPr>
        <p:sp>
          <p:nvSpPr>
            <p:cNvPr id="10" name="Right Arrow 9"/>
            <p:cNvSpPr/>
            <p:nvPr userDrawn="1"/>
          </p:nvSpPr>
          <p:spPr>
            <a:xfrm>
              <a:off x="314426" y="0"/>
              <a:ext cx="1068404"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userDrawn="1"/>
          </p:nvSpPr>
          <p:spPr>
            <a:xfrm>
              <a:off x="157213" y="0"/>
              <a:ext cx="1068404"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userDrawn="1"/>
          </p:nvSpPr>
          <p:spPr>
            <a:xfrm>
              <a:off x="0" y="0"/>
              <a:ext cx="1068404"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80" y="1317356"/>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06291"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93429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5" r:id="rId10"/>
    <p:sldLayoutId id="2147483746" r:id="rId11"/>
    <p:sldLayoutId id="2147483747" r:id="rId12"/>
  </p:sldLayoutIdLst>
  <p:hf hdr="0" ftr="0" dt="0"/>
  <p:txStyles>
    <p:titleStyle>
      <a:lvl1pPr algn="l" defTabSz="914400" rtl="0" eaLnBrk="1" latinLnBrk="0" hangingPunct="1">
        <a:lnSpc>
          <a:spcPct val="90000"/>
        </a:lnSpc>
        <a:spcBef>
          <a:spcPct val="0"/>
        </a:spcBef>
        <a:buNone/>
        <a:defRPr lang="en-US" sz="3600" b="1" kern="1200" dirty="0">
          <a:solidFill>
            <a:schemeClr val="accent5"/>
          </a:solidFill>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SzPct val="120000"/>
        <a:buFont typeface="Arial"/>
        <a:buChar char="•"/>
        <a:defRPr lang="en-US" sz="2400" b="0" kern="1200" dirty="0" smtClean="0">
          <a:solidFill>
            <a:schemeClr val="accent1"/>
          </a:solidFill>
          <a:effectLst/>
          <a:latin typeface="Arial" charset="0"/>
          <a:ea typeface="Arial" charset="0"/>
          <a:cs typeface="Arial" charset="0"/>
        </a:defRPr>
      </a:lvl1pPr>
      <a:lvl2pPr marL="800100" indent="-342900" algn="l" defTabSz="914400" rtl="0" eaLnBrk="1" latinLnBrk="0" hangingPunct="1">
        <a:lnSpc>
          <a:spcPct val="90000"/>
        </a:lnSpc>
        <a:spcBef>
          <a:spcPts val="500"/>
        </a:spcBef>
        <a:buClr>
          <a:schemeClr val="bg1"/>
        </a:buClr>
        <a:buSzPct val="120000"/>
        <a:buFont typeface="LucidaGrande" charset="0"/>
        <a:buChar char="-"/>
        <a:defRPr lang="en-US" sz="2000" b="0" kern="1200" dirty="0" smtClean="0">
          <a:solidFill>
            <a:schemeClr val="accent1"/>
          </a:solidFill>
          <a:effectLst/>
          <a:latin typeface="Arial" charset="0"/>
          <a:ea typeface="Arial" charset="0"/>
          <a:cs typeface="Arial" charset="0"/>
        </a:defRPr>
      </a:lvl2pPr>
      <a:lvl3pPr marL="1143000" indent="-228600" algn="l" defTabSz="914400" rtl="0" eaLnBrk="1" latinLnBrk="0" hangingPunct="1">
        <a:lnSpc>
          <a:spcPct val="90000"/>
        </a:lnSpc>
        <a:spcBef>
          <a:spcPts val="500"/>
        </a:spcBef>
        <a:buSzPct val="120000"/>
        <a:buFont typeface="Arial"/>
        <a:buChar char="•"/>
        <a:defRPr lang="en-US" sz="2000" b="0" kern="1200" dirty="0" smtClean="0">
          <a:solidFill>
            <a:schemeClr val="accent1"/>
          </a:solidFill>
          <a:effectLst/>
          <a:latin typeface="Arial" charset="0"/>
          <a:ea typeface="Arial" charset="0"/>
          <a:cs typeface="Arial" charset="0"/>
        </a:defRPr>
      </a:lvl3pPr>
      <a:lvl4pPr marL="1600200" indent="-228600" algn="l" defTabSz="914400" rtl="0" eaLnBrk="1" latinLnBrk="0" hangingPunct="1">
        <a:lnSpc>
          <a:spcPct val="90000"/>
        </a:lnSpc>
        <a:spcBef>
          <a:spcPts val="500"/>
        </a:spcBef>
        <a:buSzPct val="120000"/>
        <a:buFont typeface="LucidaGrande" charset="0"/>
        <a:buChar char="-"/>
        <a:defRPr lang="en-US" sz="1800" b="0" kern="1200" dirty="0" smtClean="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defTabSz="914400" rtl="0" eaLnBrk="1" latinLnBrk="0" hangingPunct="1">
        <a:lnSpc>
          <a:spcPct val="90000"/>
        </a:lnSpc>
        <a:spcBef>
          <a:spcPts val="500"/>
        </a:spcBef>
        <a:buSzPct val="120000"/>
        <a:buFont typeface="Arial"/>
        <a:buChar char="•"/>
        <a:defRPr lang="en-US" sz="1800" b="0"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36">
          <p15:clr>
            <a:srgbClr val="F26B43"/>
          </p15:clr>
        </p15:guide>
        <p15:guide id="3" pos="7368">
          <p15:clr>
            <a:srgbClr val="F26B43"/>
          </p15:clr>
        </p15:guide>
        <p15:guide id="4" orient="horz" pos="93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00718" y="204789"/>
            <a:ext cx="1020444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504951" y="1485901"/>
            <a:ext cx="10200216"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 name="TextBox 7"/>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5125" name="Group 6"/>
          <p:cNvGrpSpPr>
            <a:grpSpLocks/>
          </p:cNvGrpSpPr>
          <p:nvPr/>
        </p:nvGrpSpPr>
        <p:grpSpPr bwMode="auto">
          <a:xfrm>
            <a:off x="0" y="201614"/>
            <a:ext cx="1447800" cy="1108075"/>
            <a:chOff x="0" y="0"/>
            <a:chExt cx="1382830" cy="1395663"/>
          </a:xfrm>
        </p:grpSpPr>
        <p:sp>
          <p:nvSpPr>
            <p:cNvPr id="10" name="Right Arrow 9"/>
            <p:cNvSpPr/>
            <p:nvPr/>
          </p:nvSpPr>
          <p:spPr>
            <a:xfrm>
              <a:off x="315382" y="0"/>
              <a:ext cx="1067448"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p:nvSpPr>
          <p:spPr>
            <a:xfrm>
              <a:off x="157691" y="0"/>
              <a:ext cx="1067448"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p:nvSpPr>
          <p:spPr>
            <a:xfrm>
              <a:off x="0" y="0"/>
              <a:ext cx="1067448"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014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3" r:id="rId10"/>
    <p:sldLayoutId id="2147483774" r:id="rId11"/>
  </p:sldLayoutIdLst>
  <p:hf hdr="0" ftr="0" dt="0"/>
  <p:txStyles>
    <p:titleStyle>
      <a:lvl1pPr algn="l" rtl="0" eaLnBrk="0" fontAlgn="base" hangingPunct="0">
        <a:lnSpc>
          <a:spcPct val="90000"/>
        </a:lnSpc>
        <a:spcBef>
          <a:spcPct val="0"/>
        </a:spcBef>
        <a:spcAft>
          <a:spcPct val="0"/>
        </a:spcAft>
        <a:defRPr lang="en-US" sz="3600" b="1" kern="1200" dirty="0">
          <a:solidFill>
            <a:srgbClr val="5AA2AE"/>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20000"/>
        <a:buFont typeface="Arial" charset="0"/>
        <a:buChar char="•"/>
        <a:defRPr lang="en-US" sz="2400" kern="1200" dirty="0">
          <a:solidFill>
            <a:schemeClr val="accent1"/>
          </a:solidFill>
          <a:latin typeface="Arial" charset="0"/>
          <a:ea typeface="Arial" charset="0"/>
          <a:cs typeface="Arial" charset="0"/>
        </a:defRPr>
      </a:lvl1pPr>
      <a:lvl2pPr marL="800100" indent="-342900" algn="l" rtl="0" eaLnBrk="0" fontAlgn="base" hangingPunct="0">
        <a:lnSpc>
          <a:spcPct val="90000"/>
        </a:lnSpc>
        <a:spcBef>
          <a:spcPts val="500"/>
        </a:spcBef>
        <a:spcAft>
          <a:spcPct val="0"/>
        </a:spcAft>
        <a:buClr>
          <a:schemeClr val="bg1"/>
        </a:buClr>
        <a:buSzPct val="120000"/>
        <a:buFont typeface="LucidaGrande" charset="0"/>
        <a:buChar char="-"/>
        <a:defRPr lang="en-US" sz="2000" kern="1200" dirty="0">
          <a:solidFill>
            <a:schemeClr val="accent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SzPct val="120000"/>
        <a:buFont typeface="Arial" charset="0"/>
        <a:buChar char="•"/>
        <a:defRPr lang="en-US" sz="2000" kern="1200" dirty="0">
          <a:solidFill>
            <a:schemeClr val="accent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SzPct val="120000"/>
        <a:buFont typeface="LucidaGrande"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rtl="0" eaLnBrk="0" fontAlgn="base" hangingPunct="0">
        <a:lnSpc>
          <a:spcPct val="90000"/>
        </a:lnSpc>
        <a:spcBef>
          <a:spcPts val="500"/>
        </a:spcBef>
        <a:spcAft>
          <a:spcPct val="0"/>
        </a:spcAft>
        <a:buSzPct val="120000"/>
        <a:buFont typeface="Arial"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00718" y="204789"/>
            <a:ext cx="1020444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504951" y="1485901"/>
            <a:ext cx="10200216"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 name="TextBox 7"/>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5125" name="Group 6"/>
          <p:cNvGrpSpPr>
            <a:grpSpLocks/>
          </p:cNvGrpSpPr>
          <p:nvPr/>
        </p:nvGrpSpPr>
        <p:grpSpPr bwMode="auto">
          <a:xfrm>
            <a:off x="0" y="201614"/>
            <a:ext cx="1447800" cy="1108075"/>
            <a:chOff x="0" y="0"/>
            <a:chExt cx="1382830" cy="1395663"/>
          </a:xfrm>
        </p:grpSpPr>
        <p:sp>
          <p:nvSpPr>
            <p:cNvPr id="10" name="Right Arrow 9"/>
            <p:cNvSpPr/>
            <p:nvPr/>
          </p:nvSpPr>
          <p:spPr>
            <a:xfrm>
              <a:off x="315382" y="0"/>
              <a:ext cx="1067448"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p:nvSpPr>
          <p:spPr>
            <a:xfrm>
              <a:off x="157691" y="0"/>
              <a:ext cx="1067448"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p:nvSpPr>
          <p:spPr>
            <a:xfrm>
              <a:off x="0" y="0"/>
              <a:ext cx="1067448"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70196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6" r:id="rId10"/>
    <p:sldLayoutId id="2147483787" r:id="rId11"/>
  </p:sldLayoutIdLst>
  <p:hf hdr="0" ftr="0" dt="0"/>
  <p:txStyles>
    <p:titleStyle>
      <a:lvl1pPr algn="l" rtl="0" eaLnBrk="0" fontAlgn="base" hangingPunct="0">
        <a:lnSpc>
          <a:spcPct val="90000"/>
        </a:lnSpc>
        <a:spcBef>
          <a:spcPct val="0"/>
        </a:spcBef>
        <a:spcAft>
          <a:spcPct val="0"/>
        </a:spcAft>
        <a:defRPr lang="en-US" sz="3600" b="1" kern="1200" dirty="0">
          <a:solidFill>
            <a:srgbClr val="5AA2AE"/>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20000"/>
        <a:buFont typeface="Arial" charset="0"/>
        <a:buChar char="•"/>
        <a:defRPr lang="en-US" sz="2400" kern="1200" dirty="0">
          <a:solidFill>
            <a:schemeClr val="accent1"/>
          </a:solidFill>
          <a:latin typeface="Arial" charset="0"/>
          <a:ea typeface="Arial" charset="0"/>
          <a:cs typeface="Arial" charset="0"/>
        </a:defRPr>
      </a:lvl1pPr>
      <a:lvl2pPr marL="800100" indent="-342900" algn="l" rtl="0" eaLnBrk="0" fontAlgn="base" hangingPunct="0">
        <a:lnSpc>
          <a:spcPct val="90000"/>
        </a:lnSpc>
        <a:spcBef>
          <a:spcPts val="500"/>
        </a:spcBef>
        <a:spcAft>
          <a:spcPct val="0"/>
        </a:spcAft>
        <a:buClr>
          <a:schemeClr val="bg1"/>
        </a:buClr>
        <a:buSzPct val="120000"/>
        <a:buFont typeface="LucidaGrande" charset="0"/>
        <a:buChar char="-"/>
        <a:defRPr lang="en-US" sz="2000" kern="1200" dirty="0">
          <a:solidFill>
            <a:schemeClr val="accent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SzPct val="120000"/>
        <a:buFont typeface="Arial" charset="0"/>
        <a:buChar char="•"/>
        <a:defRPr lang="en-US" sz="2000" kern="1200" dirty="0">
          <a:solidFill>
            <a:schemeClr val="accent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SzPct val="120000"/>
        <a:buFont typeface="LucidaGrande"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rtl="0" eaLnBrk="0" fontAlgn="base" hangingPunct="0">
        <a:lnSpc>
          <a:spcPct val="90000"/>
        </a:lnSpc>
        <a:spcBef>
          <a:spcPts val="500"/>
        </a:spcBef>
        <a:spcAft>
          <a:spcPct val="0"/>
        </a:spcAft>
        <a:buSzPct val="120000"/>
        <a:buFont typeface="Arial"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00718" y="204789"/>
            <a:ext cx="1020444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504951" y="1485901"/>
            <a:ext cx="10200216"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 name="TextBox 7"/>
          <p:cNvSpPr txBox="1"/>
          <p:nvPr/>
        </p:nvSpPr>
        <p:spPr>
          <a:xfrm>
            <a:off x="294218" y="6454776"/>
            <a:ext cx="10380133" cy="303213"/>
          </a:xfrm>
          <a:prstGeom prst="rect">
            <a:avLst/>
          </a:prstGeom>
        </p:spPr>
        <p:txBody>
          <a:bodyPr anchor="b"/>
          <a:lstStyle>
            <a:defPPr>
              <a:defRPr lang="en-US"/>
            </a:defPPr>
            <a:lvl1pPr marR="0" indent="0" fontAlgn="auto">
              <a:lnSpc>
                <a:spcPct val="100000"/>
              </a:lnSpc>
              <a:spcBef>
                <a:spcPts val="0"/>
              </a:spcBef>
              <a:spcAft>
                <a:spcPts val="0"/>
              </a:spcAft>
              <a:buClrTx/>
              <a:buSzTx/>
              <a:buFontTx/>
              <a:buNone/>
              <a:tabLst/>
              <a:defRPr sz="800">
                <a:solidFill>
                  <a:srgbClr val="FFFFFF"/>
                </a:solidFill>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95000"/>
                </a:prstClr>
              </a:solidFill>
              <a:effectLst/>
              <a:uLnTx/>
              <a:uFillTx/>
              <a:latin typeface="Arial Narrow"/>
              <a:ea typeface="+mn-ea"/>
              <a:cs typeface="Arial Narrow"/>
            </a:endParaRPr>
          </a:p>
        </p:txBody>
      </p:sp>
      <p:grpSp>
        <p:nvGrpSpPr>
          <p:cNvPr id="5125" name="Group 6"/>
          <p:cNvGrpSpPr>
            <a:grpSpLocks/>
          </p:cNvGrpSpPr>
          <p:nvPr/>
        </p:nvGrpSpPr>
        <p:grpSpPr bwMode="auto">
          <a:xfrm>
            <a:off x="0" y="201614"/>
            <a:ext cx="1447800" cy="1108075"/>
            <a:chOff x="0" y="0"/>
            <a:chExt cx="1382830" cy="1395663"/>
          </a:xfrm>
        </p:grpSpPr>
        <p:sp>
          <p:nvSpPr>
            <p:cNvPr id="10" name="Right Arrow 9"/>
            <p:cNvSpPr/>
            <p:nvPr/>
          </p:nvSpPr>
          <p:spPr>
            <a:xfrm>
              <a:off x="315382" y="0"/>
              <a:ext cx="1067448" cy="13956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9" name="Right Arrow 8"/>
            <p:cNvSpPr/>
            <p:nvPr/>
          </p:nvSpPr>
          <p:spPr>
            <a:xfrm>
              <a:off x="157691" y="0"/>
              <a:ext cx="1067448" cy="13956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Right Arrow 5"/>
            <p:cNvSpPr/>
            <p:nvPr/>
          </p:nvSpPr>
          <p:spPr>
            <a:xfrm>
              <a:off x="0" y="0"/>
              <a:ext cx="1067448" cy="1395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13" name="Straight Connector 12"/>
          <p:cNvCxnSpPr/>
          <p:nvPr/>
        </p:nvCxnSpPr>
        <p:spPr>
          <a:xfrm>
            <a:off x="674177" y="1292225"/>
            <a:ext cx="11034793" cy="0"/>
          </a:xfrm>
          <a:prstGeom prst="line">
            <a:avLst/>
          </a:prstGeom>
          <a:ln w="22225">
            <a:gradFill>
              <a:gsLst>
                <a:gs pos="0">
                  <a:schemeClr val="bg1"/>
                </a:gs>
                <a:gs pos="85000">
                  <a:srgbClr val="00B2A9"/>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671300" y="1319514"/>
            <a:ext cx="0" cy="4872942"/>
          </a:xfrm>
          <a:prstGeom prst="line">
            <a:avLst/>
          </a:prstGeom>
          <a:ln w="22225">
            <a:gradFill>
              <a:gsLst>
                <a:gs pos="0">
                  <a:schemeClr val="bg1"/>
                </a:gs>
                <a:gs pos="100000">
                  <a:srgbClr val="00B2A9"/>
                </a:gs>
              </a:gsLst>
              <a:lin ang="540000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58779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9" r:id="rId10"/>
    <p:sldLayoutId id="2147483800" r:id="rId11"/>
  </p:sldLayoutIdLst>
  <p:hf hdr="0" ftr="0" dt="0"/>
  <p:txStyles>
    <p:titleStyle>
      <a:lvl1pPr algn="l" rtl="0" eaLnBrk="0" fontAlgn="base" hangingPunct="0">
        <a:lnSpc>
          <a:spcPct val="90000"/>
        </a:lnSpc>
        <a:spcBef>
          <a:spcPct val="0"/>
        </a:spcBef>
        <a:spcAft>
          <a:spcPct val="0"/>
        </a:spcAft>
        <a:defRPr lang="en-US" sz="3600" b="1" kern="1200" dirty="0">
          <a:solidFill>
            <a:srgbClr val="5AA2AE"/>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120000"/>
        <a:buFont typeface="Arial" charset="0"/>
        <a:buChar char="•"/>
        <a:defRPr lang="en-US" sz="2400" kern="1200" dirty="0">
          <a:solidFill>
            <a:schemeClr val="accent1"/>
          </a:solidFill>
          <a:latin typeface="Arial" charset="0"/>
          <a:ea typeface="Arial" charset="0"/>
          <a:cs typeface="Arial" charset="0"/>
        </a:defRPr>
      </a:lvl1pPr>
      <a:lvl2pPr marL="800100" indent="-342900" algn="l" rtl="0" eaLnBrk="0" fontAlgn="base" hangingPunct="0">
        <a:lnSpc>
          <a:spcPct val="90000"/>
        </a:lnSpc>
        <a:spcBef>
          <a:spcPts val="500"/>
        </a:spcBef>
        <a:spcAft>
          <a:spcPct val="0"/>
        </a:spcAft>
        <a:buClr>
          <a:schemeClr val="bg1"/>
        </a:buClr>
        <a:buSzPct val="120000"/>
        <a:buFont typeface="LucidaGrande" charset="0"/>
        <a:buChar char="-"/>
        <a:defRPr lang="en-US" sz="2000" kern="1200" dirty="0">
          <a:solidFill>
            <a:schemeClr val="accent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SzPct val="120000"/>
        <a:buFont typeface="Arial" charset="0"/>
        <a:buChar char="•"/>
        <a:defRPr lang="en-US" sz="2000" kern="1200" dirty="0">
          <a:solidFill>
            <a:schemeClr val="accent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SzPct val="120000"/>
        <a:buFont typeface="LucidaGrande"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4pPr>
      <a:lvl5pPr marL="2057400" indent="-228600" algn="l" rtl="0" eaLnBrk="0" fontAlgn="base" hangingPunct="0">
        <a:lnSpc>
          <a:spcPct val="90000"/>
        </a:lnSpc>
        <a:spcBef>
          <a:spcPts val="500"/>
        </a:spcBef>
        <a:spcAft>
          <a:spcPct val="0"/>
        </a:spcAft>
        <a:buSzPct val="120000"/>
        <a:buFont typeface="Arial" charset="0"/>
        <a:buChar char="•"/>
        <a:defRPr lang="en-US" kern="1200" dirty="0">
          <a:solidFill>
            <a:schemeClr val="bg1"/>
          </a:solidFill>
          <a:effectLst>
            <a:outerShdw blurRad="38100" dir="2700000" algn="tl" rotWithShape="0">
              <a:srgbClr val="000000"/>
            </a:outerShdw>
          </a:effectLst>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6.xml"/><Relationship Id="rId1" Type="http://schemas.openxmlformats.org/officeDocument/2006/relationships/slideLayout" Target="../slideLayouts/slideLayout159.xml"/><Relationship Id="rId4" Type="http://schemas.microsoft.com/office/2007/relationships/hdphoto" Target="../media/hdphoto2.wdp"/></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7.xml"/></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177.xml"/><Relationship Id="rId4" Type="http://schemas.openxmlformats.org/officeDocument/2006/relationships/image" Target="../media/image4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1.xml"/><Relationship Id="rId1" Type="http://schemas.openxmlformats.org/officeDocument/2006/relationships/slideLayout" Target="../slideLayouts/slideLayout148.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12.xml.rels><?xml version="1.0" encoding="UTF-8" standalone="yes"?>
<Relationships xmlns="http://schemas.openxmlformats.org/package/2006/relationships"><Relationship Id="rId3" Type="http://schemas.openxmlformats.org/officeDocument/2006/relationships/hyperlink" Target="https://www.youtube.com/watch?v=frWexyi6qAk" TargetMode="External"/><Relationship Id="rId7"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15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endhomelessness.org/rapid-re-housing-works/"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9.xml.rels><?xml version="1.0" encoding="UTF-8" standalone="yes"?>
<Relationships xmlns="http://schemas.openxmlformats.org/package/2006/relationships"><Relationship Id="rId2" Type="http://schemas.openxmlformats.org/officeDocument/2006/relationships/hyperlink" Target="https://www.cvoeo.org/fileLibrary/file_302.pdf" TargetMode="External"/><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hyperlink" Target="https://www.cvoeo.org/fileLibrary/file_302.pdf" TargetMode="External"/><Relationship Id="rId1" Type="http://schemas.openxmlformats.org/officeDocument/2006/relationships/slideLayout" Target="../slideLayouts/slideLayout14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5.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2.xml"/><Relationship Id="rId1" Type="http://schemas.openxmlformats.org/officeDocument/2006/relationships/slideLayout" Target="../slideLayouts/slideLayout14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67.xml"/></Relationships>
</file>

<file path=ppt/slides/_rels/slide1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60.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5.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6.xml"/><Relationship Id="rId1" Type="http://schemas.openxmlformats.org/officeDocument/2006/relationships/slideLayout" Target="../slideLayouts/slideLayout26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62.xml"/></Relationships>
</file>

<file path=ppt/slides/_rels/slide1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8.xml"/><Relationship Id="rId1" Type="http://schemas.openxmlformats.org/officeDocument/2006/relationships/slideLayout" Target="../slideLayouts/slideLayout268.xml"/></Relationships>
</file>

<file path=ppt/slides/_rels/slide1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9.xml"/><Relationship Id="rId1" Type="http://schemas.openxmlformats.org/officeDocument/2006/relationships/slideLayout" Target="../slideLayouts/slideLayout26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6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6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6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6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11.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60.xml"/></Relationships>
</file>

<file path=ppt/slides/_rels/slide162.xml.rels><?xml version="1.0" encoding="UTF-8" standalone="yes"?>
<Relationships xmlns="http://schemas.openxmlformats.org/package/2006/relationships"><Relationship Id="rId3" Type="http://schemas.openxmlformats.org/officeDocument/2006/relationships/hyperlink" Target="mailto:amannmclellan@tacinc.org" TargetMode="External"/><Relationship Id="rId2" Type="http://schemas.openxmlformats.org/officeDocument/2006/relationships/notesSlide" Target="../notesSlides/notesSlide95.xml"/><Relationship Id="rId1" Type="http://schemas.openxmlformats.org/officeDocument/2006/relationships/slideLayout" Target="../slideLayouts/slideLayout196.xml"/><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16.xml"/><Relationship Id="rId7" Type="http://schemas.openxmlformats.org/officeDocument/2006/relationships/diagramLayout" Target="../diagrams/layout2.xml"/><Relationship Id="rId2" Type="http://schemas.openxmlformats.org/officeDocument/2006/relationships/slideLayout" Target="../slideLayouts/slideLayout114.xml"/><Relationship Id="rId1" Type="http://schemas.openxmlformats.org/officeDocument/2006/relationships/vmlDrawing" Target="../drawings/vmlDrawing1.vml"/><Relationship Id="rId6" Type="http://schemas.openxmlformats.org/officeDocument/2006/relationships/diagramData" Target="../diagrams/data2.xml"/><Relationship Id="rId5" Type="http://schemas.openxmlformats.org/officeDocument/2006/relationships/image" Target="../media/image13.png"/><Relationship Id="rId10" Type="http://schemas.microsoft.com/office/2007/relationships/diagramDrawing" Target="../diagrams/drawing2.xml"/><Relationship Id="rId4" Type="http://schemas.openxmlformats.org/officeDocument/2006/relationships/oleObject" Target="../embeddings/oleObject1.bin"/><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hyperlink" Target="http://cceh.org/wp-content/uploads/2015/04/Rapid-Re-housing-Final-report_final.pdf" TargetMode="External"/><Relationship Id="rId2" Type="http://schemas.openxmlformats.org/officeDocument/2006/relationships/hyperlink" Target="https://www.va.gov/HOMELESS/ssvf/docs/SSVF_Annual_Report_for_FY_2015.pdf" TargetMode="External"/><Relationship Id="rId1" Type="http://schemas.openxmlformats.org/officeDocument/2006/relationships/slideLayout" Target="../slideLayouts/slideLayout6.xml"/><Relationship Id="rId5" Type="http://schemas.openxmlformats.org/officeDocument/2006/relationships/hyperlink" Target="http://kjzz.org/sites/default/files/RRH%20250%20Final%20Phase%20One%20Report%2006262017%20(1).pdf" TargetMode="External"/><Relationship Id="rId4" Type="http://schemas.openxmlformats.org/officeDocument/2006/relationships/hyperlink" Target="https://www.lahsa.org/dashboards?id=4-program-entries-and-housing-placemen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8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10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47.xml"/><Relationship Id="rId1" Type="http://schemas.openxmlformats.org/officeDocument/2006/relationships/slideLayout" Target="../slideLayouts/slideLayout12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40.xml"/></Relationships>
</file>

<file path=ppt/slides/_rels/slide5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1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1.xml"/></Relationships>
</file>

<file path=ppt/slides/_rels/slide62.xml.rels><?xml version="1.0" encoding="UTF-8" standalone="yes"?>
<Relationships xmlns="http://schemas.openxmlformats.org/package/2006/relationships"><Relationship Id="rId8" Type="http://schemas.openxmlformats.org/officeDocument/2006/relationships/hyperlink" Target="http://www.hsncfl.org/programs/housing-locator/" TargetMode="External"/><Relationship Id="rId3" Type="http://schemas.openxmlformats.org/officeDocument/2006/relationships/hyperlink" Target="http://opendoorsatl.org/" TargetMode="External"/><Relationship Id="rId7" Type="http://schemas.openxmlformats.org/officeDocument/2006/relationships/hyperlink" Target="http://www.landlordliaisonproject.org/" TargetMode="External"/><Relationship Id="rId2" Type="http://schemas.openxmlformats.org/officeDocument/2006/relationships/notesSlide" Target="../notesSlides/notesSlide51.xml"/><Relationship Id="rId1" Type="http://schemas.openxmlformats.org/officeDocument/2006/relationships/slideLayout" Target="../slideLayouts/slideLayout211.xml"/><Relationship Id="rId6" Type="http://schemas.openxmlformats.org/officeDocument/2006/relationships/hyperlink" Target="https://www.cnhed.org/special-initiatives/landlord-partnership-fund-llc/" TargetMode="External"/><Relationship Id="rId5" Type="http://schemas.openxmlformats.org/officeDocument/2006/relationships/hyperlink" Target="https://www.boston.gov/landlord-guarantee-pilot-program" TargetMode="External"/><Relationship Id="rId4" Type="http://schemas.openxmlformats.org/officeDocument/2006/relationships/hyperlink" Target="http://www.newleasehousing.or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1.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11.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6.xml"/></Relationships>
</file>

<file path=ppt/slides/_rels/slide89.xml.rels><?xml version="1.0" encoding="UTF-8" standalone="yes"?>
<Relationships xmlns="http://schemas.openxmlformats.org/package/2006/relationships"><Relationship Id="rId3" Type="http://schemas.openxmlformats.org/officeDocument/2006/relationships/hyperlink" Target="https://www.nesterly.io/" TargetMode="External"/><Relationship Id="rId2" Type="http://schemas.openxmlformats.org/officeDocument/2006/relationships/notesSlide" Target="../notesSlides/notesSlide61.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434" y="1893162"/>
            <a:ext cx="11146972" cy="1498600"/>
          </a:xfrm>
        </p:spPr>
        <p:txBody>
          <a:bodyPr rtlCol="0"/>
          <a:lstStyle/>
          <a:p>
            <a:pPr algn="ctr" eaLnBrk="1" fontAlgn="auto" hangingPunct="1">
              <a:spcAft>
                <a:spcPts val="0"/>
              </a:spcAft>
              <a:defRPr/>
            </a:pPr>
            <a:r>
              <a:rPr dirty="0"/>
              <a:t>Rapid Re-Housing Workshop</a:t>
            </a:r>
          </a:p>
        </p:txBody>
      </p:sp>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dirty="0">
              <a:solidFill>
                <a:srgbClr val="000000">
                  <a:tint val="75000"/>
                </a:srgbClr>
              </a:solidFill>
            </a:endParaRPr>
          </a:p>
        </p:txBody>
      </p:sp>
      <p:sp>
        <p:nvSpPr>
          <p:cNvPr id="4" name="Subtitle 3"/>
          <p:cNvSpPr>
            <a:spLocks noGrp="1"/>
          </p:cNvSpPr>
          <p:nvPr>
            <p:ph type="subTitle" idx="1"/>
          </p:nvPr>
        </p:nvSpPr>
        <p:spPr>
          <a:xfrm>
            <a:off x="5202536" y="5690275"/>
            <a:ext cx="4490105" cy="1166578"/>
          </a:xfrm>
        </p:spPr>
        <p:txBody>
          <a:bodyPr>
            <a:normAutofit/>
          </a:bodyPr>
          <a:lstStyle/>
          <a:p>
            <a:r>
              <a:rPr lang="en-US" sz="2000" dirty="0"/>
              <a:t>May 23 + 24 2018</a:t>
            </a:r>
          </a:p>
          <a:p>
            <a:r>
              <a:rPr lang="en-US" sz="2000" dirty="0"/>
              <a:t>Ashley Mann-McLellan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2512" y="3739304"/>
            <a:ext cx="2874135" cy="2586722"/>
          </a:xfrm>
          <a:prstGeom prst="rect">
            <a:avLst/>
          </a:prstGeom>
        </p:spPr>
      </p:pic>
      <p:sp>
        <p:nvSpPr>
          <p:cNvPr id="7" name="Title 1"/>
          <p:cNvSpPr txBox="1">
            <a:spLocks/>
          </p:cNvSpPr>
          <p:nvPr/>
        </p:nvSpPr>
        <p:spPr bwMode="auto">
          <a:xfrm>
            <a:off x="3210791" y="2816233"/>
            <a:ext cx="493444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l" rtl="0" eaLnBrk="0" fontAlgn="base" hangingPunct="0">
              <a:lnSpc>
                <a:spcPct val="85000"/>
              </a:lnSpc>
              <a:spcBef>
                <a:spcPct val="0"/>
              </a:spcBef>
              <a:spcAft>
                <a:spcPct val="0"/>
              </a:spcAft>
              <a:defRPr lang="en-US" sz="6000" b="1" i="0" kern="1200" spc="-150">
                <a:solidFill>
                  <a:schemeClr val="accent1"/>
                </a:solidFill>
                <a:effectLst/>
                <a:latin typeface="+mj-lt"/>
                <a:ea typeface="DIN Pro Condensed Medium" charset="0"/>
                <a:cs typeface="DINPro-CondMedium"/>
              </a:defRPr>
            </a:lvl1pPr>
            <a:lvl2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2pPr>
            <a:lvl3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3pPr>
            <a:lvl4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4pPr>
            <a:lvl5pPr algn="l" rtl="0" eaLnBrk="0" fontAlgn="base" hangingPunct="0">
              <a:lnSpc>
                <a:spcPct val="90000"/>
              </a:lnSpc>
              <a:spcBef>
                <a:spcPct val="0"/>
              </a:spcBef>
              <a:spcAft>
                <a:spcPct val="0"/>
              </a:spcAft>
              <a:defRPr sz="3600" b="1">
                <a:solidFill>
                  <a:srgbClr val="5AA2AE"/>
                </a:solidFill>
                <a:latin typeface="Arial" panose="020B0604020202020204" pitchFamily="34" charset="0"/>
                <a:ea typeface="Arial" charset="0"/>
                <a:cs typeface="Arial" panose="020B0604020202020204" pitchFamily="34" charset="0"/>
              </a:defRPr>
            </a:lvl5pPr>
            <a:lvl6pPr marL="4572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5AA2AE"/>
                </a:solidFill>
                <a:latin typeface="Arial" panose="020B0604020202020204" pitchFamily="34" charset="0"/>
                <a:cs typeface="Arial" panose="020B0604020202020204" pitchFamily="34" charset="0"/>
              </a:defRPr>
            </a:lvl9pPr>
          </a:lstStyle>
          <a:p>
            <a:pPr eaLnBrk="1" fontAlgn="auto" hangingPunct="1">
              <a:spcAft>
                <a:spcPts val="0"/>
              </a:spcAft>
              <a:defRPr/>
            </a:pPr>
            <a:r>
              <a:rPr lang="en-US" sz="2800" dirty="0"/>
              <a:t>Long Island, NY Continuum of Care</a:t>
            </a:r>
          </a:p>
        </p:txBody>
      </p:sp>
    </p:spTree>
    <p:extLst>
      <p:ext uri="{BB962C8B-B14F-4D97-AF65-F5344CB8AC3E}">
        <p14:creationId xmlns:p14="http://schemas.microsoft.com/office/powerpoint/2010/main" val="195527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Franklin Gothic Book" panose="020B0503020102020204"/>
            </a:endParaRPr>
          </a:p>
        </p:txBody>
      </p:sp>
      <p:cxnSp>
        <p:nvCxnSpPr>
          <p:cNvPr id="14" name="Straight Connector 13">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095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748446" y="-948366"/>
            <a:ext cx="3252561" cy="5502264"/>
          </a:xfrm>
        </p:spPr>
        <p:txBody>
          <a:bodyPr>
            <a:normAutofit/>
          </a:bodyPr>
          <a:lstStyle/>
          <a:p>
            <a:r>
              <a:rPr lang="en-US" b="1" dirty="0">
                <a:solidFill>
                  <a:srgbClr val="FFFFFF"/>
                </a:solidFill>
                <a:latin typeface="Arial"/>
                <a:cs typeface="Arial"/>
              </a:rPr>
              <a:t>About the Rapid Re-housing Institute (RRHI)</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56113919"/>
              </p:ext>
            </p:extLst>
          </p:nvPr>
        </p:nvGraphicFramePr>
        <p:xfrm>
          <a:off x="5519188" y="915500"/>
          <a:ext cx="5506365"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2697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cxnSp>
        <p:nvCxnSpPr>
          <p:cNvPr id="15" name="Straight Connector 1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14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99707" y="803712"/>
            <a:ext cx="3156492" cy="3034857"/>
          </a:xfrm>
        </p:spPr>
        <p:txBody>
          <a:bodyPr vert="horz" lIns="91440" tIns="45720" rIns="91440" bIns="45720" rtlCol="0" anchor="b" anchorCtr="0">
            <a:normAutofit fontScale="90000"/>
          </a:bodyPr>
          <a:lstStyle/>
          <a:p>
            <a:pPr algn="r"/>
            <a:br>
              <a:rPr lang="en-US" sz="4000" u="sng" dirty="0">
                <a:solidFill>
                  <a:srgbClr val="FFFFFF"/>
                </a:solidFill>
                <a:ea typeface="+mj-ea"/>
                <a:cs typeface="+mj-cs"/>
              </a:rPr>
            </a:br>
            <a:br>
              <a:rPr lang="en-US" sz="4000" u="sng" dirty="0">
                <a:solidFill>
                  <a:srgbClr val="FFFFFF"/>
                </a:solidFill>
                <a:ea typeface="+mj-ea"/>
                <a:cs typeface="+mj-cs"/>
              </a:rPr>
            </a:br>
            <a:r>
              <a:rPr lang="en-US" sz="4000" dirty="0">
                <a:solidFill>
                  <a:srgbClr val="FFFFFF"/>
                </a:solidFill>
              </a:rPr>
              <a:t>Core Component: Rent and Move-in Assistance</a:t>
            </a:r>
            <a:endParaRPr lang="en-US" sz="4000" dirty="0">
              <a:solidFill>
                <a:srgbClr val="FFFFFF"/>
              </a:solidFill>
              <a:ea typeface="+mj-ea"/>
              <a:cs typeface="+mj-cs"/>
            </a:endParaRPr>
          </a:p>
        </p:txBody>
      </p:sp>
      <p:pic>
        <p:nvPicPr>
          <p:cNvPr id="8" name="Picture 7"/>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83000"/>
                    </a14:imgEffect>
                  </a14:imgLayer>
                </a14:imgProps>
              </a:ext>
              <a:ext uri="{28A0092B-C50C-407E-A947-70E740481C1C}">
                <a14:useLocalDpi xmlns:a14="http://schemas.microsoft.com/office/drawing/2010/main" val="0"/>
              </a:ext>
            </a:extLst>
          </a:blip>
          <a:srcRect l="3121" t="20713" r="64722" b="23334"/>
          <a:stretch/>
        </p:blipFill>
        <p:spPr bwMode="auto">
          <a:xfrm>
            <a:off x="6901221" y="1647265"/>
            <a:ext cx="2883457" cy="356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1279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Calibri" panose="020F0502020204030204" pitchFamily="34" charset="0"/>
              </a:rPr>
              <a:t>A Different Way of Thinking About Assistance</a:t>
            </a:r>
          </a:p>
          <a:p>
            <a:pPr marL="0" indent="0">
              <a:buNone/>
            </a:pPr>
            <a:endParaRPr lang="en-US" dirty="0">
              <a:latin typeface="Calibri" panose="020F0502020204030204" pitchFamily="34" charset="0"/>
            </a:endParaRPr>
          </a:p>
          <a:p>
            <a:r>
              <a:rPr lang="en-US" dirty="0">
                <a:latin typeface="Calibri" panose="020F0502020204030204" pitchFamily="34" charset="0"/>
              </a:rPr>
              <a:t>Previously: Advocate to get your client as much $$ as possible</a:t>
            </a:r>
          </a:p>
          <a:p>
            <a:endParaRPr lang="en-US" dirty="0">
              <a:latin typeface="Calibri" panose="020F0502020204030204" pitchFamily="34" charset="0"/>
            </a:endParaRPr>
          </a:p>
          <a:p>
            <a:r>
              <a:rPr lang="en-US" dirty="0">
                <a:latin typeface="Calibri" panose="020F0502020204030204" pitchFamily="34" charset="0"/>
              </a:rPr>
              <a:t>Progressive Engagement/Assistance</a:t>
            </a:r>
          </a:p>
          <a:p>
            <a:pPr lvl="1"/>
            <a:r>
              <a:rPr lang="en-US" dirty="0">
                <a:latin typeface="Calibri" panose="020F0502020204030204" pitchFamily="34" charset="0"/>
              </a:rPr>
              <a:t>Lightest Touch Possible</a:t>
            </a:r>
          </a:p>
          <a:p>
            <a:pPr lvl="1"/>
            <a:r>
              <a:rPr lang="en-US" dirty="0">
                <a:latin typeface="Calibri" panose="020F0502020204030204" pitchFamily="34" charset="0"/>
              </a:rPr>
              <a:t>You can always add more</a:t>
            </a:r>
          </a:p>
        </p:txBody>
      </p:sp>
      <p:sp>
        <p:nvSpPr>
          <p:cNvPr id="3" name="Title 2"/>
          <p:cNvSpPr>
            <a:spLocks noGrp="1"/>
          </p:cNvSpPr>
          <p:nvPr>
            <p:ph type="title"/>
          </p:nvPr>
        </p:nvSpPr>
        <p:spPr/>
        <p:txBody>
          <a:bodyPr/>
          <a:lstStyle/>
          <a:p>
            <a:r>
              <a:rPr lang="en-US" dirty="0"/>
              <a:t>Progressive Engagement/Assistance</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07726" y="4624251"/>
            <a:ext cx="1400016" cy="1372145"/>
          </a:xfrm>
          <a:prstGeom prst="rect">
            <a:avLst/>
          </a:prstGeom>
        </p:spPr>
      </p:pic>
    </p:spTree>
    <p:extLst>
      <p:ext uri="{BB962C8B-B14F-4D97-AF65-F5344CB8AC3E}">
        <p14:creationId xmlns:p14="http://schemas.microsoft.com/office/powerpoint/2010/main" val="23517540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Progressive ASSISTANCE in </a:t>
            </a:r>
            <a:br>
              <a:rPr lang="en-US" dirty="0"/>
            </a:br>
            <a:r>
              <a:rPr lang="en-US" dirty="0"/>
              <a:t>Rapid Re-housing</a:t>
            </a:r>
          </a:p>
        </p:txBody>
      </p:sp>
      <p:sp>
        <p:nvSpPr>
          <p:cNvPr id="5" name="Content Placeholder 4"/>
          <p:cNvSpPr>
            <a:spLocks noGrp="1"/>
          </p:cNvSpPr>
          <p:nvPr>
            <p:ph idx="1"/>
          </p:nvPr>
        </p:nvSpPr>
        <p:spPr>
          <a:xfrm>
            <a:off x="2048932" y="1600200"/>
            <a:ext cx="2446868" cy="342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a:p>
            <a:pPr algn="ctr"/>
            <a:endParaRPr lang="en-US" dirty="0"/>
          </a:p>
          <a:p>
            <a:pPr algn="ctr"/>
            <a:endParaRPr lang="en-US" dirty="0"/>
          </a:p>
          <a:p>
            <a:pPr algn="ctr"/>
            <a:endParaRPr lang="en-US" sz="4400" b="1" dirty="0"/>
          </a:p>
          <a:p>
            <a:pPr marL="0" indent="0" algn="ctr">
              <a:buNone/>
            </a:pPr>
            <a:r>
              <a:rPr lang="en-US" sz="4400" b="1" dirty="0"/>
              <a:t>$</a:t>
            </a:r>
            <a:r>
              <a:rPr lang="en-US" dirty="0"/>
              <a:t> </a:t>
            </a:r>
          </a:p>
        </p:txBody>
      </p:sp>
      <p:pic>
        <p:nvPicPr>
          <p:cNvPr id="6" name="Picture 2" descr="C:\Users\AlbaneseT\AppData\Local\Microsoft\Windows\Temporary Internet Files\Content.IE5\D1FTRD4V\nicubunu-Abstract-peop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1862107"/>
            <a:ext cx="1157813" cy="796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lbaneseT\AppData\Local\Microsoft\Windows\Temporary Internet Files\Content.IE5\D1FTRD4V\nicubunu-Abstract-peop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214" y="1853431"/>
            <a:ext cx="1157813" cy="796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lbaneseT\AppData\Local\Microsoft\Windows\Temporary Internet Files\Content.IE5\D1FTRD4V\nicubunu-Abstract-peop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50006"/>
            <a:ext cx="1157813" cy="796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lbaneseT\AppData\Local\Microsoft\Windows\Temporary Internet Files\Content.IE5\D1FTRD4V\nicubunu-Abstract-peop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214" y="2650005"/>
            <a:ext cx="1157813" cy="79657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4724401" y="2495759"/>
            <a:ext cx="2678405"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a:p>
            <a:pPr algn="ctr"/>
            <a:endParaRPr lang="en-US" sz="4400" b="1" dirty="0"/>
          </a:p>
          <a:p>
            <a:pPr algn="ctr"/>
            <a:r>
              <a:rPr lang="en-US" sz="4400" b="1" dirty="0"/>
              <a:t>$$</a:t>
            </a:r>
            <a:r>
              <a:rPr lang="en-US" dirty="0"/>
              <a:t> </a:t>
            </a:r>
          </a:p>
        </p:txBody>
      </p:sp>
      <p:pic>
        <p:nvPicPr>
          <p:cNvPr id="11" name="Picture 2" descr="C:\Users\AlbaneseT\AppData\Local\Microsoft\Windows\Temporary Internet Files\Content.IE5\D1FTRD4V\nicubunu-Abstract-peop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939" y="2798451"/>
            <a:ext cx="1079326" cy="7425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lbaneseT\AppData\Local\Microsoft\Windows\Temporary Internet Files\Content.IE5\D1FTRD4V\nicubunu-Abstract-peop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939" y="3446579"/>
            <a:ext cx="1079326" cy="74257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7924799" y="3271730"/>
            <a:ext cx="1678109"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a:p>
            <a:pPr algn="ctr"/>
            <a:r>
              <a:rPr lang="en-US" sz="4400" b="1" dirty="0"/>
              <a:t>$$$</a:t>
            </a:r>
            <a:r>
              <a:rPr lang="en-US" dirty="0"/>
              <a:t> </a:t>
            </a:r>
          </a:p>
        </p:txBody>
      </p:sp>
      <p:pic>
        <p:nvPicPr>
          <p:cNvPr id="14" name="Picture 2" descr="C:\Users\AlbaneseT\AppData\Local\Microsoft\Windows\Temporary Internet Files\Content.IE5\D1FTRD4V\nicubunu-Abstract-peop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768" y="3446580"/>
            <a:ext cx="964173" cy="66335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3616253" y="5363633"/>
            <a:ext cx="5804018" cy="76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Rectangle 18"/>
          <p:cNvSpPr/>
          <p:nvPr/>
        </p:nvSpPr>
        <p:spPr>
          <a:xfrm>
            <a:off x="1656358" y="5225534"/>
            <a:ext cx="1986441" cy="369332"/>
          </a:xfrm>
          <a:prstGeom prst="rect">
            <a:avLst/>
          </a:prstGeom>
        </p:spPr>
        <p:txBody>
          <a:bodyPr wrap="none">
            <a:spAutoFit/>
          </a:bodyPr>
          <a:lstStyle/>
          <a:p>
            <a:r>
              <a:rPr lang="en-US" b="1" dirty="0"/>
              <a:t>Duration/Intensity</a:t>
            </a:r>
            <a:endParaRPr lang="en-US" dirty="0"/>
          </a:p>
        </p:txBody>
      </p:sp>
      <p:pic>
        <p:nvPicPr>
          <p:cNvPr id="21"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405" y="6140174"/>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951" y="6023520"/>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2497" y="6023519"/>
            <a:ext cx="452292" cy="5381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735" y="6373481"/>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1406" y="5996199"/>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973" y="6286854"/>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6483" y="6005645"/>
            <a:ext cx="452292" cy="5023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881" y="5996198"/>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6325460"/>
            <a:ext cx="452292" cy="4723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647" y="5989571"/>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793" y="6292574"/>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7528" y="6088386"/>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904" y="6373481"/>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20" y="6005646"/>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5966" y="6366854"/>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8262" y="5979184"/>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0097" y="6395972"/>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3692" y="6274700"/>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922" y="6080779"/>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6152" y="6331180"/>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449" y="5929357"/>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506" y="6325461"/>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741" y="6222878"/>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949" y="5900239"/>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9317" y="6331180"/>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1560" y="6023519"/>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1609" y="6314086"/>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3648" y="5854998"/>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7263" y="6312198"/>
            <a:ext cx="452292" cy="46661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lbaneseT\AppData\Local\Microsoft\Windows\Temporary Internet Files\Content.IE5\YT0C5J6I\large-Small-House-Icon-166.6-314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9456" y="6326279"/>
            <a:ext cx="452292" cy="46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543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Progressive Approach</a:t>
            </a:r>
          </a:p>
        </p:txBody>
      </p:sp>
      <p:sp>
        <p:nvSpPr>
          <p:cNvPr id="4" name="Content Placeholder 2"/>
          <p:cNvSpPr>
            <a:spLocks noGrp="1"/>
          </p:cNvSpPr>
          <p:nvPr>
            <p:ph idx="1"/>
          </p:nvPr>
        </p:nvSpPr>
        <p:spPr>
          <a:xfrm>
            <a:off x="802976" y="1527116"/>
            <a:ext cx="10901344" cy="5146245"/>
          </a:xfrm>
        </p:spPr>
        <p:txBody>
          <a:bodyPr>
            <a:normAutofit/>
          </a:bodyPr>
          <a:lstStyle/>
          <a:p>
            <a:r>
              <a:rPr lang="en-US" dirty="0">
                <a:solidFill>
                  <a:schemeClr val="tx1"/>
                </a:solidFill>
                <a:latin typeface="Calibri" panose="020F0502020204030204" pitchFamily="34" charset="0"/>
              </a:rPr>
              <a:t>Programs do not impose a standard assistance package on all participants</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Clients are first offered the least amount of assistance (financial and service) needed to end their homelessness, today </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Support is scaled up, or down, based on individual household needs</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Assume most can be successful with fairly limited assistance</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Use flexibility of funding sources to tailor services</a:t>
            </a:r>
          </a:p>
          <a:p>
            <a:endParaRPr lang="en-US" dirty="0">
              <a:solidFill>
                <a:schemeClr val="tx1"/>
              </a:solidFill>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42418077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Progressive Approach: Leading the Shift</a:t>
            </a:r>
          </a:p>
        </p:txBody>
      </p:sp>
      <p:sp>
        <p:nvSpPr>
          <p:cNvPr id="4" name="Content Placeholder 2"/>
          <p:cNvSpPr>
            <a:spLocks noGrp="1"/>
          </p:cNvSpPr>
          <p:nvPr>
            <p:ph idx="1"/>
          </p:nvPr>
        </p:nvSpPr>
        <p:spPr>
          <a:xfrm>
            <a:off x="802976" y="1527116"/>
            <a:ext cx="10901344" cy="5146245"/>
          </a:xfrm>
        </p:spPr>
        <p:txBody>
          <a:bodyPr>
            <a:normAutofit/>
          </a:bodyPr>
          <a:lstStyle/>
          <a:p>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Ensure housing plans are very housing-specific and concrete:</a:t>
            </a:r>
          </a:p>
          <a:p>
            <a:pPr lvl="1"/>
            <a:r>
              <a:rPr lang="en-US" dirty="0">
                <a:solidFill>
                  <a:schemeClr val="tx1"/>
                </a:solidFill>
                <a:latin typeface="Calibri" panose="020F0502020204030204" pitchFamily="34" charset="0"/>
              </a:rPr>
              <a:t>Goals related to maintain housing and/or staying out of homelessness</a:t>
            </a:r>
          </a:p>
          <a:p>
            <a:pPr lvl="1"/>
            <a:r>
              <a:rPr lang="en-US" dirty="0">
                <a:solidFill>
                  <a:schemeClr val="tx1"/>
                </a:solidFill>
                <a:latin typeface="Calibri" panose="020F0502020204030204" pitchFamily="34" charset="0"/>
              </a:rPr>
              <a:t>Small steps; avoid broad goals that can be overwhelming</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Create forums for staff to learn about successful approaches within programs</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Survey or ask clients about experience and/or what they need from the program</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Use agency data to evaluate and adjust</a:t>
            </a:r>
          </a:p>
          <a:p>
            <a:pPr marL="0" indent="0">
              <a:buNone/>
            </a:pPr>
            <a:endParaRPr lang="en-US" dirty="0">
              <a:solidFill>
                <a:schemeClr val="tx1"/>
              </a:solidFill>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849312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144" y="1104485"/>
            <a:ext cx="11525969" cy="5398541"/>
          </a:xfrm>
        </p:spPr>
        <p:txBody>
          <a:bodyPr>
            <a:normAutofit fontScale="92500" lnSpcReduction="20000"/>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Sample approaches</a:t>
            </a:r>
          </a:p>
          <a:p>
            <a:pPr lvl="1"/>
            <a:r>
              <a:rPr lang="en-US" dirty="0">
                <a:solidFill>
                  <a:schemeClr val="tx1"/>
                </a:solidFill>
                <a:latin typeface="Calibri" panose="020F0502020204030204" pitchFamily="34" charset="0"/>
              </a:rPr>
              <a:t>Specified rent burden amount to close a case (ex. 60% and below are closed)</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Budget assessment every month to determine if any financial assistance is needed</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Standard upfront costs package (ex. 3 months assistance)</a:t>
            </a:r>
          </a:p>
          <a:p>
            <a:pPr lvl="2"/>
            <a:r>
              <a:rPr lang="en-US" dirty="0">
                <a:solidFill>
                  <a:schemeClr val="tx1"/>
                </a:solidFill>
                <a:latin typeface="Calibri" panose="020F0502020204030204" pitchFamily="34" charset="0"/>
              </a:rPr>
              <a:t>Re-assessed as end of standard package nears for next increment of assistance</a:t>
            </a:r>
          </a:p>
          <a:p>
            <a:pPr marL="914400" lvl="2" indent="0">
              <a:buNone/>
            </a:pPr>
            <a:r>
              <a:rPr lang="en-US" dirty="0">
                <a:solidFill>
                  <a:schemeClr val="tx1"/>
                </a:solidFill>
                <a:latin typeface="Calibri" panose="020F0502020204030204" pitchFamily="34" charset="0"/>
              </a:rPr>
              <a:t> </a:t>
            </a:r>
          </a:p>
          <a:p>
            <a:pPr lvl="1"/>
            <a:r>
              <a:rPr lang="en-US" dirty="0">
                <a:solidFill>
                  <a:schemeClr val="tx1"/>
                </a:solidFill>
                <a:latin typeface="Calibri" panose="020F0502020204030204" pitchFamily="34" charset="0"/>
              </a:rPr>
              <a:t>Rent percentage schedule for participant (as long as its flexible to change as needed)</a:t>
            </a:r>
          </a:p>
          <a:p>
            <a:pPr lvl="2"/>
            <a:r>
              <a:rPr lang="en-US" dirty="0">
                <a:solidFill>
                  <a:schemeClr val="tx1"/>
                </a:solidFill>
                <a:latin typeface="Calibri" panose="020F0502020204030204" pitchFamily="34" charset="0"/>
              </a:rPr>
              <a:t>Ex. Months 1-3 pay 40% of rent, months 4-6 pay 60% of rent, etc.</a:t>
            </a:r>
          </a:p>
          <a:p>
            <a:pPr marL="914400" lvl="2"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Deep to shallow (ex. first 3 months deep to move up/out of homelessness; 21 months of very shallow assistance to make unit rent manageable</a:t>
            </a:r>
          </a:p>
          <a:p>
            <a:pPr marL="914400" lvl="2"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Home-grown stability assessments</a:t>
            </a:r>
          </a:p>
          <a:p>
            <a:pPr lvl="2"/>
            <a:r>
              <a:rPr lang="en-US" dirty="0">
                <a:solidFill>
                  <a:schemeClr val="tx1"/>
                </a:solidFill>
                <a:latin typeface="Calibri" panose="020F0502020204030204" pitchFamily="34" charset="0"/>
              </a:rPr>
              <a:t>Ex. Salt Lake City RRH Stability Conversation Guide</a:t>
            </a:r>
          </a:p>
          <a:p>
            <a:pPr lvl="2"/>
            <a:r>
              <a:rPr lang="en-US" dirty="0">
                <a:solidFill>
                  <a:schemeClr val="tx1"/>
                </a:solidFill>
                <a:latin typeface="Calibri" panose="020F0502020204030204" pitchFamily="34" charset="0"/>
              </a:rPr>
              <a:t>Factors such as current rental debt, utility debt, current income, lease violations</a:t>
            </a:r>
          </a:p>
        </p:txBody>
      </p:sp>
      <p:sp>
        <p:nvSpPr>
          <p:cNvPr id="2" name="Title 1"/>
          <p:cNvSpPr>
            <a:spLocks noGrp="1"/>
          </p:cNvSpPr>
          <p:nvPr>
            <p:ph type="title"/>
          </p:nvPr>
        </p:nvSpPr>
        <p:spPr>
          <a:xfrm>
            <a:off x="1589942" y="537205"/>
            <a:ext cx="9905371" cy="462777"/>
          </a:xfrm>
        </p:spPr>
        <p:txBody>
          <a:bodyPr>
            <a:noAutofit/>
          </a:bodyPr>
          <a:lstStyle/>
          <a:p>
            <a:r>
              <a:rPr lang="en-US" sz="3200" dirty="0">
                <a:latin typeface="Arial" panose="020B0604020202020204" pitchFamily="34" charset="0"/>
                <a:cs typeface="Arial" panose="020B0604020202020204" pitchFamily="34" charset="0"/>
              </a:rPr>
              <a:t>Progressive Engagement (Financial Assistance)</a:t>
            </a:r>
          </a:p>
        </p:txBody>
      </p:sp>
    </p:spTree>
    <p:extLst>
      <p:ext uri="{BB962C8B-B14F-4D97-AF65-F5344CB8AC3E}">
        <p14:creationId xmlns:p14="http://schemas.microsoft.com/office/powerpoint/2010/main" val="18521287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chemeClr val="bg1"/>
                </a:solidFill>
              </a:rPr>
              <a:t>Discussion</a:t>
            </a:r>
          </a:p>
        </p:txBody>
      </p:sp>
      <p:sp>
        <p:nvSpPr>
          <p:cNvPr id="2" name="Content Placeholder 1"/>
          <p:cNvSpPr>
            <a:spLocks noGrp="1"/>
          </p:cNvSpPr>
          <p:nvPr>
            <p:ph idx="1"/>
          </p:nvPr>
        </p:nvSpPr>
        <p:spPr>
          <a:xfrm>
            <a:off x="747345" y="2627980"/>
            <a:ext cx="10533186" cy="2981511"/>
          </a:xfrm>
        </p:spPr>
        <p:txBody>
          <a:bodyPr>
            <a:normAutofit/>
          </a:bodyPr>
          <a:lstStyle/>
          <a:p>
            <a:pPr marL="0" indent="0" algn="ctr">
              <a:buNone/>
            </a:pPr>
            <a:r>
              <a:rPr lang="en-US" sz="3800" dirty="0">
                <a:solidFill>
                  <a:schemeClr val="bg1"/>
                </a:solidFill>
                <a:latin typeface="Arial" panose="020B0604020202020204" pitchFamily="34" charset="0"/>
                <a:cs typeface="Arial" panose="020B0604020202020204" pitchFamily="34" charset="0"/>
              </a:rPr>
              <a:t>How do your programs structure financial assistance?</a:t>
            </a:r>
          </a:p>
          <a:p>
            <a:pPr marL="0" indent="0" algn="ctr">
              <a:buNone/>
            </a:pPr>
            <a:endParaRPr lang="en-US" sz="3800" dirty="0">
              <a:solidFill>
                <a:schemeClr val="bg1"/>
              </a:solidFill>
              <a:latin typeface="Arial" panose="020B0604020202020204" pitchFamily="34" charset="0"/>
              <a:cs typeface="Arial" panose="020B0604020202020204" pitchFamily="34" charset="0"/>
            </a:endParaRPr>
          </a:p>
          <a:p>
            <a:pPr marL="0" indent="0" algn="ctr">
              <a:buNone/>
            </a:pPr>
            <a:r>
              <a:rPr lang="en-US" sz="3800" dirty="0">
                <a:solidFill>
                  <a:schemeClr val="bg1"/>
                </a:solidFill>
                <a:latin typeface="Arial" panose="020B0604020202020204" pitchFamily="34" charset="0"/>
                <a:cs typeface="Arial" panose="020B0604020202020204" pitchFamily="34" charset="0"/>
              </a:rPr>
              <a:t> </a:t>
            </a:r>
            <a:endParaRPr lang="en-U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7567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66" y="1423851"/>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908766" y="4012475"/>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962503" y="235915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63048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5345" y="2045164"/>
            <a:ext cx="4801314" cy="2246769"/>
          </a:xfrm>
          <a:prstGeom prst="rect">
            <a:avLst/>
          </a:prstGeom>
          <a:noFill/>
          <a:effectLst/>
        </p:spPr>
        <p:txBody>
          <a:bodyPr wrap="none" rtlCol="0">
            <a:spAutoFit/>
          </a:bodyPr>
          <a:lstStyle/>
          <a:p>
            <a:pPr algn="ctr"/>
            <a:r>
              <a:rPr lang="en-US" sz="14000" b="1" dirty="0">
                <a:solidFill>
                  <a:srgbClr val="00B2A9"/>
                </a:solidFill>
                <a:latin typeface="Candara"/>
                <a:ea typeface="Arial" charset="0"/>
                <a:cs typeface="Arial" charset="0"/>
              </a:rPr>
              <a:t>Lunch</a:t>
            </a:r>
          </a:p>
        </p:txBody>
      </p:sp>
    </p:spTree>
    <p:extLst>
      <p:ext uri="{BB962C8B-B14F-4D97-AF65-F5344CB8AC3E}">
        <p14:creationId xmlns:p14="http://schemas.microsoft.com/office/powerpoint/2010/main" val="325348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cxnSp>
        <p:nvCxnSpPr>
          <p:cNvPr id="15" name="Straight Connector 1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14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99707" y="803712"/>
            <a:ext cx="3156492" cy="3034857"/>
          </a:xfrm>
        </p:spPr>
        <p:txBody>
          <a:bodyPr vert="horz" lIns="91440" tIns="45720" rIns="91440" bIns="45720" rtlCol="0" anchor="b" anchorCtr="0">
            <a:normAutofit fontScale="90000"/>
          </a:bodyPr>
          <a:lstStyle/>
          <a:p>
            <a:pPr algn="r"/>
            <a:br>
              <a:rPr lang="en-US" sz="4000" u="sng" dirty="0">
                <a:solidFill>
                  <a:srgbClr val="FFFFFF"/>
                </a:solidFill>
                <a:ea typeface="+mj-ea"/>
                <a:cs typeface="+mj-cs"/>
              </a:rPr>
            </a:br>
            <a:br>
              <a:rPr lang="en-US" sz="4000" u="sng" dirty="0">
                <a:solidFill>
                  <a:srgbClr val="FFFFFF"/>
                </a:solidFill>
                <a:ea typeface="+mj-ea"/>
                <a:cs typeface="+mj-cs"/>
              </a:rPr>
            </a:br>
            <a:r>
              <a:rPr lang="en-US" sz="4000" dirty="0">
                <a:solidFill>
                  <a:srgbClr val="FFFFFF"/>
                </a:solidFill>
              </a:rPr>
              <a:t>Core Component: Case Management and Services</a:t>
            </a:r>
            <a:endParaRPr lang="en-US" sz="4000" dirty="0">
              <a:solidFill>
                <a:srgbClr val="FFFFFF"/>
              </a:solidFill>
              <a:ea typeface="+mj-ea"/>
              <a:cs typeface="+mj-cs"/>
            </a:endParaRPr>
          </a:p>
        </p:txBody>
      </p:sp>
      <p:pic>
        <p:nvPicPr>
          <p:cNvPr id="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67000"/>
                    </a14:imgEffect>
                  </a14:imgLayer>
                </a14:imgProps>
              </a:ext>
              <a:ext uri="{28A0092B-C50C-407E-A947-70E740481C1C}">
                <a14:useLocalDpi xmlns:a14="http://schemas.microsoft.com/office/drawing/2010/main" val="0"/>
              </a:ext>
            </a:extLst>
          </a:blip>
          <a:srcRect l="36224" t="10678" r="2442" b="1990"/>
          <a:stretch/>
        </p:blipFill>
        <p:spPr bwMode="auto">
          <a:xfrm>
            <a:off x="6542204" y="1450098"/>
            <a:ext cx="3458882" cy="387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66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69" y="170801"/>
            <a:ext cx="7637646" cy="1120775"/>
          </a:xfrm>
        </p:spPr>
        <p:txBody>
          <a:bodyPr>
            <a:normAutofit/>
          </a:bodyPr>
          <a:lstStyle/>
          <a:p>
            <a:r>
              <a:rPr lang="en-US" sz="2800" dirty="0"/>
              <a:t>Quick show of hands!</a:t>
            </a:r>
          </a:p>
        </p:txBody>
      </p:sp>
      <p:sp>
        <p:nvSpPr>
          <p:cNvPr id="3" name="Content Placeholder 2"/>
          <p:cNvSpPr>
            <a:spLocks noGrp="1"/>
          </p:cNvSpPr>
          <p:nvPr>
            <p:ph idx="1"/>
          </p:nvPr>
        </p:nvSpPr>
        <p:spPr>
          <a:xfrm>
            <a:off x="1056131" y="1570891"/>
            <a:ext cx="7623209" cy="4351338"/>
          </a:xfrm>
        </p:spPr>
        <p:txBody>
          <a:bodyPr>
            <a:normAutofit/>
          </a:bodyPr>
          <a:lstStyle/>
          <a:p>
            <a:pPr lvl="1">
              <a:buClrTx/>
              <a:buFont typeface="Arial" charset="0"/>
              <a:buChar char="•"/>
            </a:pPr>
            <a:r>
              <a:rPr lang="en-US" sz="2800" dirty="0">
                <a:solidFill>
                  <a:schemeClr val="tx1"/>
                </a:solidFill>
                <a:latin typeface="Calibri" panose="020F0502020204030204" pitchFamily="34" charset="0"/>
              </a:rPr>
              <a:t>Expert in RRH</a:t>
            </a:r>
          </a:p>
          <a:p>
            <a:pPr lvl="1">
              <a:buClrTx/>
              <a:buFont typeface="Arial" charset="0"/>
              <a:buChar char="•"/>
            </a:pPr>
            <a:endParaRPr lang="en-US" sz="2800" dirty="0">
              <a:solidFill>
                <a:schemeClr val="tx1"/>
              </a:solidFill>
              <a:latin typeface="Calibri" panose="020F0502020204030204" pitchFamily="34" charset="0"/>
            </a:endParaRPr>
          </a:p>
          <a:p>
            <a:pPr lvl="1">
              <a:buClrTx/>
              <a:buFont typeface="Arial" charset="0"/>
              <a:buChar char="•"/>
            </a:pPr>
            <a:r>
              <a:rPr lang="en-US" sz="2800" dirty="0">
                <a:solidFill>
                  <a:schemeClr val="tx1"/>
                </a:solidFill>
                <a:latin typeface="Calibri" panose="020F0502020204030204" pitchFamily="34" charset="0"/>
              </a:rPr>
              <a:t>Very familiar with RRH</a:t>
            </a:r>
          </a:p>
          <a:p>
            <a:pPr lvl="1">
              <a:buClrTx/>
              <a:buFont typeface="Arial" charset="0"/>
              <a:buChar char="•"/>
            </a:pPr>
            <a:endParaRPr lang="en-US" sz="2800" dirty="0">
              <a:solidFill>
                <a:schemeClr val="tx1"/>
              </a:solidFill>
              <a:latin typeface="Calibri" panose="020F0502020204030204" pitchFamily="34" charset="0"/>
            </a:endParaRPr>
          </a:p>
          <a:p>
            <a:pPr lvl="1">
              <a:buClrTx/>
              <a:buFont typeface="Arial" charset="0"/>
              <a:buChar char="•"/>
            </a:pPr>
            <a:r>
              <a:rPr lang="en-US" sz="2800" dirty="0">
                <a:solidFill>
                  <a:schemeClr val="tx1"/>
                </a:solidFill>
                <a:latin typeface="Calibri" panose="020F0502020204030204" pitchFamily="34" charset="0"/>
              </a:rPr>
              <a:t>Somewhat familiar with RRH</a:t>
            </a:r>
          </a:p>
          <a:p>
            <a:pPr lvl="1">
              <a:buClrTx/>
              <a:buFont typeface="Arial" charset="0"/>
              <a:buChar char="•"/>
            </a:pPr>
            <a:endParaRPr lang="en-US" sz="2800" dirty="0">
              <a:solidFill>
                <a:schemeClr val="tx1"/>
              </a:solidFill>
              <a:latin typeface="Calibri" panose="020F0502020204030204" pitchFamily="34" charset="0"/>
            </a:endParaRPr>
          </a:p>
          <a:p>
            <a:pPr lvl="1">
              <a:buClrTx/>
              <a:buFont typeface="Arial" charset="0"/>
              <a:buChar char="•"/>
            </a:pPr>
            <a:r>
              <a:rPr lang="en-US" sz="2800" dirty="0">
                <a:solidFill>
                  <a:schemeClr val="tx1"/>
                </a:solidFill>
                <a:latin typeface="Calibri" panose="020F0502020204030204" pitchFamily="34" charset="0"/>
              </a:rPr>
              <a:t>Just learning/starting an RRH program </a:t>
            </a:r>
          </a:p>
          <a:p>
            <a:pPr lvl="1">
              <a:buClrTx/>
              <a:buFont typeface="Arial" charset="0"/>
              <a:buChar char="•"/>
            </a:pPr>
            <a:endParaRPr lang="en-US" sz="2800" dirty="0">
              <a:solidFill>
                <a:schemeClr val="tx1"/>
              </a:solidFill>
              <a:latin typeface="Calibri" panose="020F0502020204030204" pitchFamily="34" charset="0"/>
            </a:endParaRPr>
          </a:p>
          <a:p>
            <a:pPr lvl="1">
              <a:buClrTx/>
              <a:buFont typeface="Arial" charset="0"/>
              <a:buChar char="•"/>
            </a:pPr>
            <a:r>
              <a:rPr lang="en-US" sz="2800" dirty="0">
                <a:solidFill>
                  <a:schemeClr val="tx1"/>
                </a:solidFill>
                <a:latin typeface="Calibri" panose="020F0502020204030204" pitchFamily="34" charset="0"/>
              </a:rPr>
              <a:t>I don’t know anything about RRH</a:t>
            </a:r>
          </a:p>
        </p:txBody>
      </p:sp>
    </p:spTree>
    <p:extLst>
      <p:ext uri="{BB962C8B-B14F-4D97-AF65-F5344CB8AC3E}">
        <p14:creationId xmlns:p14="http://schemas.microsoft.com/office/powerpoint/2010/main" val="14141877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76549" y="2326640"/>
            <a:ext cx="8709661" cy="1498600"/>
          </a:xfrm>
        </p:spPr>
        <p:txBody>
          <a:bodyPr/>
          <a:lstStyle/>
          <a:p>
            <a:pPr algn="ctr"/>
            <a:r>
              <a:rPr lang="en-US" dirty="0"/>
              <a:t>System-Level </a:t>
            </a:r>
            <a:br>
              <a:rPr lang="en-US" dirty="0"/>
            </a:br>
            <a:r>
              <a:rPr lang="en-US" dirty="0"/>
              <a:t>Supports</a:t>
            </a:r>
            <a:endParaRPr lang="en-US" sz="4800" dirty="0"/>
          </a:p>
        </p:txBody>
      </p:sp>
    </p:spTree>
    <p:extLst>
      <p:ext uri="{BB962C8B-B14F-4D97-AF65-F5344CB8AC3E}">
        <p14:creationId xmlns:p14="http://schemas.microsoft.com/office/powerpoint/2010/main" val="38309570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4775" y="1347134"/>
            <a:ext cx="7986959" cy="1659255"/>
          </a:xfrm>
        </p:spPr>
        <p:txBody>
          <a:bodyPr>
            <a:normAutofit/>
          </a:bodyPr>
          <a:lstStyle/>
          <a:p>
            <a:r>
              <a:rPr lang="en-US" dirty="0"/>
              <a:t>Mobilizing Partners</a:t>
            </a:r>
          </a:p>
        </p:txBody>
      </p:sp>
      <p:sp>
        <p:nvSpPr>
          <p:cNvPr id="2" name="Text Placeholder 1"/>
          <p:cNvSpPr>
            <a:spLocks noGrp="1"/>
          </p:cNvSpPr>
          <p:nvPr>
            <p:ph type="body" idx="1"/>
          </p:nvPr>
        </p:nvSpPr>
        <p:spPr/>
        <p:txBody>
          <a:bodyPr/>
          <a:lstStyle/>
          <a:p>
            <a:pPr algn="ctr"/>
            <a:r>
              <a:rPr lang="en-US" dirty="0">
                <a:solidFill>
                  <a:srgbClr val="81CCB6"/>
                </a:solidFill>
              </a:rPr>
              <a:t>Gaining Support for RRH</a:t>
            </a:r>
          </a:p>
        </p:txBody>
      </p:sp>
    </p:spTree>
    <p:extLst>
      <p:ext uri="{BB962C8B-B14F-4D97-AF65-F5344CB8AC3E}">
        <p14:creationId xmlns:p14="http://schemas.microsoft.com/office/powerpoint/2010/main" val="15878597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le 1"/>
          <p:cNvSpPr>
            <a:spLocks noGrp="1"/>
          </p:cNvSpPr>
          <p:nvPr>
            <p:ph type="title" idx="4294967295"/>
          </p:nvPr>
        </p:nvSpPr>
        <p:spPr>
          <a:xfrm>
            <a:off x="2625726" y="360363"/>
            <a:ext cx="8723313" cy="838200"/>
          </a:xfrm>
        </p:spPr>
        <p:txBody>
          <a:bodyPr/>
          <a:lstStyle/>
          <a:p>
            <a:pPr eaLnBrk="1" hangingPunct="1"/>
            <a:r>
              <a:rPr altLang="en-US" sz="2800"/>
              <a:t>Available RRH Communications Resources</a:t>
            </a:r>
          </a:p>
        </p:txBody>
      </p:sp>
      <p:sp>
        <p:nvSpPr>
          <p:cNvPr id="6" name="TextBox 5"/>
          <p:cNvSpPr txBox="1"/>
          <p:nvPr/>
        </p:nvSpPr>
        <p:spPr>
          <a:xfrm>
            <a:off x="2330451" y="5202239"/>
            <a:ext cx="2276475" cy="282575"/>
          </a:xfrm>
          <a:prstGeom prst="rect">
            <a:avLst/>
          </a:prstGeom>
          <a:noFill/>
          <a:effectLst/>
        </p:spPr>
        <p:txBody>
          <a:bodyPr>
            <a:spAutoFit/>
          </a:bodyPr>
          <a:lstStyle/>
          <a:p>
            <a:pPr algn="ctr">
              <a:lnSpc>
                <a:spcPct val="90000"/>
              </a:lnSpc>
              <a:defRPr/>
            </a:pPr>
            <a:r>
              <a:rPr lang="en-US" sz="1350" dirty="0">
                <a:solidFill>
                  <a:srgbClr val="629DD1"/>
                </a:solidFill>
                <a:ea typeface="Arial" charset="0"/>
                <a:cs typeface="Arial" charset="0"/>
                <a:hlinkClick r:id="rId3"/>
              </a:rPr>
              <a:t>Video</a:t>
            </a:r>
            <a:endParaRPr lang="en-US" sz="1350" dirty="0">
              <a:solidFill>
                <a:srgbClr val="629DD1"/>
              </a:solidFill>
              <a:ea typeface="Arial" charset="0"/>
              <a:cs typeface="Arial" charset="0"/>
            </a:endParaRPr>
          </a:p>
        </p:txBody>
      </p:sp>
      <p:sp>
        <p:nvSpPr>
          <p:cNvPr id="7" name="TextBox 6"/>
          <p:cNvSpPr txBox="1"/>
          <p:nvPr/>
        </p:nvSpPr>
        <p:spPr>
          <a:xfrm>
            <a:off x="4924426" y="5213351"/>
            <a:ext cx="2276475" cy="282575"/>
          </a:xfrm>
          <a:prstGeom prst="rect">
            <a:avLst/>
          </a:prstGeom>
          <a:noFill/>
          <a:effectLst/>
        </p:spPr>
        <p:txBody>
          <a:bodyPr>
            <a:spAutoFit/>
          </a:bodyPr>
          <a:lstStyle/>
          <a:p>
            <a:pPr algn="ctr">
              <a:lnSpc>
                <a:spcPct val="90000"/>
              </a:lnSpc>
              <a:defRPr/>
            </a:pPr>
            <a:r>
              <a:rPr lang="en-US" sz="1350" dirty="0" err="1">
                <a:solidFill>
                  <a:srgbClr val="629DD1"/>
                </a:solidFill>
                <a:ea typeface="Arial" charset="0"/>
                <a:cs typeface="Arial" charset="0"/>
                <a:hlinkClick r:id="rId4"/>
              </a:rPr>
              <a:t>Infographics</a:t>
            </a:r>
            <a:endParaRPr lang="en-US" sz="1350" dirty="0">
              <a:solidFill>
                <a:srgbClr val="629DD1"/>
              </a:solidFill>
              <a:ea typeface="Arial" charset="0"/>
              <a:cs typeface="Arial" charset="0"/>
            </a:endParaRPr>
          </a:p>
        </p:txBody>
      </p:sp>
      <p:sp>
        <p:nvSpPr>
          <p:cNvPr id="8" name="TextBox 7"/>
          <p:cNvSpPr txBox="1"/>
          <p:nvPr/>
        </p:nvSpPr>
        <p:spPr>
          <a:xfrm>
            <a:off x="7578726" y="5200651"/>
            <a:ext cx="2276475" cy="284163"/>
          </a:xfrm>
          <a:prstGeom prst="rect">
            <a:avLst/>
          </a:prstGeom>
          <a:noFill/>
          <a:effectLst/>
        </p:spPr>
        <p:txBody>
          <a:bodyPr>
            <a:spAutoFit/>
          </a:bodyPr>
          <a:lstStyle/>
          <a:p>
            <a:pPr algn="ctr">
              <a:lnSpc>
                <a:spcPct val="90000"/>
              </a:lnSpc>
              <a:defRPr/>
            </a:pPr>
            <a:r>
              <a:rPr lang="en-US" sz="1350" dirty="0">
                <a:solidFill>
                  <a:srgbClr val="629DD1"/>
                </a:solidFill>
                <a:ea typeface="Arial" charset="0"/>
                <a:cs typeface="Arial" charset="0"/>
                <a:hlinkClick r:id="rId4"/>
              </a:rPr>
              <a:t>Resources</a:t>
            </a:r>
            <a:endParaRPr lang="en-US" sz="1350" dirty="0">
              <a:solidFill>
                <a:srgbClr val="629DD1"/>
              </a:solidFill>
              <a:ea typeface="Arial" charset="0"/>
              <a:cs typeface="Arial" charset="0"/>
            </a:endParaRPr>
          </a:p>
        </p:txBody>
      </p:sp>
      <p:pic>
        <p:nvPicPr>
          <p:cNvPr id="11" name="Picture 10" descr="tookit thumb.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8725" y="2249488"/>
            <a:ext cx="2400300" cy="2728912"/>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13" name="Picture 12" descr="info.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4425" y="2249488"/>
            <a:ext cx="2312988" cy="2728912"/>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14" name="Picture 13" descr="rrh motion.tif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5175" y="2251076"/>
            <a:ext cx="2571750" cy="2727325"/>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330761" name="TextBox 2"/>
          <p:cNvSpPr txBox="1">
            <a:spLocks noChangeArrowheads="1"/>
          </p:cNvSpPr>
          <p:nvPr/>
        </p:nvSpPr>
        <p:spPr bwMode="auto">
          <a:xfrm>
            <a:off x="4403725" y="6172200"/>
            <a:ext cx="299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20000"/>
              <a:buFont typeface="Arial" charset="0"/>
              <a:buChar char="•"/>
              <a:defRPr sz="2400">
                <a:solidFill>
                  <a:schemeClr val="accent1"/>
                </a:solidFill>
                <a:latin typeface="Arial" charset="0"/>
                <a:ea typeface="Arial" charset="0"/>
                <a:cs typeface="Arial" charset="0"/>
              </a:defRPr>
            </a:lvl1pPr>
            <a:lvl2pPr marL="742950" indent="-285750">
              <a:lnSpc>
                <a:spcPct val="90000"/>
              </a:lnSpc>
              <a:spcBef>
                <a:spcPts val="500"/>
              </a:spcBef>
              <a:buClr>
                <a:schemeClr val="bg1"/>
              </a:buClr>
              <a:buSzPct val="120000"/>
              <a:buFont typeface="LucidaGrande" charset="0"/>
              <a:buChar char="-"/>
              <a:defRPr sz="2000">
                <a:solidFill>
                  <a:schemeClr val="accent1"/>
                </a:solidFill>
                <a:latin typeface="Arial" charset="0"/>
                <a:ea typeface="Arial" charset="0"/>
                <a:cs typeface="Arial" charset="0"/>
              </a:defRPr>
            </a:lvl2pPr>
            <a:lvl3pPr marL="1143000" indent="-228600">
              <a:lnSpc>
                <a:spcPct val="90000"/>
              </a:lnSpc>
              <a:spcBef>
                <a:spcPts val="500"/>
              </a:spcBef>
              <a:buSzPct val="120000"/>
              <a:buFont typeface="Arial" charset="0"/>
              <a:buChar char="•"/>
              <a:defRPr sz="2000">
                <a:solidFill>
                  <a:schemeClr val="accent1"/>
                </a:solidFill>
                <a:latin typeface="Arial" charset="0"/>
                <a:ea typeface="Arial" charset="0"/>
                <a:cs typeface="Arial" charset="0"/>
              </a:defRPr>
            </a:lvl3pPr>
            <a:lvl4pPr marL="1600200" indent="-228600">
              <a:lnSpc>
                <a:spcPct val="90000"/>
              </a:lnSpc>
              <a:spcBef>
                <a:spcPts val="500"/>
              </a:spcBef>
              <a:buSzPct val="120000"/>
              <a:buFont typeface="LucidaGrande" charset="0"/>
              <a:buChar char="-"/>
              <a:defRPr>
                <a:solidFill>
                  <a:schemeClr val="bg1"/>
                </a:solidFill>
                <a:latin typeface="Arial" charset="0"/>
                <a:ea typeface="Arial" charset="0"/>
                <a:cs typeface="Arial" charset="0"/>
              </a:defRPr>
            </a:lvl4pPr>
            <a:lvl5pPr marL="2057400" indent="-228600">
              <a:lnSpc>
                <a:spcPct val="90000"/>
              </a:lnSpc>
              <a:spcBef>
                <a:spcPts val="500"/>
              </a:spcBef>
              <a:buSzPct val="120000"/>
              <a:buFont typeface="Arial" charset="0"/>
              <a:buChar char="•"/>
              <a:defRPr>
                <a:solidFill>
                  <a:schemeClr val="bg1"/>
                </a:solidFill>
                <a:latin typeface="Arial" charset="0"/>
                <a:ea typeface="Arial" charset="0"/>
                <a:cs typeface="Arial" charset="0"/>
              </a:defRPr>
            </a:lvl5pPr>
            <a:lvl6pPr marL="25146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6pPr>
            <a:lvl7pPr marL="29718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7pPr>
            <a:lvl8pPr marL="34290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8pPr>
            <a:lvl9pPr marL="38862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9pPr>
          </a:lstStyle>
          <a:p>
            <a:pPr eaLnBrk="1" hangingPunct="1">
              <a:lnSpc>
                <a:spcPct val="100000"/>
              </a:lnSpc>
              <a:spcBef>
                <a:spcPct val="0"/>
              </a:spcBef>
              <a:buSzTx/>
              <a:buFontTx/>
              <a:buNone/>
            </a:pPr>
            <a:r>
              <a:rPr lang="en-US" altLang="en-US" sz="1800">
                <a:solidFill>
                  <a:prstClr val="black"/>
                </a:solidFill>
              </a:rPr>
              <a:t>www.endhomelessness.org</a:t>
            </a:r>
          </a:p>
        </p:txBody>
      </p:sp>
      <p:sp>
        <p:nvSpPr>
          <p:cNvPr id="10"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139</a:t>
            </a:r>
          </a:p>
        </p:txBody>
      </p:sp>
    </p:spTree>
    <p:extLst>
      <p:ext uri="{BB962C8B-B14F-4D97-AF65-F5344CB8AC3E}">
        <p14:creationId xmlns:p14="http://schemas.microsoft.com/office/powerpoint/2010/main" val="2487001630"/>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0651" y="1485901"/>
            <a:ext cx="7642225" cy="4691063"/>
          </a:xfrm>
        </p:spPr>
        <p:txBody>
          <a:bodyPr/>
          <a:lstStyle/>
          <a:p>
            <a:pPr marL="0" indent="0">
              <a:buNone/>
              <a:defRPr/>
            </a:pPr>
            <a:r>
              <a:rPr sz="2800" b="1" dirty="0">
                <a:solidFill>
                  <a:schemeClr val="tx1"/>
                </a:solidFill>
              </a:rPr>
              <a:t>Create messages that are tailored to communicate with different systems:</a:t>
            </a:r>
          </a:p>
          <a:p>
            <a:pPr marL="0" indent="0">
              <a:buNone/>
              <a:defRPr/>
            </a:pPr>
            <a:endParaRPr sz="1200" dirty="0">
              <a:solidFill>
                <a:schemeClr val="tx1"/>
              </a:solidFill>
            </a:endParaRPr>
          </a:p>
          <a:p>
            <a:pPr marL="0" indent="0">
              <a:buNone/>
              <a:defRPr/>
            </a:pPr>
            <a:r>
              <a:rPr sz="2800" dirty="0">
                <a:solidFill>
                  <a:schemeClr val="tx1"/>
                </a:solidFill>
              </a:rPr>
              <a:t>RRH is a permanent housing intervention and</a:t>
            </a:r>
            <a:r>
              <a:rPr lang="is-IS" sz="2800" dirty="0">
                <a:solidFill>
                  <a:schemeClr val="tx1"/>
                </a:solidFill>
              </a:rPr>
              <a:t>…</a:t>
            </a:r>
          </a:p>
          <a:p>
            <a:pPr marL="0" indent="0">
              <a:buNone/>
              <a:defRPr/>
            </a:pPr>
            <a:endParaRPr sz="1200" dirty="0">
              <a:solidFill>
                <a:schemeClr val="tx1"/>
              </a:solidFill>
            </a:endParaRPr>
          </a:p>
          <a:p>
            <a:pPr lvl="1">
              <a:defRPr/>
            </a:pPr>
            <a:r>
              <a:rPr sz="2800" dirty="0">
                <a:solidFill>
                  <a:schemeClr val="tx1"/>
                </a:solidFill>
              </a:rPr>
              <a:t>Housing promotes better health outcomes</a:t>
            </a:r>
          </a:p>
          <a:p>
            <a:pPr lvl="1">
              <a:defRPr/>
            </a:pPr>
            <a:r>
              <a:rPr sz="2800" dirty="0">
                <a:solidFill>
                  <a:schemeClr val="tx1"/>
                </a:solidFill>
              </a:rPr>
              <a:t>Housing lowers recidivism to jails and prisons</a:t>
            </a:r>
          </a:p>
          <a:p>
            <a:pPr lvl="1">
              <a:defRPr/>
            </a:pPr>
            <a:r>
              <a:rPr sz="2800" dirty="0">
                <a:solidFill>
                  <a:schemeClr val="tx1"/>
                </a:solidFill>
              </a:rPr>
              <a:t>Housing helps kids do better in school</a:t>
            </a:r>
          </a:p>
          <a:p>
            <a:pPr lvl="2">
              <a:defRPr/>
            </a:pPr>
            <a:endParaRPr sz="2600" dirty="0"/>
          </a:p>
          <a:p>
            <a:pPr lvl="2">
              <a:defRPr/>
            </a:pPr>
            <a:endParaRPr sz="2800" dirty="0"/>
          </a:p>
          <a:p>
            <a:pPr>
              <a:defRPr/>
            </a:pPr>
            <a:endParaRPr dirty="0"/>
          </a:p>
        </p:txBody>
      </p:sp>
      <p:sp>
        <p:nvSpPr>
          <p:cNvPr id="379907" name="Title 1"/>
          <p:cNvSpPr>
            <a:spLocks noGrp="1"/>
          </p:cNvSpPr>
          <p:nvPr>
            <p:ph type="title"/>
          </p:nvPr>
        </p:nvSpPr>
        <p:spPr>
          <a:xfrm>
            <a:off x="2657475" y="169863"/>
            <a:ext cx="7645400" cy="1173162"/>
          </a:xfrm>
        </p:spPr>
        <p:txBody>
          <a:bodyPr/>
          <a:lstStyle/>
          <a:p>
            <a:pPr eaLnBrk="1" hangingPunct="1"/>
            <a:r>
              <a:rPr altLang="en-US" sz="2800"/>
              <a:t>Messaging: How to tell the RRH story to Partners </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165</a:t>
            </a:r>
          </a:p>
        </p:txBody>
      </p:sp>
    </p:spTree>
    <p:extLst>
      <p:ext uri="{BB962C8B-B14F-4D97-AF65-F5344CB8AC3E}">
        <p14:creationId xmlns:p14="http://schemas.microsoft.com/office/powerpoint/2010/main" val="31022542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76549" y="2326640"/>
            <a:ext cx="8709661" cy="1498600"/>
          </a:xfrm>
        </p:spPr>
        <p:txBody>
          <a:bodyPr/>
          <a:lstStyle/>
          <a:p>
            <a:pPr algn="ctr"/>
            <a:r>
              <a:rPr lang="en-US" dirty="0"/>
              <a:t>Program-Level </a:t>
            </a:r>
            <a:br>
              <a:rPr lang="en-US" dirty="0"/>
            </a:br>
            <a:r>
              <a:rPr lang="en-US" dirty="0"/>
              <a:t>Supports</a:t>
            </a:r>
            <a:endParaRPr lang="en-US" sz="4800" dirty="0"/>
          </a:p>
        </p:txBody>
      </p:sp>
    </p:spTree>
    <p:extLst>
      <p:ext uri="{BB962C8B-B14F-4D97-AF65-F5344CB8AC3E}">
        <p14:creationId xmlns:p14="http://schemas.microsoft.com/office/powerpoint/2010/main" val="41136713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Theme: Array of Service Options</a:t>
            </a:r>
            <a:endParaRPr lang="en-US" sz="2800" b="0" dirty="0">
              <a:solidFill>
                <a:srgbClr val="939905"/>
              </a:solidFill>
              <a:latin typeface="+mn-lt"/>
            </a:endParaRPr>
          </a:p>
        </p:txBody>
      </p:sp>
      <p:sp>
        <p:nvSpPr>
          <p:cNvPr id="15" name="TextBox 14"/>
          <p:cNvSpPr txBox="1"/>
          <p:nvPr/>
        </p:nvSpPr>
        <p:spPr>
          <a:xfrm>
            <a:off x="3543300" y="2911831"/>
            <a:ext cx="1295400" cy="646331"/>
          </a:xfrm>
          <a:prstGeom prst="rect">
            <a:avLst/>
          </a:prstGeom>
          <a:noFill/>
        </p:spPr>
        <p:txBody>
          <a:bodyPr wrap="square" rtlCol="0">
            <a:spAutoFit/>
          </a:bodyPr>
          <a:lstStyle/>
          <a:p>
            <a:pPr algn="ctr"/>
            <a:r>
              <a:rPr lang="en-US" dirty="0">
                <a:solidFill>
                  <a:schemeClr val="bg1"/>
                </a:solidFill>
              </a:rPr>
              <a:t>Transitional Housing</a:t>
            </a:r>
          </a:p>
        </p:txBody>
      </p:sp>
      <p:sp>
        <p:nvSpPr>
          <p:cNvPr id="17" name="TextBox 16"/>
          <p:cNvSpPr txBox="1"/>
          <p:nvPr/>
        </p:nvSpPr>
        <p:spPr>
          <a:xfrm>
            <a:off x="6072332" y="2877017"/>
            <a:ext cx="1395268" cy="369332"/>
          </a:xfrm>
          <a:prstGeom prst="rect">
            <a:avLst/>
          </a:prstGeom>
          <a:noFill/>
        </p:spPr>
        <p:txBody>
          <a:bodyPr wrap="square" rtlCol="0">
            <a:spAutoFit/>
          </a:bodyPr>
          <a:lstStyle/>
          <a:p>
            <a:pPr algn="ctr"/>
            <a:r>
              <a:rPr lang="en-US" dirty="0">
                <a:solidFill>
                  <a:schemeClr val="bg1"/>
                </a:solidFill>
              </a:rPr>
              <a:t>Host Homes</a:t>
            </a:r>
          </a:p>
        </p:txBody>
      </p:sp>
      <p:sp>
        <p:nvSpPr>
          <p:cNvPr id="19" name="TextBox 18"/>
          <p:cNvSpPr txBox="1"/>
          <p:nvPr/>
        </p:nvSpPr>
        <p:spPr>
          <a:xfrm>
            <a:off x="8496300" y="2895600"/>
            <a:ext cx="1485900" cy="646331"/>
          </a:xfrm>
          <a:prstGeom prst="rect">
            <a:avLst/>
          </a:prstGeom>
          <a:noFill/>
        </p:spPr>
        <p:txBody>
          <a:bodyPr wrap="square" rtlCol="0">
            <a:spAutoFit/>
          </a:bodyPr>
          <a:lstStyle/>
          <a:p>
            <a:pPr algn="ctr"/>
            <a:r>
              <a:rPr lang="en-US" dirty="0">
                <a:solidFill>
                  <a:schemeClr val="bg1"/>
                </a:solidFill>
              </a:rPr>
              <a:t>Rapid Re-Housing</a:t>
            </a:r>
          </a:p>
        </p:txBody>
      </p:sp>
      <p:sp>
        <p:nvSpPr>
          <p:cNvPr id="20" name="Oval 19"/>
          <p:cNvSpPr/>
          <p:nvPr/>
        </p:nvSpPr>
        <p:spPr>
          <a:xfrm>
            <a:off x="3276601" y="3039915"/>
            <a:ext cx="1828799" cy="99991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Oval 21"/>
          <p:cNvSpPr/>
          <p:nvPr/>
        </p:nvSpPr>
        <p:spPr>
          <a:xfrm>
            <a:off x="3276601" y="4453227"/>
            <a:ext cx="1828799" cy="99991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TextBox 22"/>
          <p:cNvSpPr txBox="1"/>
          <p:nvPr/>
        </p:nvSpPr>
        <p:spPr>
          <a:xfrm>
            <a:off x="3512559" y="3105671"/>
            <a:ext cx="1333501" cy="923330"/>
          </a:xfrm>
          <a:prstGeom prst="rect">
            <a:avLst/>
          </a:prstGeom>
          <a:noFill/>
        </p:spPr>
        <p:txBody>
          <a:bodyPr wrap="square" rtlCol="0">
            <a:spAutoFit/>
          </a:bodyPr>
          <a:lstStyle/>
          <a:p>
            <a:pPr algn="ctr"/>
            <a:r>
              <a:rPr lang="en-US" dirty="0">
                <a:solidFill>
                  <a:schemeClr val="bg1"/>
                </a:solidFill>
              </a:rPr>
              <a:t>Problem-Solving Focus</a:t>
            </a:r>
          </a:p>
        </p:txBody>
      </p:sp>
      <p:pic>
        <p:nvPicPr>
          <p:cNvPr id="1026" name="Picture 2" descr="Image result for rainbow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904" y="1489779"/>
            <a:ext cx="1871663" cy="1579460"/>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a:off x="5829301" y="3033914"/>
            <a:ext cx="1828799" cy="99991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TextBox 24"/>
          <p:cNvSpPr txBox="1"/>
          <p:nvPr/>
        </p:nvSpPr>
        <p:spPr>
          <a:xfrm>
            <a:off x="6103216" y="3231325"/>
            <a:ext cx="1333501" cy="369332"/>
          </a:xfrm>
          <a:prstGeom prst="rect">
            <a:avLst/>
          </a:prstGeom>
          <a:noFill/>
        </p:spPr>
        <p:txBody>
          <a:bodyPr wrap="square" rtlCol="0">
            <a:spAutoFit/>
          </a:bodyPr>
          <a:lstStyle/>
          <a:p>
            <a:pPr algn="ctr"/>
            <a:r>
              <a:rPr lang="en-US" dirty="0">
                <a:solidFill>
                  <a:schemeClr val="bg1"/>
                </a:solidFill>
              </a:rPr>
              <a:t>Wellness</a:t>
            </a:r>
          </a:p>
        </p:txBody>
      </p:sp>
      <p:sp>
        <p:nvSpPr>
          <p:cNvPr id="26" name="Oval 25"/>
          <p:cNvSpPr/>
          <p:nvPr/>
        </p:nvSpPr>
        <p:spPr>
          <a:xfrm>
            <a:off x="8345056" y="3033914"/>
            <a:ext cx="1828799" cy="99991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TextBox 26"/>
          <p:cNvSpPr txBox="1"/>
          <p:nvPr/>
        </p:nvSpPr>
        <p:spPr>
          <a:xfrm>
            <a:off x="8496301" y="3138992"/>
            <a:ext cx="1790699" cy="646331"/>
          </a:xfrm>
          <a:prstGeom prst="rect">
            <a:avLst/>
          </a:prstGeom>
          <a:noFill/>
        </p:spPr>
        <p:txBody>
          <a:bodyPr wrap="square" rtlCol="0">
            <a:spAutoFit/>
          </a:bodyPr>
          <a:lstStyle/>
          <a:p>
            <a:pPr algn="ctr"/>
            <a:r>
              <a:rPr lang="en-US" dirty="0">
                <a:solidFill>
                  <a:schemeClr val="bg1"/>
                </a:solidFill>
              </a:rPr>
              <a:t>Housing Choice/Mobility</a:t>
            </a:r>
          </a:p>
        </p:txBody>
      </p:sp>
      <p:sp>
        <p:nvSpPr>
          <p:cNvPr id="28" name="TextBox 27"/>
          <p:cNvSpPr txBox="1"/>
          <p:nvPr/>
        </p:nvSpPr>
        <p:spPr>
          <a:xfrm>
            <a:off x="3512559" y="4627232"/>
            <a:ext cx="1333501" cy="646331"/>
          </a:xfrm>
          <a:prstGeom prst="rect">
            <a:avLst/>
          </a:prstGeom>
          <a:noFill/>
        </p:spPr>
        <p:txBody>
          <a:bodyPr wrap="square" rtlCol="0">
            <a:spAutoFit/>
          </a:bodyPr>
          <a:lstStyle/>
          <a:p>
            <a:pPr algn="ctr"/>
            <a:r>
              <a:rPr lang="en-US" dirty="0">
                <a:solidFill>
                  <a:schemeClr val="bg1"/>
                </a:solidFill>
              </a:rPr>
              <a:t>Participant Driven</a:t>
            </a:r>
          </a:p>
        </p:txBody>
      </p:sp>
      <p:sp>
        <p:nvSpPr>
          <p:cNvPr id="29" name="Oval 28"/>
          <p:cNvSpPr/>
          <p:nvPr/>
        </p:nvSpPr>
        <p:spPr>
          <a:xfrm>
            <a:off x="5855566" y="4433478"/>
            <a:ext cx="1828799" cy="99991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TextBox 29"/>
          <p:cNvSpPr txBox="1"/>
          <p:nvPr/>
        </p:nvSpPr>
        <p:spPr>
          <a:xfrm>
            <a:off x="6134100" y="4510058"/>
            <a:ext cx="1333501" cy="923330"/>
          </a:xfrm>
          <a:prstGeom prst="rect">
            <a:avLst/>
          </a:prstGeom>
          <a:noFill/>
        </p:spPr>
        <p:txBody>
          <a:bodyPr wrap="square" rtlCol="0">
            <a:spAutoFit/>
          </a:bodyPr>
          <a:lstStyle/>
          <a:p>
            <a:pPr algn="ctr"/>
            <a:r>
              <a:rPr lang="en-US" dirty="0">
                <a:solidFill>
                  <a:schemeClr val="bg1"/>
                </a:solidFill>
              </a:rPr>
              <a:t>“Make Yourself Useful”</a:t>
            </a:r>
          </a:p>
        </p:txBody>
      </p:sp>
      <p:sp>
        <p:nvSpPr>
          <p:cNvPr id="31" name="Oval 30"/>
          <p:cNvSpPr/>
          <p:nvPr/>
        </p:nvSpPr>
        <p:spPr>
          <a:xfrm>
            <a:off x="8345056" y="4437907"/>
            <a:ext cx="1828799" cy="99991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TextBox 31"/>
          <p:cNvSpPr txBox="1"/>
          <p:nvPr/>
        </p:nvSpPr>
        <p:spPr>
          <a:xfrm>
            <a:off x="8592704" y="4610268"/>
            <a:ext cx="1333501" cy="646331"/>
          </a:xfrm>
          <a:prstGeom prst="rect">
            <a:avLst/>
          </a:prstGeom>
          <a:noFill/>
        </p:spPr>
        <p:txBody>
          <a:bodyPr wrap="square" rtlCol="0">
            <a:spAutoFit/>
          </a:bodyPr>
          <a:lstStyle/>
          <a:p>
            <a:pPr algn="ctr"/>
            <a:r>
              <a:rPr lang="en-US" dirty="0">
                <a:solidFill>
                  <a:schemeClr val="bg1"/>
                </a:solidFill>
              </a:rPr>
              <a:t>Consumer Informed</a:t>
            </a:r>
          </a:p>
        </p:txBody>
      </p:sp>
      <p:sp>
        <p:nvSpPr>
          <p:cNvPr id="3" name="TextBox 2"/>
          <p:cNvSpPr txBox="1"/>
          <p:nvPr/>
        </p:nvSpPr>
        <p:spPr>
          <a:xfrm>
            <a:off x="2926080" y="5736130"/>
            <a:ext cx="8623663" cy="923330"/>
          </a:xfrm>
          <a:prstGeom prst="rect">
            <a:avLst/>
          </a:prstGeom>
          <a:noFill/>
        </p:spPr>
        <p:txBody>
          <a:bodyPr wrap="square" rtlCol="0">
            <a:spAutoFit/>
          </a:bodyPr>
          <a:lstStyle/>
          <a:p>
            <a:pPr marL="285750" indent="-285750">
              <a:buFont typeface="Arial" panose="020B0604020202020204" pitchFamily="34" charset="0"/>
              <a:buChar char="•"/>
            </a:pPr>
            <a:r>
              <a:rPr lang="en-US" dirty="0"/>
              <a:t>Stress on Interdisciplinary Models in the community- Who else can assist?</a:t>
            </a:r>
          </a:p>
          <a:p>
            <a:pPr marL="285750" indent="-285750">
              <a:buFont typeface="Arial" panose="020B0604020202020204" pitchFamily="34" charset="0"/>
              <a:buChar char="•"/>
            </a:pPr>
            <a:r>
              <a:rPr lang="en-US" dirty="0"/>
              <a:t>Housing First approach</a:t>
            </a:r>
          </a:p>
          <a:p>
            <a:pPr marL="285750" indent="-285750">
              <a:buFont typeface="Arial" panose="020B0604020202020204" pitchFamily="34" charset="0"/>
              <a:buChar char="•"/>
            </a:pPr>
            <a:r>
              <a:rPr lang="en-US" dirty="0"/>
              <a:t>Use of a harm reduction approach</a:t>
            </a:r>
          </a:p>
        </p:txBody>
      </p:sp>
    </p:spTree>
    <p:extLst>
      <p:ext uri="{BB962C8B-B14F-4D97-AF65-F5344CB8AC3E}">
        <p14:creationId xmlns:p14="http://schemas.microsoft.com/office/powerpoint/2010/main" val="36577310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165" y="1238106"/>
            <a:ext cx="10182994" cy="4472854"/>
          </a:xfrm>
        </p:spPr>
        <p:txBody>
          <a:bodyPr>
            <a:normAutofit/>
          </a:bodyPr>
          <a:lstStyle/>
          <a:p>
            <a:pPr>
              <a:buFont typeface="Wingdings" panose="05000000000000000000" pitchFamily="2" charset="2"/>
              <a:buChar char="q"/>
            </a:pPr>
            <a:endParaRPr lang="en-US" dirty="0"/>
          </a:p>
          <a:p>
            <a:pPr>
              <a:buFont typeface="Arial" charset="0"/>
              <a:buChar char="•"/>
            </a:pPr>
            <a:r>
              <a:rPr lang="en-US" dirty="0">
                <a:solidFill>
                  <a:schemeClr val="tx1"/>
                </a:solidFill>
                <a:latin typeface="Arial" panose="020B0604020202020204" pitchFamily="34" charset="0"/>
                <a:cs typeface="Arial" panose="020B0604020202020204" pitchFamily="34" charset="0"/>
              </a:rPr>
              <a:t>The client chooses goals; the case manager can assist with methods to achieve those goals (including, as needed, direct assistance).</a:t>
            </a:r>
          </a:p>
          <a:p>
            <a:pPr>
              <a:buFont typeface="Arial"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charset="0"/>
              <a:buChar char="•"/>
            </a:pPr>
            <a:r>
              <a:rPr lang="en-US" dirty="0">
                <a:solidFill>
                  <a:schemeClr val="tx1"/>
                </a:solidFill>
                <a:latin typeface="Arial" panose="020B0604020202020204" pitchFamily="34" charset="0"/>
                <a:cs typeface="Arial" panose="020B0604020202020204" pitchFamily="34" charset="0"/>
              </a:rPr>
              <a:t>Case plans are focused on obtaining and retaining housing</a:t>
            </a:r>
          </a:p>
          <a:p>
            <a:pPr>
              <a:buFont typeface="Arial" charset="0"/>
              <a:buChar char="•"/>
            </a:pPr>
            <a:endParaRPr lang="en-US" b="1" dirty="0">
              <a:solidFill>
                <a:schemeClr val="tx1"/>
              </a:solidFill>
              <a:latin typeface="Arial" panose="020B0604020202020204" pitchFamily="34" charset="0"/>
              <a:cs typeface="Arial" panose="020B0604020202020204" pitchFamily="34" charset="0"/>
            </a:endParaRPr>
          </a:p>
          <a:p>
            <a:pPr>
              <a:buFont typeface="Arial" charset="0"/>
              <a:buChar char="•"/>
            </a:pPr>
            <a:r>
              <a:rPr lang="en-US" dirty="0">
                <a:solidFill>
                  <a:schemeClr val="tx1"/>
                </a:solidFill>
                <a:latin typeface="Arial" panose="020B0604020202020204" pitchFamily="34" charset="0"/>
                <a:cs typeface="Arial" panose="020B0604020202020204" pitchFamily="34" charset="0"/>
              </a:rPr>
              <a:t>Case plans summarize the steps the case manager and the participant will each take to achieve the participant’s immediate and short-term goals</a:t>
            </a:r>
          </a:p>
          <a:p>
            <a:pPr marL="0" indent="0">
              <a:buNone/>
            </a:pPr>
            <a:endParaRPr lang="en-US" dirty="0"/>
          </a:p>
          <a:p>
            <a:pPr>
              <a:buFont typeface="Wingdings" panose="05000000000000000000" pitchFamily="2" charset="2"/>
              <a:buChar char="q"/>
            </a:pPr>
            <a:endParaRPr lang="en-US" dirty="0"/>
          </a:p>
        </p:txBody>
      </p:sp>
      <p:sp>
        <p:nvSpPr>
          <p:cNvPr id="6" name="Title 5"/>
          <p:cNvSpPr>
            <a:spLocks noGrp="1"/>
          </p:cNvSpPr>
          <p:nvPr>
            <p:ph type="title"/>
          </p:nvPr>
        </p:nvSpPr>
        <p:spPr/>
        <p:txBody>
          <a:bodyPr/>
          <a:lstStyle/>
          <a:p>
            <a:r>
              <a:rPr lang="en-US" sz="3200" dirty="0"/>
              <a:t>Case Management and Services: The Housing Plan</a:t>
            </a:r>
          </a:p>
        </p:txBody>
      </p:sp>
    </p:spTree>
    <p:extLst>
      <p:ext uri="{BB962C8B-B14F-4D97-AF65-F5344CB8AC3E}">
        <p14:creationId xmlns:p14="http://schemas.microsoft.com/office/powerpoint/2010/main" val="38113078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419" y="740278"/>
            <a:ext cx="10208066" cy="5593184"/>
          </a:xfrm>
        </p:spPr>
        <p:txBody>
          <a:bodyPr>
            <a:normAutofit fontScale="92500" lnSpcReduction="10000"/>
          </a:bodyPr>
          <a:lstStyle/>
          <a:p>
            <a:endParaRPr lang="en-US" dirty="0"/>
          </a:p>
          <a:p>
            <a:endParaRPr lang="en-US" sz="2600" dirty="0">
              <a:solidFill>
                <a:schemeClr val="tx1"/>
              </a:solidFill>
            </a:endParaRPr>
          </a:p>
          <a:p>
            <a:r>
              <a:rPr lang="en-US" sz="2600" dirty="0">
                <a:solidFill>
                  <a:schemeClr val="tx1"/>
                </a:solidFill>
              </a:rPr>
              <a:t>Initial Emergency Needs and Housing Search Plan:</a:t>
            </a:r>
          </a:p>
          <a:p>
            <a:pPr lvl="1">
              <a:buFont typeface="Wingdings" panose="05000000000000000000" pitchFamily="2" charset="2"/>
              <a:buChar char="Ø"/>
            </a:pPr>
            <a:r>
              <a:rPr lang="en-US" sz="2600" dirty="0">
                <a:solidFill>
                  <a:schemeClr val="tx1"/>
                </a:solidFill>
              </a:rPr>
              <a:t>Emergency health and safety needs</a:t>
            </a:r>
          </a:p>
          <a:p>
            <a:pPr lvl="1">
              <a:buFont typeface="Wingdings" panose="05000000000000000000" pitchFamily="2" charset="2"/>
              <a:buChar char="Ø"/>
            </a:pPr>
            <a:r>
              <a:rPr lang="en-US" sz="2600" dirty="0">
                <a:solidFill>
                  <a:schemeClr val="tx1"/>
                </a:solidFill>
              </a:rPr>
              <a:t>Steps for housing search </a:t>
            </a:r>
          </a:p>
          <a:p>
            <a:endParaRPr lang="en-US" sz="2600" dirty="0">
              <a:solidFill>
                <a:schemeClr val="tx1"/>
              </a:solidFill>
            </a:endParaRPr>
          </a:p>
          <a:p>
            <a:r>
              <a:rPr lang="en-US" sz="2600" dirty="0">
                <a:solidFill>
                  <a:schemeClr val="tx1"/>
                </a:solidFill>
              </a:rPr>
              <a:t>Housing Retention Plans</a:t>
            </a:r>
          </a:p>
          <a:p>
            <a:pPr lvl="1">
              <a:buFont typeface="Wingdings" panose="05000000000000000000" pitchFamily="2" charset="2"/>
              <a:buChar char="Ø"/>
            </a:pPr>
            <a:r>
              <a:rPr lang="en-US" sz="2600" dirty="0">
                <a:solidFill>
                  <a:schemeClr val="tx1"/>
                </a:solidFill>
              </a:rPr>
              <a:t>Sequence of plans, updated as goals are: achieved; added; are too ambitious and need to be scaled back; or when circumstances change</a:t>
            </a:r>
          </a:p>
          <a:p>
            <a:endParaRPr lang="en-US" sz="2600" dirty="0">
              <a:solidFill>
                <a:schemeClr val="tx1"/>
              </a:solidFill>
            </a:endParaRPr>
          </a:p>
          <a:p>
            <a:r>
              <a:rPr lang="en-US" sz="2600" dirty="0">
                <a:solidFill>
                  <a:schemeClr val="tx1"/>
                </a:solidFill>
              </a:rPr>
              <a:t>Exit Plan</a:t>
            </a:r>
          </a:p>
          <a:p>
            <a:pPr lvl="1">
              <a:buFont typeface="Wingdings" panose="05000000000000000000" pitchFamily="2" charset="2"/>
              <a:buChar char="Ø"/>
            </a:pPr>
            <a:r>
              <a:rPr lang="en-US" sz="2600" dirty="0">
                <a:solidFill>
                  <a:schemeClr val="tx1"/>
                </a:solidFill>
              </a:rPr>
              <a:t>Follow-up options </a:t>
            </a:r>
          </a:p>
          <a:p>
            <a:pPr lvl="1">
              <a:buFont typeface="Wingdings" panose="05000000000000000000" pitchFamily="2" charset="2"/>
              <a:buChar char="Ø"/>
            </a:pPr>
            <a:r>
              <a:rPr lang="en-US" sz="2600" dirty="0">
                <a:solidFill>
                  <a:schemeClr val="tx1"/>
                </a:solidFill>
              </a:rPr>
              <a:t>Plans for possible future housing emergencies</a:t>
            </a:r>
          </a:p>
        </p:txBody>
      </p:sp>
      <p:sp>
        <p:nvSpPr>
          <p:cNvPr id="2" name="Title 1"/>
          <p:cNvSpPr>
            <a:spLocks noGrp="1"/>
          </p:cNvSpPr>
          <p:nvPr>
            <p:ph type="title"/>
          </p:nvPr>
        </p:nvSpPr>
        <p:spPr>
          <a:xfrm>
            <a:off x="1439624" y="66996"/>
            <a:ext cx="10957530" cy="1174275"/>
          </a:xfrm>
        </p:spPr>
        <p:txBody>
          <a:bodyPr>
            <a:normAutofit fontScale="90000"/>
          </a:bodyPr>
          <a:lstStyle/>
          <a:p>
            <a:pPr>
              <a:tabLst>
                <a:tab pos="455613" algn="l"/>
              </a:tabLst>
            </a:pPr>
            <a:br>
              <a:rPr lang="en-US" dirty="0"/>
            </a:br>
            <a:r>
              <a:rPr lang="en-US" dirty="0"/>
              <a:t>1. Each Plan is a Step Forward: Think Multiple Plans </a:t>
            </a:r>
          </a:p>
        </p:txBody>
      </p:sp>
    </p:spTree>
    <p:extLst>
      <p:ext uri="{BB962C8B-B14F-4D97-AF65-F5344CB8AC3E}">
        <p14:creationId xmlns:p14="http://schemas.microsoft.com/office/powerpoint/2010/main" val="9126041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16353" y="1503068"/>
            <a:ext cx="10901569" cy="4691063"/>
          </a:xfrm>
        </p:spPr>
        <p:txBody>
          <a:bodyPr>
            <a:noAutofit/>
          </a:bodyPr>
          <a:lstStyle/>
          <a:p>
            <a:pPr lvl="2"/>
            <a:r>
              <a:rPr lang="en-US" sz="2400" dirty="0">
                <a:solidFill>
                  <a:schemeClr val="tx1"/>
                </a:solidFill>
              </a:rPr>
              <a:t>PRIORITIZE! An important approach to stress management and the key to crisis intervention </a:t>
            </a:r>
          </a:p>
          <a:p>
            <a:pPr lvl="2"/>
            <a:endParaRPr lang="en-US" sz="2400" dirty="0">
              <a:solidFill>
                <a:schemeClr val="tx1"/>
              </a:solidFill>
            </a:endParaRPr>
          </a:p>
          <a:p>
            <a:pPr lvl="2"/>
            <a:r>
              <a:rPr lang="en-US" sz="2400" dirty="0">
                <a:solidFill>
                  <a:schemeClr val="tx1"/>
                </a:solidFill>
              </a:rPr>
              <a:t>The focus of the plan is on </a:t>
            </a:r>
            <a:r>
              <a:rPr lang="en-US" sz="2400" u="sng" dirty="0">
                <a:solidFill>
                  <a:schemeClr val="tx1"/>
                </a:solidFill>
              </a:rPr>
              <a:t>housing</a:t>
            </a:r>
          </a:p>
          <a:p>
            <a:pPr lvl="2"/>
            <a:endParaRPr lang="en-US" sz="2400" dirty="0">
              <a:solidFill>
                <a:schemeClr val="tx1"/>
              </a:solidFill>
            </a:endParaRPr>
          </a:p>
          <a:p>
            <a:pPr lvl="2"/>
            <a:r>
              <a:rPr lang="en-US" sz="2400" dirty="0">
                <a:solidFill>
                  <a:schemeClr val="tx1"/>
                </a:solidFill>
              </a:rPr>
              <a:t>Obtaining and retaining housing is tough enough!</a:t>
            </a:r>
          </a:p>
          <a:p>
            <a:pPr lvl="2"/>
            <a:endParaRPr lang="en-US" sz="2400" dirty="0">
              <a:solidFill>
                <a:schemeClr val="tx1"/>
              </a:solidFill>
            </a:endParaRPr>
          </a:p>
          <a:p>
            <a:pPr lvl="2"/>
            <a:r>
              <a:rPr lang="en-US" sz="2400" dirty="0">
                <a:solidFill>
                  <a:schemeClr val="tx1"/>
                </a:solidFill>
              </a:rPr>
              <a:t>People can choose when and if (and with whom) to address other life issues and goals… </a:t>
            </a:r>
            <a:r>
              <a:rPr lang="en-US" sz="2400" u="sng" dirty="0">
                <a:solidFill>
                  <a:schemeClr val="tx1"/>
                </a:solidFill>
              </a:rPr>
              <a:t>later</a:t>
            </a:r>
            <a:r>
              <a:rPr lang="en-US" sz="2400" dirty="0">
                <a:solidFill>
                  <a:schemeClr val="tx1"/>
                </a:solidFill>
              </a:rPr>
              <a:t>… when they are safely and stably housed 	</a:t>
            </a:r>
          </a:p>
        </p:txBody>
      </p:sp>
      <p:sp>
        <p:nvSpPr>
          <p:cNvPr id="7" name="Title 6"/>
          <p:cNvSpPr>
            <a:spLocks noGrp="1"/>
          </p:cNvSpPr>
          <p:nvPr>
            <p:ph type="title"/>
          </p:nvPr>
        </p:nvSpPr>
        <p:spPr/>
        <p:txBody>
          <a:bodyPr>
            <a:normAutofit fontScale="90000"/>
          </a:bodyPr>
          <a:lstStyle/>
          <a:p>
            <a:br>
              <a:rPr lang="en-US" dirty="0"/>
            </a:br>
            <a:r>
              <a:rPr lang="en-US" dirty="0"/>
              <a:t>2. Plans Should be Limited in Scope</a:t>
            </a:r>
            <a:br>
              <a:rPr lang="en-US" dirty="0"/>
            </a:br>
            <a:endParaRPr lang="en-US" dirty="0"/>
          </a:p>
        </p:txBody>
      </p:sp>
    </p:spTree>
    <p:extLst>
      <p:ext uri="{BB962C8B-B14F-4D97-AF65-F5344CB8AC3E}">
        <p14:creationId xmlns:p14="http://schemas.microsoft.com/office/powerpoint/2010/main" val="16512052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36328" y="1600508"/>
            <a:ext cx="10837634" cy="4691063"/>
          </a:xfrm>
        </p:spPr>
        <p:txBody>
          <a:bodyPr>
            <a:noAutofit/>
          </a:bodyPr>
          <a:lstStyle/>
          <a:p>
            <a:pPr lvl="2"/>
            <a:r>
              <a:rPr lang="en-US" sz="2400" dirty="0">
                <a:solidFill>
                  <a:schemeClr val="tx1"/>
                </a:solidFill>
              </a:rPr>
              <a:t>What housing locations, characteristics and rent are reasonable in your local market? </a:t>
            </a:r>
          </a:p>
          <a:p>
            <a:pPr marL="914400" lvl="2" indent="0">
              <a:buNone/>
            </a:pPr>
            <a:r>
              <a:rPr lang="en-US" sz="2400" dirty="0">
                <a:solidFill>
                  <a:schemeClr val="tx1"/>
                </a:solidFill>
              </a:rPr>
              <a:t> </a:t>
            </a:r>
          </a:p>
          <a:p>
            <a:pPr lvl="2"/>
            <a:r>
              <a:rPr lang="en-US" sz="2400" dirty="0">
                <a:solidFill>
                  <a:schemeClr val="tx1"/>
                </a:solidFill>
              </a:rPr>
              <a:t>Given benefit levels, the local job market and the person’s work history/skills, what is a reasonable income goal?</a:t>
            </a:r>
          </a:p>
          <a:p>
            <a:pPr lvl="2"/>
            <a:endParaRPr lang="en-US" sz="2400" dirty="0">
              <a:solidFill>
                <a:schemeClr val="tx1"/>
              </a:solidFill>
            </a:endParaRPr>
          </a:p>
          <a:p>
            <a:pPr lvl="2"/>
            <a:r>
              <a:rPr lang="en-US" sz="2400" dirty="0">
                <a:solidFill>
                  <a:schemeClr val="tx1"/>
                </a:solidFill>
              </a:rPr>
              <a:t>Given that significant or multiple personal changes are difficult at best (and nearly impossible under stress), what expectations are unreasonable goals for this individual at this time?  </a:t>
            </a:r>
          </a:p>
        </p:txBody>
      </p:sp>
      <p:sp>
        <p:nvSpPr>
          <p:cNvPr id="7" name="Title 6"/>
          <p:cNvSpPr>
            <a:spLocks noGrp="1"/>
          </p:cNvSpPr>
          <p:nvPr>
            <p:ph type="title"/>
          </p:nvPr>
        </p:nvSpPr>
        <p:spPr/>
        <p:txBody>
          <a:bodyPr>
            <a:normAutofit fontScale="90000"/>
          </a:bodyPr>
          <a:lstStyle/>
          <a:p>
            <a:br>
              <a:rPr lang="en-US"/>
            </a:br>
            <a:r>
              <a:rPr lang="en-US"/>
              <a:t>3. Plans Should be Reasonable</a:t>
            </a:r>
            <a:br>
              <a:rPr lang="en-US"/>
            </a:br>
            <a:endParaRPr lang="en-US" dirty="0"/>
          </a:p>
        </p:txBody>
      </p:sp>
    </p:spTree>
    <p:extLst>
      <p:ext uri="{BB962C8B-B14F-4D97-AF65-F5344CB8AC3E}">
        <p14:creationId xmlns:p14="http://schemas.microsoft.com/office/powerpoint/2010/main" val="85938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nvSpPr>
        <p:spPr>
          <a:xfrm>
            <a:off x="1524001" y="0"/>
            <a:ext cx="34766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nvCxnSpPr>
        <p:spPr>
          <a:xfrm flipV="1">
            <a:off x="2095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2232025" y="712789"/>
            <a:ext cx="2768600" cy="5502275"/>
          </a:xfrm>
        </p:spPr>
        <p:txBody>
          <a:bodyPr/>
          <a:lstStyle/>
          <a:p>
            <a:pPr>
              <a:defRPr/>
            </a:pPr>
            <a:r>
              <a:rPr dirty="0">
                <a:solidFill>
                  <a:srgbClr val="FFFFFF"/>
                </a:solidFill>
                <a:latin typeface="+mj-lt"/>
                <a:cs typeface="Abadi MT Condensed Light"/>
              </a:rPr>
              <a:t>Building on Your Expertise</a:t>
            </a:r>
          </a:p>
        </p:txBody>
      </p:sp>
      <p:sp>
        <p:nvSpPr>
          <p:cNvPr id="6"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565" y="4420723"/>
            <a:ext cx="2341847" cy="2168959"/>
          </a:xfrm>
          <a:prstGeom prst="rect">
            <a:avLst/>
          </a:prstGeom>
        </p:spPr>
      </p:pic>
      <p:sp>
        <p:nvSpPr>
          <p:cNvPr id="11" name="Oval 10"/>
          <p:cNvSpPr/>
          <p:nvPr/>
        </p:nvSpPr>
        <p:spPr>
          <a:xfrm>
            <a:off x="7516762" y="2766105"/>
            <a:ext cx="914400" cy="9144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loud Callout 12"/>
          <p:cNvSpPr/>
          <p:nvPr/>
        </p:nvSpPr>
        <p:spPr>
          <a:xfrm>
            <a:off x="8502512" y="1503607"/>
            <a:ext cx="1447800" cy="917448"/>
          </a:xfrm>
          <a:prstGeom prst="cloudCallout">
            <a:avLst>
              <a:gd name="adj1" fmla="val -45394"/>
              <a:gd name="adj2" fmla="val 98491"/>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000625" y="3886200"/>
            <a:ext cx="66775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9090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89709" y="2326640"/>
            <a:ext cx="10432473" cy="1498600"/>
          </a:xfrm>
        </p:spPr>
        <p:txBody>
          <a:bodyPr/>
          <a:lstStyle/>
          <a:p>
            <a:pPr algn="ctr"/>
            <a:r>
              <a:rPr lang="en-US" sz="4800" dirty="0"/>
              <a:t>Housing Plan Engagement Strategies:</a:t>
            </a:r>
            <a:br>
              <a:rPr lang="en-US" sz="4800" dirty="0"/>
            </a:br>
            <a:br>
              <a:rPr lang="en-US" dirty="0"/>
            </a:br>
            <a:r>
              <a:rPr lang="en-US" sz="3200" dirty="0">
                <a:solidFill>
                  <a:schemeClr val="accent5">
                    <a:lumMod val="75000"/>
                  </a:schemeClr>
                </a:solidFill>
              </a:rPr>
              <a:t>Harm Reduction &amp; High Quality Services</a:t>
            </a:r>
          </a:p>
        </p:txBody>
      </p:sp>
    </p:spTree>
    <p:extLst>
      <p:ext uri="{BB962C8B-B14F-4D97-AF65-F5344CB8AC3E}">
        <p14:creationId xmlns:p14="http://schemas.microsoft.com/office/powerpoint/2010/main" val="25582617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95550" y="2133601"/>
            <a:ext cx="7200900" cy="3514389"/>
          </a:xfrm>
        </p:spPr>
        <p:txBody>
          <a:bodyPr>
            <a:normAutofit/>
          </a:bodyPr>
          <a:lstStyle/>
          <a:p>
            <a:pPr algn="l"/>
            <a:r>
              <a:rPr lang="en-US" sz="3100" b="0" dirty="0">
                <a:latin typeface="+mn-lt"/>
              </a:rPr>
              <a:t>“Harm reduction refers to policies, programs, and programs that aim to reduce the harms associated with the use of psychoactive drugs in people unable or unwilling to stop” </a:t>
            </a:r>
            <a:br>
              <a:rPr lang="en-US" sz="3100" b="0" dirty="0">
                <a:latin typeface="+mn-lt"/>
              </a:rPr>
            </a:br>
            <a:br>
              <a:rPr lang="en-US" sz="3100" b="0" dirty="0">
                <a:latin typeface="+mn-lt"/>
              </a:rPr>
            </a:br>
            <a:r>
              <a:rPr lang="en-US" dirty="0"/>
              <a:t>– </a:t>
            </a:r>
            <a:r>
              <a:rPr lang="en-US" sz="3100" u="sng" dirty="0">
                <a:latin typeface="+mn-lt"/>
              </a:rPr>
              <a:t>Harm Reduction International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1" y="5029201"/>
            <a:ext cx="1006513" cy="1006513"/>
          </a:xfrm>
          <a:prstGeom prst="rect">
            <a:avLst/>
          </a:prstGeom>
        </p:spPr>
      </p:pic>
      <p:sp>
        <p:nvSpPr>
          <p:cNvPr id="4" name="Title 1"/>
          <p:cNvSpPr txBox="1">
            <a:spLocks/>
          </p:cNvSpPr>
          <p:nvPr/>
        </p:nvSpPr>
        <p:spPr>
          <a:xfrm>
            <a:off x="1981200" y="4180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002654"/>
                </a:solidFill>
                <a:latin typeface="Arial" pitchFamily="34" charset="0"/>
                <a:ea typeface="+mj-ea"/>
                <a:cs typeface="Arial" pitchFamily="34" charset="0"/>
              </a:defRPr>
            </a:lvl1pPr>
          </a:lstStyle>
          <a:p>
            <a:r>
              <a:rPr lang="en-US" dirty="0">
                <a:latin typeface="+mn-lt"/>
              </a:rPr>
              <a:t>Definition</a:t>
            </a:r>
          </a:p>
        </p:txBody>
      </p:sp>
    </p:spTree>
    <p:extLst>
      <p:ext uri="{BB962C8B-B14F-4D97-AF65-F5344CB8AC3E}">
        <p14:creationId xmlns:p14="http://schemas.microsoft.com/office/powerpoint/2010/main" val="1744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Harm Reduction- Housing World</a:t>
            </a:r>
          </a:p>
        </p:txBody>
      </p:sp>
      <p:sp>
        <p:nvSpPr>
          <p:cNvPr id="3" name="Content Placeholder 2"/>
          <p:cNvSpPr>
            <a:spLocks noGrp="1"/>
          </p:cNvSpPr>
          <p:nvPr>
            <p:ph idx="1"/>
          </p:nvPr>
        </p:nvSpPr>
        <p:spPr/>
        <p:txBody>
          <a:bodyPr/>
          <a:lstStyle/>
          <a:p>
            <a:r>
              <a:rPr lang="en-US" dirty="0">
                <a:latin typeface="+mn-lt"/>
              </a:rPr>
              <a:t>Broader than use of psychoactive drugs</a:t>
            </a:r>
          </a:p>
          <a:p>
            <a:pPr lvl="1"/>
            <a:r>
              <a:rPr lang="en-US" dirty="0">
                <a:solidFill>
                  <a:schemeClr val="accent5">
                    <a:lumMod val="75000"/>
                  </a:schemeClr>
                </a:solidFill>
                <a:latin typeface="+mn-lt"/>
              </a:rPr>
              <a:t>Behaviors related to tenancies</a:t>
            </a:r>
          </a:p>
          <a:p>
            <a:pPr lvl="1"/>
            <a:r>
              <a:rPr lang="en-US" dirty="0">
                <a:solidFill>
                  <a:schemeClr val="accent5">
                    <a:lumMod val="75000"/>
                  </a:schemeClr>
                </a:solidFill>
                <a:latin typeface="+mn-lt"/>
              </a:rPr>
              <a:t>Justice-involved behaviors (may also impact tenancies)</a:t>
            </a:r>
          </a:p>
          <a:p>
            <a:pPr lvl="1"/>
            <a:endParaRPr lang="en-US" dirty="0">
              <a:latin typeface="+mn-lt"/>
            </a:endParaRPr>
          </a:p>
          <a:p>
            <a:r>
              <a:rPr lang="en-US" dirty="0">
                <a:latin typeface="+mn-lt"/>
              </a:rPr>
              <a:t>Reminder for Housing Providers- Goal</a:t>
            </a:r>
          </a:p>
          <a:p>
            <a:pPr lvl="1"/>
            <a:r>
              <a:rPr lang="en-US" dirty="0">
                <a:solidFill>
                  <a:schemeClr val="accent5">
                    <a:lumMod val="75000"/>
                  </a:schemeClr>
                </a:solidFill>
                <a:latin typeface="+mn-lt"/>
              </a:rPr>
              <a:t>House and keep people housed</a:t>
            </a: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122</a:t>
            </a:fld>
            <a:endParaRPr lang="en-US" dirty="0"/>
          </a:p>
        </p:txBody>
      </p:sp>
    </p:spTree>
    <p:extLst>
      <p:ext uri="{BB962C8B-B14F-4D97-AF65-F5344CB8AC3E}">
        <p14:creationId xmlns:p14="http://schemas.microsoft.com/office/powerpoint/2010/main" val="12923609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Principles of Harm Reduction</a:t>
            </a:r>
          </a:p>
        </p:txBody>
      </p:sp>
      <p:sp>
        <p:nvSpPr>
          <p:cNvPr id="4" name="Content Placeholder 3"/>
          <p:cNvSpPr>
            <a:spLocks noGrp="1"/>
          </p:cNvSpPr>
          <p:nvPr>
            <p:ph idx="1"/>
          </p:nvPr>
        </p:nvSpPr>
        <p:spPr/>
        <p:txBody>
          <a:bodyPr>
            <a:normAutofit/>
          </a:bodyPr>
          <a:lstStyle/>
          <a:p>
            <a:r>
              <a:rPr lang="en-US" dirty="0">
                <a:latin typeface="+mn-lt"/>
              </a:rPr>
              <a:t>Accepts that problematic behaviors are part of our world and chooses to work to minimize its harmful effects rather than simply ignore or condemn them</a:t>
            </a:r>
          </a:p>
          <a:p>
            <a:pPr marL="0" indent="0">
              <a:buNone/>
            </a:pPr>
            <a:endParaRPr lang="en-US" dirty="0">
              <a:latin typeface="+mn-lt"/>
            </a:endParaRPr>
          </a:p>
          <a:p>
            <a:r>
              <a:rPr lang="en-US" dirty="0">
                <a:latin typeface="+mn-lt"/>
              </a:rPr>
              <a:t>Ensures that those we are serving routinely have a real voice in the creation of programs and policies designed to serve them</a:t>
            </a:r>
          </a:p>
        </p:txBody>
      </p:sp>
    </p:spTree>
    <p:extLst>
      <p:ext uri="{BB962C8B-B14F-4D97-AF65-F5344CB8AC3E}">
        <p14:creationId xmlns:p14="http://schemas.microsoft.com/office/powerpoint/2010/main" val="61079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Principles of Harm Reduction</a:t>
            </a:r>
          </a:p>
        </p:txBody>
      </p:sp>
      <p:sp>
        <p:nvSpPr>
          <p:cNvPr id="6" name="Content Placeholder 5"/>
          <p:cNvSpPr>
            <a:spLocks noGrp="1"/>
          </p:cNvSpPr>
          <p:nvPr>
            <p:ph idx="1"/>
          </p:nvPr>
        </p:nvSpPr>
        <p:spPr/>
        <p:txBody>
          <a:bodyPr>
            <a:normAutofit/>
          </a:bodyPr>
          <a:lstStyle/>
          <a:p>
            <a:r>
              <a:rPr lang="en-US" dirty="0">
                <a:latin typeface="+mn-lt"/>
              </a:rPr>
              <a:t>Understands drug use as a complex behavior and acknowledges that some ways of using drugs are clearly safer than others</a:t>
            </a:r>
          </a:p>
          <a:p>
            <a:pPr marL="0" indent="0">
              <a:buNone/>
            </a:pPr>
            <a:endParaRPr lang="en-US" dirty="0">
              <a:latin typeface="+mn-lt"/>
            </a:endParaRPr>
          </a:p>
          <a:p>
            <a:r>
              <a:rPr lang="en-US" dirty="0">
                <a:latin typeface="+mn-lt"/>
              </a:rPr>
              <a:t>Establishes quality of individual and community life and well-being – not necessarily cessation of all drug use – as the criteria for successful interventions and policies</a:t>
            </a:r>
          </a:p>
        </p:txBody>
      </p:sp>
    </p:spTree>
    <p:extLst>
      <p:ext uri="{BB962C8B-B14F-4D97-AF65-F5344CB8AC3E}">
        <p14:creationId xmlns:p14="http://schemas.microsoft.com/office/powerpoint/2010/main" val="18705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 HF and Harm Reduction </a:t>
            </a:r>
          </a:p>
        </p:txBody>
      </p:sp>
      <p:sp>
        <p:nvSpPr>
          <p:cNvPr id="3" name="Content Placeholder 2"/>
          <p:cNvSpPr>
            <a:spLocks noGrp="1"/>
          </p:cNvSpPr>
          <p:nvPr>
            <p:ph idx="1"/>
          </p:nvPr>
        </p:nvSpPr>
        <p:spPr/>
        <p:txBody>
          <a:bodyPr>
            <a:normAutofit/>
          </a:bodyPr>
          <a:lstStyle/>
          <a:p>
            <a:pPr marL="457200" lvl="1" indent="0">
              <a:buNone/>
            </a:pPr>
            <a:r>
              <a:rPr lang="en-US" dirty="0">
                <a:latin typeface="+mn-lt"/>
              </a:rPr>
              <a:t>Housing First…</a:t>
            </a:r>
          </a:p>
          <a:p>
            <a:pPr lvl="1"/>
            <a:r>
              <a:rPr lang="en-US" dirty="0">
                <a:latin typeface="+mn-lt"/>
              </a:rPr>
              <a:t>Does not require people experiencing homelessness to address all of their problems</a:t>
            </a:r>
          </a:p>
          <a:p>
            <a:pPr lvl="1"/>
            <a:r>
              <a:rPr lang="en-US" dirty="0">
                <a:latin typeface="+mn-lt"/>
              </a:rPr>
              <a:t>Does not require progression through a continuum of programs before accessing housing</a:t>
            </a:r>
          </a:p>
          <a:p>
            <a:pPr lvl="1"/>
            <a:r>
              <a:rPr lang="en-US" dirty="0">
                <a:latin typeface="+mn-lt"/>
              </a:rPr>
              <a:t>Does not mandate participation in services before attaining housing or to remain in housing</a:t>
            </a:r>
          </a:p>
          <a:p>
            <a:pPr lvl="1"/>
            <a:r>
              <a:rPr lang="en-US" dirty="0">
                <a:latin typeface="+mn-lt"/>
              </a:rPr>
              <a:t>Views housing as the foundation for life improvement and places no requirements beyond those of a typical renter</a:t>
            </a:r>
          </a:p>
          <a:p>
            <a:pPr lvl="1"/>
            <a:r>
              <a:rPr lang="en-US" dirty="0">
                <a:latin typeface="+mn-lt"/>
              </a:rPr>
              <a:t>Services become more effective as people choose to participate as opposed to being mandated</a:t>
            </a:r>
          </a:p>
        </p:txBody>
      </p:sp>
    </p:spTree>
    <p:extLst>
      <p:ext uri="{BB962C8B-B14F-4D97-AF65-F5344CB8AC3E}">
        <p14:creationId xmlns:p14="http://schemas.microsoft.com/office/powerpoint/2010/main" val="23389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 Reduction in Practice </a:t>
            </a:r>
          </a:p>
        </p:txBody>
      </p:sp>
      <p:sp>
        <p:nvSpPr>
          <p:cNvPr id="8" name="TextBox 7"/>
          <p:cNvSpPr txBox="1"/>
          <p:nvPr/>
        </p:nvSpPr>
        <p:spPr>
          <a:xfrm>
            <a:off x="2039023" y="1905001"/>
            <a:ext cx="8113955" cy="4524315"/>
          </a:xfrm>
          <a:prstGeom prst="rect">
            <a:avLst/>
          </a:prstGeom>
          <a:noFill/>
        </p:spPr>
        <p:txBody>
          <a:bodyPr wrap="square" rtlCol="0">
            <a:spAutoFit/>
          </a:bodyPr>
          <a:lstStyle/>
          <a:p>
            <a:pPr marL="457200" indent="-457200">
              <a:buFont typeface="+mj-lt"/>
              <a:buAutoNum type="arabicPeriod"/>
            </a:pPr>
            <a:r>
              <a:rPr lang="en-US" sz="2400" dirty="0"/>
              <a:t>Decrease the concentration and frequency of behavior</a:t>
            </a:r>
          </a:p>
          <a:p>
            <a:pPr marL="457200" indent="-457200">
              <a:buFont typeface="+mj-lt"/>
              <a:buAutoNum type="arabicPeriod"/>
            </a:pPr>
            <a:endParaRPr lang="en-US" sz="2400" dirty="0"/>
          </a:p>
          <a:p>
            <a:pPr marL="457200" indent="-457200">
              <a:buFont typeface="+mj-lt"/>
              <a:buAutoNum type="arabicPeriod"/>
            </a:pPr>
            <a:r>
              <a:rPr lang="en-US" sz="2400" dirty="0"/>
              <a:t>Find substitutes for a safer choice</a:t>
            </a:r>
          </a:p>
          <a:p>
            <a:pPr marL="457200" indent="-457200">
              <a:buFont typeface="+mj-lt"/>
              <a:buAutoNum type="arabicPeriod"/>
            </a:pPr>
            <a:endParaRPr lang="en-US" sz="2400" dirty="0"/>
          </a:p>
          <a:p>
            <a:pPr marL="457200" indent="-457200">
              <a:buFont typeface="+mj-lt"/>
              <a:buAutoNum type="arabicPeriod"/>
            </a:pPr>
            <a:r>
              <a:rPr lang="en-US" sz="2400" dirty="0"/>
              <a:t>Explore alternatives for means of recreation and problematic rituals surrounding behavior</a:t>
            </a:r>
          </a:p>
          <a:p>
            <a:pPr marL="457200" indent="-457200">
              <a:buFont typeface="+mj-lt"/>
              <a:buAutoNum type="arabicPeriod"/>
            </a:pPr>
            <a:endParaRPr lang="en-US" sz="2400" dirty="0"/>
          </a:p>
          <a:p>
            <a:pPr marL="457200" indent="-457200">
              <a:buFont typeface="+mj-lt"/>
              <a:buAutoNum type="arabicPeriod"/>
            </a:pPr>
            <a:r>
              <a:rPr lang="en-US" sz="2400" dirty="0"/>
              <a:t>Create a budget that includes drug use and other behaviors</a:t>
            </a:r>
          </a:p>
          <a:p>
            <a:pPr marL="457200" indent="-457200">
              <a:buFont typeface="+mj-lt"/>
              <a:buAutoNum type="arabicPeriod"/>
            </a:pPr>
            <a:endParaRPr lang="en-US" sz="2400" dirty="0"/>
          </a:p>
          <a:p>
            <a:pPr marL="457200" indent="-457200">
              <a:buFont typeface="+mj-lt"/>
              <a:buAutoNum type="arabicPeriod"/>
            </a:pPr>
            <a:r>
              <a:rPr lang="en-US" sz="2400" dirty="0"/>
              <a:t>Ensures safety of the individual and others in the surrounding area during problematic behaviors</a:t>
            </a:r>
          </a:p>
        </p:txBody>
      </p:sp>
    </p:spTree>
    <p:extLst>
      <p:ext uri="{BB962C8B-B14F-4D97-AF65-F5344CB8AC3E}">
        <p14:creationId xmlns:p14="http://schemas.microsoft.com/office/powerpoint/2010/main" val="3062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 Reduction in Practice</a:t>
            </a:r>
          </a:p>
        </p:txBody>
      </p:sp>
      <p:sp>
        <p:nvSpPr>
          <p:cNvPr id="3" name="Content Placeholder 2"/>
          <p:cNvSpPr>
            <a:spLocks noGrp="1"/>
          </p:cNvSpPr>
          <p:nvPr>
            <p:ph idx="1"/>
          </p:nvPr>
        </p:nvSpPr>
        <p:spPr/>
        <p:txBody>
          <a:bodyPr/>
          <a:lstStyle/>
          <a:p>
            <a:r>
              <a:rPr lang="en-US" altLang="en-US" dirty="0">
                <a:latin typeface="+mn-lt"/>
              </a:rPr>
              <a:t>Public Health –  ex. seat belt laws</a:t>
            </a:r>
          </a:p>
          <a:p>
            <a:pPr marL="0" indent="0">
              <a:buNone/>
            </a:pPr>
            <a:endParaRPr lang="en-US" altLang="en-US" dirty="0">
              <a:latin typeface="+mn-lt"/>
            </a:endParaRPr>
          </a:p>
          <a:p>
            <a:r>
              <a:rPr lang="en-US" altLang="en-US" dirty="0">
                <a:latin typeface="+mn-lt"/>
              </a:rPr>
              <a:t>Advocacy –  ex. needle exchange </a:t>
            </a:r>
          </a:p>
          <a:p>
            <a:pPr marL="0" indent="0">
              <a:buNone/>
            </a:pPr>
            <a:endParaRPr lang="en-US" altLang="en-US" dirty="0">
              <a:latin typeface="+mn-lt"/>
            </a:endParaRPr>
          </a:p>
          <a:p>
            <a:r>
              <a:rPr lang="en-US" altLang="en-US" dirty="0">
                <a:latin typeface="+mn-lt"/>
              </a:rPr>
              <a:t>Treatment – ex. Methadone programs</a:t>
            </a:r>
          </a:p>
          <a:p>
            <a:pPr marL="0" indent="0">
              <a:buNone/>
            </a:pPr>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127</a:t>
            </a:fld>
            <a:endParaRPr lang="en-US" dirty="0"/>
          </a:p>
        </p:txBody>
      </p:sp>
    </p:spTree>
    <p:extLst>
      <p:ext uri="{BB962C8B-B14F-4D97-AF65-F5344CB8AC3E}">
        <p14:creationId xmlns:p14="http://schemas.microsoft.com/office/powerpoint/2010/main" val="30593134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Harm Reduction in Practice</a:t>
            </a:r>
          </a:p>
        </p:txBody>
      </p:sp>
      <p:sp>
        <p:nvSpPr>
          <p:cNvPr id="3" name="Content Placeholder 2"/>
          <p:cNvSpPr>
            <a:spLocks noGrp="1"/>
          </p:cNvSpPr>
          <p:nvPr>
            <p:ph idx="1"/>
          </p:nvPr>
        </p:nvSpPr>
        <p:spPr/>
        <p:txBody>
          <a:bodyPr>
            <a:normAutofit/>
          </a:bodyPr>
          <a:lstStyle/>
          <a:p>
            <a:pPr marL="0" indent="0">
              <a:buNone/>
            </a:pPr>
            <a:r>
              <a:rPr lang="en-US" dirty="0">
                <a:latin typeface="+mn-lt"/>
              </a:rPr>
              <a:t>Tenant Shoplifting to Supplement Income</a:t>
            </a:r>
          </a:p>
          <a:p>
            <a:pPr marL="0" indent="0">
              <a:buNone/>
            </a:pPr>
            <a:endParaRPr lang="en-US" dirty="0">
              <a:latin typeface="+mn-lt"/>
            </a:endParaRPr>
          </a:p>
          <a:p>
            <a:pPr marL="0" indent="0">
              <a:buNone/>
            </a:pPr>
            <a:r>
              <a:rPr lang="en-US" dirty="0">
                <a:latin typeface="+mn-lt"/>
              </a:rPr>
              <a:t>Sample Approaches</a:t>
            </a:r>
          </a:p>
          <a:p>
            <a:r>
              <a:rPr lang="en-US" dirty="0">
                <a:solidFill>
                  <a:schemeClr val="accent5">
                    <a:lumMod val="75000"/>
                  </a:schemeClr>
                </a:solidFill>
                <a:latin typeface="+mn-lt"/>
              </a:rPr>
              <a:t>Harm Reduction to stress impact on tenancy</a:t>
            </a:r>
          </a:p>
          <a:p>
            <a:pPr lvl="1"/>
            <a:r>
              <a:rPr lang="en-US" dirty="0">
                <a:solidFill>
                  <a:schemeClr val="accent5">
                    <a:lumMod val="75000"/>
                  </a:schemeClr>
                </a:solidFill>
                <a:latin typeface="+mn-lt"/>
              </a:rPr>
              <a:t>Arrest/conviction may lead to x consequence for you and your housing</a:t>
            </a:r>
          </a:p>
          <a:p>
            <a:pPr marL="457200" lvl="1" indent="0">
              <a:buNone/>
            </a:pPr>
            <a:endParaRPr lang="en-US" dirty="0">
              <a:solidFill>
                <a:schemeClr val="accent5">
                  <a:lumMod val="75000"/>
                </a:schemeClr>
              </a:solidFill>
              <a:latin typeface="+mn-lt"/>
            </a:endParaRPr>
          </a:p>
          <a:p>
            <a:r>
              <a:rPr lang="en-US" dirty="0">
                <a:solidFill>
                  <a:schemeClr val="accent5">
                    <a:lumMod val="75000"/>
                  </a:schemeClr>
                </a:solidFill>
                <a:latin typeface="+mn-lt"/>
              </a:rPr>
              <a:t>“Honest” budgeting to account for expenses</a:t>
            </a:r>
          </a:p>
          <a:p>
            <a:pPr marL="0" indent="0">
              <a:buNone/>
            </a:pPr>
            <a:endParaRPr lang="en-US" dirty="0">
              <a:solidFill>
                <a:schemeClr val="accent5">
                  <a:lumMod val="75000"/>
                </a:schemeClr>
              </a:solidFill>
              <a:latin typeface="+mn-lt"/>
            </a:endParaRPr>
          </a:p>
          <a:p>
            <a:r>
              <a:rPr lang="en-US" dirty="0">
                <a:solidFill>
                  <a:schemeClr val="accent5">
                    <a:lumMod val="75000"/>
                  </a:schemeClr>
                </a:solidFill>
                <a:latin typeface="+mn-lt"/>
              </a:rPr>
              <a:t>Connection to resources to minimize frequency of shop lifting</a:t>
            </a:r>
          </a:p>
          <a:p>
            <a:pPr marL="0" indent="0">
              <a:buNone/>
            </a:pPr>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128</a:t>
            </a:fld>
            <a:endParaRPr lang="en-US" dirty="0"/>
          </a:p>
        </p:txBody>
      </p:sp>
    </p:spTree>
    <p:extLst>
      <p:ext uri="{BB962C8B-B14F-4D97-AF65-F5344CB8AC3E}">
        <p14:creationId xmlns:p14="http://schemas.microsoft.com/office/powerpoint/2010/main" val="19754362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Harm Reduction in Practice</a:t>
            </a:r>
          </a:p>
        </p:txBody>
      </p:sp>
      <p:sp>
        <p:nvSpPr>
          <p:cNvPr id="3" name="Content Placeholder 2"/>
          <p:cNvSpPr>
            <a:spLocks noGrp="1"/>
          </p:cNvSpPr>
          <p:nvPr>
            <p:ph idx="1"/>
          </p:nvPr>
        </p:nvSpPr>
        <p:spPr/>
        <p:txBody>
          <a:bodyPr>
            <a:normAutofit/>
          </a:bodyPr>
          <a:lstStyle/>
          <a:p>
            <a:pPr marL="0" indent="0">
              <a:buNone/>
            </a:pPr>
            <a:r>
              <a:rPr lang="en-US" dirty="0">
                <a:latin typeface="+mn-lt"/>
              </a:rPr>
              <a:t>Tenancy Education</a:t>
            </a:r>
          </a:p>
          <a:p>
            <a:r>
              <a:rPr lang="en-US" dirty="0">
                <a:solidFill>
                  <a:schemeClr val="accent5">
                    <a:lumMod val="75000"/>
                  </a:schemeClr>
                </a:solidFill>
                <a:latin typeface="+mn-lt"/>
              </a:rPr>
              <a:t>Shows tenant the boundaries of behavior</a:t>
            </a:r>
          </a:p>
          <a:p>
            <a:r>
              <a:rPr lang="en-US" dirty="0">
                <a:solidFill>
                  <a:schemeClr val="accent5">
                    <a:lumMod val="75000"/>
                  </a:schemeClr>
                </a:solidFill>
                <a:latin typeface="+mn-lt"/>
              </a:rPr>
              <a:t>Remember to delineate difference between use and lease violations</a:t>
            </a:r>
          </a:p>
          <a:p>
            <a:pPr marL="0" indent="0">
              <a:buNone/>
            </a:pPr>
            <a:endParaRPr lang="en-US" dirty="0">
              <a:latin typeface="+mn-lt"/>
            </a:endParaRPr>
          </a:p>
          <a:p>
            <a:pPr marL="0" indent="0">
              <a:buNone/>
            </a:pPr>
            <a:r>
              <a:rPr lang="en-US" dirty="0">
                <a:latin typeface="+mn-lt"/>
              </a:rPr>
              <a:t>Sample Approaches</a:t>
            </a:r>
          </a:p>
          <a:p>
            <a:r>
              <a:rPr lang="en-US" dirty="0">
                <a:solidFill>
                  <a:schemeClr val="accent5">
                    <a:lumMod val="75000"/>
                  </a:schemeClr>
                </a:solidFill>
                <a:latin typeface="+mn-lt"/>
              </a:rPr>
              <a:t>Thorough lease review before signing and one month after</a:t>
            </a:r>
            <a:endParaRPr lang="en-US" sz="2000" dirty="0">
              <a:solidFill>
                <a:schemeClr val="accent5">
                  <a:lumMod val="75000"/>
                </a:schemeClr>
              </a:solidFill>
              <a:latin typeface="+mn-lt"/>
            </a:endParaRPr>
          </a:p>
          <a:p>
            <a:pPr marL="457200" lvl="1" indent="0">
              <a:buNone/>
            </a:pPr>
            <a:endParaRPr lang="en-US" dirty="0">
              <a:solidFill>
                <a:schemeClr val="accent5">
                  <a:lumMod val="75000"/>
                </a:schemeClr>
              </a:solidFill>
              <a:latin typeface="+mn-lt"/>
            </a:endParaRPr>
          </a:p>
          <a:p>
            <a:r>
              <a:rPr lang="en-US" dirty="0">
                <a:solidFill>
                  <a:schemeClr val="accent5">
                    <a:lumMod val="75000"/>
                  </a:schemeClr>
                </a:solidFill>
                <a:latin typeface="+mn-lt"/>
              </a:rPr>
              <a:t>Basic Guide to Tenancy (repairs, when to call 911, cleaning)</a:t>
            </a:r>
          </a:p>
          <a:p>
            <a:pPr lvl="1"/>
            <a:r>
              <a:rPr lang="en-US" dirty="0">
                <a:solidFill>
                  <a:schemeClr val="accent5">
                    <a:lumMod val="75000"/>
                  </a:schemeClr>
                </a:solidFill>
                <a:latin typeface="+mn-lt"/>
                <a:hlinkClick r:id="rId2"/>
              </a:rPr>
              <a:t>Vermont example- in cartoons, simple language</a:t>
            </a:r>
            <a:r>
              <a:rPr lang="en-US" dirty="0">
                <a:solidFill>
                  <a:schemeClr val="accent5">
                    <a:lumMod val="75000"/>
                  </a:schemeClr>
                </a:solidFill>
                <a:latin typeface="+mn-lt"/>
              </a:rPr>
              <a:t> (linked)</a:t>
            </a:r>
          </a:p>
          <a:p>
            <a:pPr marL="0" indent="0">
              <a:buNone/>
            </a:pPr>
            <a:endParaRPr lang="en-US" dirty="0">
              <a:solidFill>
                <a:schemeClr val="accent5">
                  <a:lumMod val="75000"/>
                </a:schemeClr>
              </a:solidFill>
              <a:latin typeface="+mn-lt"/>
            </a:endParaRPr>
          </a:p>
          <a:p>
            <a:pPr marL="0" indent="0">
              <a:buNone/>
            </a:pPr>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129</a:t>
            </a:fld>
            <a:endParaRPr lang="en-US" dirty="0"/>
          </a:p>
        </p:txBody>
      </p:sp>
    </p:spTree>
    <p:extLst>
      <p:ext uri="{BB962C8B-B14F-4D97-AF65-F5344CB8AC3E}">
        <p14:creationId xmlns:p14="http://schemas.microsoft.com/office/powerpoint/2010/main" val="321685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chemeClr val="bg1"/>
                </a:solidFill>
              </a:rPr>
              <a:t>ACTIVITY </a:t>
            </a:r>
          </a:p>
        </p:txBody>
      </p:sp>
      <p:sp>
        <p:nvSpPr>
          <p:cNvPr id="2" name="TextBox 1"/>
          <p:cNvSpPr txBox="1"/>
          <p:nvPr/>
        </p:nvSpPr>
        <p:spPr>
          <a:xfrm>
            <a:off x="574767" y="1454331"/>
            <a:ext cx="10964090" cy="4770537"/>
          </a:xfrm>
          <a:prstGeom prst="rect">
            <a:avLst/>
          </a:prstGeom>
          <a:noFill/>
        </p:spPr>
        <p:txBody>
          <a:bodyPr wrap="square" rtlCol="0">
            <a:spAutoFit/>
          </a:bodyPr>
          <a:lstStyle/>
          <a:p>
            <a:r>
              <a:rPr lang="en-US" sz="2600" b="1" dirty="0">
                <a:solidFill>
                  <a:prstClr val="white"/>
                </a:solidFill>
                <a:latin typeface="Calibri" panose="020F0502020204030204" pitchFamily="34" charset="0"/>
                <a:cs typeface="Arial" panose="020B0604020202020204" pitchFamily="34" charset="0"/>
              </a:rPr>
              <a:t>Think about a time in your life when:</a:t>
            </a:r>
          </a:p>
          <a:p>
            <a:pPr marL="285750" indent="-285750">
              <a:buFont typeface="Arial" panose="020B0604020202020204" pitchFamily="34" charset="0"/>
              <a:buChar char="•"/>
            </a:pPr>
            <a:r>
              <a:rPr lang="en-US" sz="2600" dirty="0">
                <a:solidFill>
                  <a:prstClr val="white"/>
                </a:solidFill>
                <a:latin typeface="Calibri" panose="020F0502020204030204" pitchFamily="34" charset="0"/>
                <a:cs typeface="Arial" panose="020B0604020202020204" pitchFamily="34" charset="0"/>
              </a:rPr>
              <a:t>You faced a very difficult situation</a:t>
            </a:r>
          </a:p>
          <a:p>
            <a:pPr marL="285750" indent="-285750">
              <a:buFont typeface="Arial" panose="020B0604020202020204" pitchFamily="34" charset="0"/>
              <a:buChar char="•"/>
            </a:pPr>
            <a:r>
              <a:rPr lang="en-US" sz="2600" dirty="0">
                <a:solidFill>
                  <a:prstClr val="white"/>
                </a:solidFill>
                <a:latin typeface="Calibri" panose="020F0502020204030204" pitchFamily="34" charset="0"/>
                <a:cs typeface="Arial" panose="020B0604020202020204" pitchFamily="34" charset="0"/>
              </a:rPr>
              <a:t>It was critically important </a:t>
            </a:r>
          </a:p>
          <a:p>
            <a:pPr marL="285750" indent="-285750">
              <a:buFont typeface="Arial" panose="020B0604020202020204" pitchFamily="34" charset="0"/>
              <a:buChar char="•"/>
            </a:pPr>
            <a:r>
              <a:rPr lang="en-US" sz="2600" dirty="0">
                <a:solidFill>
                  <a:prstClr val="white"/>
                </a:solidFill>
                <a:latin typeface="Calibri" panose="020F0502020204030204" pitchFamily="34" charset="0"/>
                <a:cs typeface="Arial" panose="020B0604020202020204" pitchFamily="34" charset="0"/>
              </a:rPr>
              <a:t>You didn’t feel you had much (or any) control      </a:t>
            </a:r>
          </a:p>
          <a:p>
            <a:pPr marL="285750" indent="-285750">
              <a:buFont typeface="Arial" panose="020B0604020202020204" pitchFamily="34" charset="0"/>
              <a:buChar char="•"/>
            </a:pPr>
            <a:r>
              <a:rPr lang="en-US" sz="2600" dirty="0">
                <a:solidFill>
                  <a:prstClr val="white"/>
                </a:solidFill>
                <a:latin typeface="Calibri" panose="020F0502020204030204" pitchFamily="34" charset="0"/>
                <a:cs typeface="Arial" panose="020B0604020202020204" pitchFamily="34" charset="0"/>
              </a:rPr>
              <a:t>The problem(s) continued for more than a month</a:t>
            </a:r>
          </a:p>
          <a:p>
            <a:endParaRPr lang="en-US" sz="2600" b="1" dirty="0">
              <a:solidFill>
                <a:prstClr val="white"/>
              </a:solidFill>
              <a:latin typeface="Calibri" panose="020F0502020204030204" pitchFamily="34" charset="0"/>
              <a:cs typeface="Arial" panose="020B0604020202020204" pitchFamily="34" charset="0"/>
            </a:endParaRPr>
          </a:p>
          <a:p>
            <a:r>
              <a:rPr lang="en-US" sz="2600" b="1" dirty="0">
                <a:solidFill>
                  <a:prstClr val="white"/>
                </a:solidFill>
                <a:latin typeface="Calibri" panose="020F0502020204030204" pitchFamily="34" charset="0"/>
                <a:cs typeface="Arial" panose="020B0604020202020204" pitchFamily="34" charset="0"/>
              </a:rPr>
              <a:t>Try to remember how you felt and acted.</a:t>
            </a:r>
          </a:p>
          <a:p>
            <a:endParaRPr lang="en-US" sz="2600" b="1" dirty="0">
              <a:solidFill>
                <a:prstClr val="white"/>
              </a:solidFill>
              <a:latin typeface="Calibri" panose="020F0502020204030204" pitchFamily="34" charset="0"/>
              <a:cs typeface="Arial" panose="020B0604020202020204" pitchFamily="34" charset="0"/>
            </a:endParaRPr>
          </a:p>
          <a:p>
            <a:r>
              <a:rPr lang="en-US" sz="2600" b="1" dirty="0">
                <a:solidFill>
                  <a:prstClr val="white"/>
                </a:solidFill>
                <a:latin typeface="Calibri" panose="020F0502020204030204" pitchFamily="34" charset="0"/>
                <a:cs typeface="Arial" panose="020B0604020202020204" pitchFamily="34" charset="0"/>
              </a:rPr>
              <a:t>Write down words that describe your feelings and behaviors at that time</a:t>
            </a:r>
            <a:r>
              <a:rPr lang="en-US" sz="2600" dirty="0">
                <a:solidFill>
                  <a:prstClr val="white"/>
                </a:solidFill>
                <a:latin typeface="Calibri" panose="020F0502020204030204" pitchFamily="34" charset="0"/>
                <a:cs typeface="Arial" panose="020B0604020202020204" pitchFamily="34" charset="0"/>
              </a:rPr>
              <a:t>. </a:t>
            </a:r>
          </a:p>
          <a:p>
            <a:endParaRPr lang="en-US" sz="2600" dirty="0">
              <a:solidFill>
                <a:prstClr val="white"/>
              </a:solidFill>
              <a:latin typeface="Calibri" panose="020F0502020204030204" pitchFamily="34" charset="0"/>
              <a:cs typeface="Arial" panose="020B0604020202020204" pitchFamily="34" charset="0"/>
            </a:endParaRPr>
          </a:p>
          <a:p>
            <a:r>
              <a:rPr lang="en-US" sz="2600" dirty="0">
                <a:solidFill>
                  <a:prstClr val="white"/>
                </a:solidFill>
                <a:latin typeface="Calibri" panose="020F0502020204030204" pitchFamily="34" charset="0"/>
                <a:cs typeface="Arial" panose="020B0604020202020204" pitchFamily="34" charset="0"/>
              </a:rPr>
              <a:t>You will not have to share!</a:t>
            </a:r>
          </a:p>
          <a:p>
            <a:endParaRPr lang="en-US" dirty="0">
              <a:solidFill>
                <a:prstClr val="white"/>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56200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Harm Reduction in Practice</a:t>
            </a:r>
          </a:p>
        </p:txBody>
      </p:sp>
      <p:sp>
        <p:nvSpPr>
          <p:cNvPr id="3" name="Content Placeholder 2"/>
          <p:cNvSpPr>
            <a:spLocks noGrp="1"/>
          </p:cNvSpPr>
          <p:nvPr>
            <p:ph idx="1"/>
          </p:nvPr>
        </p:nvSpPr>
        <p:spPr/>
        <p:txBody>
          <a:bodyPr>
            <a:normAutofit/>
          </a:bodyPr>
          <a:lstStyle/>
          <a:p>
            <a:pPr marL="0" indent="0">
              <a:buNone/>
            </a:pPr>
            <a:r>
              <a:rPr lang="en-US" dirty="0">
                <a:solidFill>
                  <a:schemeClr val="accent5">
                    <a:lumMod val="75000"/>
                  </a:schemeClr>
                </a:solidFill>
                <a:latin typeface="+mn-lt"/>
              </a:rPr>
              <a:t>Basic Guide to Tenancy (repairs, when to call 911, cleaning)</a:t>
            </a:r>
          </a:p>
          <a:p>
            <a:pPr lvl="1"/>
            <a:r>
              <a:rPr lang="en-US" dirty="0">
                <a:solidFill>
                  <a:schemeClr val="accent5">
                    <a:lumMod val="75000"/>
                  </a:schemeClr>
                </a:solidFill>
                <a:latin typeface="+mn-lt"/>
                <a:hlinkClick r:id="rId2"/>
              </a:rPr>
              <a:t>Vermont example- in cartoons, simple language</a:t>
            </a:r>
            <a:r>
              <a:rPr lang="en-US" dirty="0">
                <a:solidFill>
                  <a:schemeClr val="accent5">
                    <a:lumMod val="75000"/>
                  </a:schemeClr>
                </a:solidFill>
                <a:latin typeface="+mn-lt"/>
              </a:rPr>
              <a:t> (linked)</a:t>
            </a:r>
          </a:p>
          <a:p>
            <a:pPr marL="0" indent="0">
              <a:buNone/>
            </a:pPr>
            <a:endParaRPr lang="en-US" dirty="0">
              <a:solidFill>
                <a:schemeClr val="accent5">
                  <a:lumMod val="75000"/>
                </a:schemeClr>
              </a:solidFill>
              <a:latin typeface="+mn-lt"/>
            </a:endParaRPr>
          </a:p>
          <a:p>
            <a:pPr marL="0" indent="0">
              <a:buNone/>
            </a:pPr>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130</a:t>
            </a:fld>
            <a:endParaRPr lang="en-US" dirty="0"/>
          </a:p>
        </p:txBody>
      </p:sp>
      <p:pic>
        <p:nvPicPr>
          <p:cNvPr id="5" name="Picture 4"/>
          <p:cNvPicPr>
            <a:picLocks noChangeAspect="1"/>
          </p:cNvPicPr>
          <p:nvPr/>
        </p:nvPicPr>
        <p:blipFill>
          <a:blip r:embed="rId3"/>
          <a:stretch>
            <a:fillRect/>
          </a:stretch>
        </p:blipFill>
        <p:spPr>
          <a:xfrm>
            <a:off x="436419" y="2410690"/>
            <a:ext cx="11490455" cy="4281055"/>
          </a:xfrm>
          <a:prstGeom prst="rect">
            <a:avLst/>
          </a:prstGeom>
        </p:spPr>
      </p:pic>
    </p:spTree>
    <p:extLst>
      <p:ext uri="{BB962C8B-B14F-4D97-AF65-F5344CB8AC3E}">
        <p14:creationId xmlns:p14="http://schemas.microsoft.com/office/powerpoint/2010/main" val="1223561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Hosts With the Most!</a:t>
            </a:r>
          </a:p>
        </p:txBody>
      </p:sp>
      <p:sp>
        <p:nvSpPr>
          <p:cNvPr id="3" name="Content Placeholder 2"/>
          <p:cNvSpPr>
            <a:spLocks noGrp="1"/>
          </p:cNvSpPr>
          <p:nvPr>
            <p:ph idx="1"/>
          </p:nvPr>
        </p:nvSpPr>
        <p:spPr/>
        <p:txBody>
          <a:bodyPr>
            <a:normAutofit/>
          </a:bodyPr>
          <a:lstStyle/>
          <a:p>
            <a:pPr marL="0" indent="0">
              <a:buNone/>
            </a:pPr>
            <a:r>
              <a:rPr lang="en-US" dirty="0">
                <a:latin typeface="+mn-lt"/>
              </a:rPr>
              <a:t>Visitors: A Common Tenancy Concern</a:t>
            </a:r>
          </a:p>
          <a:p>
            <a:pPr marL="0" indent="0">
              <a:buNone/>
            </a:pPr>
            <a:endParaRPr lang="en-US" dirty="0">
              <a:latin typeface="+mn-lt"/>
            </a:endParaRPr>
          </a:p>
          <a:p>
            <a:pPr marL="0" indent="0">
              <a:buNone/>
            </a:pPr>
            <a:r>
              <a:rPr lang="en-US" dirty="0">
                <a:latin typeface="+mn-lt"/>
              </a:rPr>
              <a:t>Sample Approaches</a:t>
            </a:r>
          </a:p>
          <a:p>
            <a:r>
              <a:rPr lang="en-US" dirty="0">
                <a:solidFill>
                  <a:schemeClr val="accent5">
                    <a:lumMod val="75000"/>
                  </a:schemeClr>
                </a:solidFill>
                <a:latin typeface="+mn-lt"/>
              </a:rPr>
              <a:t>Harm Reduction to stress impact on tenancy</a:t>
            </a:r>
          </a:p>
          <a:p>
            <a:r>
              <a:rPr lang="en-US" dirty="0">
                <a:solidFill>
                  <a:schemeClr val="accent5">
                    <a:lumMod val="75000"/>
                  </a:schemeClr>
                </a:solidFill>
                <a:latin typeface="+mn-lt"/>
              </a:rPr>
              <a:t>Create or partner with respite beds</a:t>
            </a:r>
          </a:p>
          <a:p>
            <a:r>
              <a:rPr lang="en-US" dirty="0">
                <a:solidFill>
                  <a:schemeClr val="accent5">
                    <a:lumMod val="75000"/>
                  </a:schemeClr>
                </a:solidFill>
                <a:latin typeface="+mn-lt"/>
              </a:rPr>
              <a:t>Use motivational interviewing to create a visitor “plan” </a:t>
            </a:r>
          </a:p>
          <a:p>
            <a:r>
              <a:rPr lang="en-US" dirty="0">
                <a:solidFill>
                  <a:schemeClr val="accent5">
                    <a:lumMod val="75000"/>
                  </a:schemeClr>
                </a:solidFill>
                <a:latin typeface="+mn-lt"/>
              </a:rPr>
              <a:t>Troubleshoot communication approaches w/participant</a:t>
            </a:r>
          </a:p>
          <a:p>
            <a:pPr marL="0" indent="0">
              <a:buNone/>
            </a:pPr>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131</a:t>
            </a:fld>
            <a:endParaRPr lang="en-US" dirty="0"/>
          </a:p>
        </p:txBody>
      </p:sp>
    </p:spTree>
    <p:extLst>
      <p:ext uri="{BB962C8B-B14F-4D97-AF65-F5344CB8AC3E}">
        <p14:creationId xmlns:p14="http://schemas.microsoft.com/office/powerpoint/2010/main" val="39755270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Small Group</a:t>
            </a:r>
          </a:p>
        </p:txBody>
      </p:sp>
      <p:sp>
        <p:nvSpPr>
          <p:cNvPr id="3" name="Content Placeholder 2"/>
          <p:cNvSpPr>
            <a:spLocks noGrp="1"/>
          </p:cNvSpPr>
          <p:nvPr>
            <p:ph idx="1"/>
          </p:nvPr>
        </p:nvSpPr>
        <p:spPr/>
        <p:txBody>
          <a:bodyPr>
            <a:normAutofit/>
          </a:bodyPr>
          <a:lstStyle/>
          <a:p>
            <a:pPr marL="0" indent="0">
              <a:buNone/>
            </a:pPr>
            <a:r>
              <a:rPr lang="en-US" dirty="0">
                <a:latin typeface="+mn-lt"/>
              </a:rPr>
              <a:t>With your coworkers discuss the scenario:</a:t>
            </a:r>
          </a:p>
          <a:p>
            <a:pPr marL="0" indent="0">
              <a:buNone/>
            </a:pPr>
            <a:endParaRPr lang="en-US" dirty="0">
              <a:latin typeface="+mn-lt"/>
            </a:endParaRPr>
          </a:p>
          <a:p>
            <a:pPr marL="0" indent="0">
              <a:buNone/>
            </a:pPr>
            <a:r>
              <a:rPr lang="en-US" dirty="0">
                <a:latin typeface="+mn-lt"/>
              </a:rPr>
              <a:t>Jemma is a mother of two children living in a unit assisted with rapid re-housing. You as the case manager notice she has had alcohol on her breath at the last few meetings.  Additionally, when you’ve done your regular check-in with the landlord, he expressed that she seems to be having more company over and that foot traffic in the building has increased. She hasn’t violated anything in her lease that he knows of, but he is concerned about the change in her tenancy.</a:t>
            </a:r>
          </a:p>
          <a:p>
            <a:pPr marL="0" indent="0">
              <a:buNone/>
            </a:pPr>
            <a:endParaRPr lang="en-US" dirty="0">
              <a:latin typeface="+mn-lt"/>
            </a:endParaRPr>
          </a:p>
          <a:p>
            <a:pPr marL="0" indent="0">
              <a:buNone/>
            </a:pPr>
            <a:r>
              <a:rPr lang="en-US" dirty="0">
                <a:latin typeface="+mn-lt"/>
              </a:rPr>
              <a:t>What would you do in this situation with Jemma? </a:t>
            </a: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132</a:t>
            </a:fld>
            <a:endParaRPr lang="en-US" dirty="0"/>
          </a:p>
        </p:txBody>
      </p:sp>
    </p:spTree>
    <p:extLst>
      <p:ext uri="{BB962C8B-B14F-4D97-AF65-F5344CB8AC3E}">
        <p14:creationId xmlns:p14="http://schemas.microsoft.com/office/powerpoint/2010/main" val="41262664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7217" y="498566"/>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638800" y="3124200"/>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553200" y="1905000"/>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14855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 Quality Services</a:t>
            </a:r>
          </a:p>
        </p:txBody>
      </p:sp>
      <p:sp>
        <p:nvSpPr>
          <p:cNvPr id="4" name="Slide Number Placeholder 3"/>
          <p:cNvSpPr>
            <a:spLocks noGrp="1"/>
          </p:cNvSpPr>
          <p:nvPr>
            <p:ph type="sldNum" sz="quarter" idx="4294967295"/>
          </p:nvPr>
        </p:nvSpPr>
        <p:spPr>
          <a:xfrm>
            <a:off x="8534400" y="6356351"/>
            <a:ext cx="2133600" cy="365125"/>
          </a:xfrm>
        </p:spPr>
        <p:txBody>
          <a:bodyPr/>
          <a:lstStyle/>
          <a:p>
            <a:fld id="{78E7DC19-53AF-46ED-97FD-45A20CE0DC91}" type="slidenum">
              <a:rPr lang="en-US" smtClean="0"/>
              <a:pPr/>
              <a:t>134</a:t>
            </a:fld>
            <a:endParaRPr lang="en-US" dirty="0"/>
          </a:p>
        </p:txBody>
      </p:sp>
    </p:spTree>
    <p:extLst>
      <p:ext uri="{BB962C8B-B14F-4D97-AF65-F5344CB8AC3E}">
        <p14:creationId xmlns:p14="http://schemas.microsoft.com/office/powerpoint/2010/main" val="18812002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High Quality, Voluntary Services</a:t>
            </a:r>
          </a:p>
        </p:txBody>
      </p:sp>
      <p:sp>
        <p:nvSpPr>
          <p:cNvPr id="3" name="Content Placeholder 2"/>
          <p:cNvSpPr>
            <a:spLocks noGrp="1"/>
          </p:cNvSpPr>
          <p:nvPr>
            <p:ph idx="1"/>
          </p:nvPr>
        </p:nvSpPr>
        <p:spPr/>
        <p:txBody>
          <a:bodyPr>
            <a:normAutofit/>
          </a:bodyPr>
          <a:lstStyle/>
          <a:p>
            <a:pPr lvl="1">
              <a:buNone/>
            </a:pPr>
            <a:endParaRPr lang="en-US" dirty="0">
              <a:latin typeface="+mn-lt"/>
            </a:endParaRPr>
          </a:p>
          <a:p>
            <a:r>
              <a:rPr lang="en-US" dirty="0">
                <a:latin typeface="+mn-lt"/>
              </a:rPr>
              <a:t>Staff are trained in approaches to continually build trust and work to engage clients in voluntary services</a:t>
            </a:r>
          </a:p>
          <a:p>
            <a:pPr>
              <a:buNone/>
            </a:pPr>
            <a:endParaRPr lang="en-US" dirty="0">
              <a:latin typeface="+mn-lt"/>
            </a:endParaRPr>
          </a:p>
          <a:p>
            <a:r>
              <a:rPr lang="en-US" dirty="0">
                <a:latin typeface="+mn-lt"/>
              </a:rPr>
              <a:t>Creativity is encouraged</a:t>
            </a:r>
          </a:p>
          <a:p>
            <a:pPr>
              <a:buNone/>
            </a:pPr>
            <a:endParaRPr lang="en-US" dirty="0">
              <a:latin typeface="+mn-lt"/>
            </a:endParaRPr>
          </a:p>
          <a:p>
            <a:r>
              <a:rPr lang="en-US" dirty="0">
                <a:latin typeface="+mn-lt"/>
              </a:rPr>
              <a:t>“Make Yourself Useful” -practical help</a:t>
            </a:r>
          </a:p>
          <a:p>
            <a:pPr>
              <a:buNone/>
            </a:pPr>
            <a:endParaRPr lang="en-US" dirty="0">
              <a:latin typeface="+mn-lt"/>
            </a:endParaRPr>
          </a:p>
          <a:p>
            <a:r>
              <a:rPr lang="en-US" dirty="0">
                <a:latin typeface="+mn-lt"/>
              </a:rPr>
              <a:t>Services are optional for the tenant, not for the staff</a:t>
            </a:r>
          </a:p>
          <a:p>
            <a:pPr>
              <a:buNone/>
            </a:pPr>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135</a:t>
            </a:fld>
            <a:endParaRPr lang="en-US" dirty="0"/>
          </a:p>
        </p:txBody>
      </p:sp>
    </p:spTree>
    <p:extLst>
      <p:ext uri="{BB962C8B-B14F-4D97-AF65-F5344CB8AC3E}">
        <p14:creationId xmlns:p14="http://schemas.microsoft.com/office/powerpoint/2010/main" val="6512566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It Takes A Village</a:t>
            </a:r>
          </a:p>
        </p:txBody>
      </p:sp>
      <p:sp>
        <p:nvSpPr>
          <p:cNvPr id="3" name="Content Placeholder 2"/>
          <p:cNvSpPr>
            <a:spLocks noGrp="1"/>
          </p:cNvSpPr>
          <p:nvPr>
            <p:ph idx="1"/>
          </p:nvPr>
        </p:nvSpPr>
        <p:spPr/>
        <p:txBody>
          <a:bodyPr/>
          <a:lstStyle/>
          <a:p>
            <a:pPr marL="0" indent="0">
              <a:buNone/>
            </a:pPr>
            <a:r>
              <a:rPr lang="en-US" dirty="0">
                <a:latin typeface="+mn-lt"/>
              </a:rPr>
              <a:t>High Quality Services Include An Array of Options</a:t>
            </a:r>
          </a:p>
          <a:p>
            <a:pPr marL="0" indent="0">
              <a:buNone/>
            </a:pPr>
            <a:endParaRPr lang="en-US" dirty="0">
              <a:latin typeface="+mn-lt"/>
            </a:endParaRPr>
          </a:p>
          <a:p>
            <a:pPr marL="0" indent="0">
              <a:buNone/>
            </a:pPr>
            <a:r>
              <a:rPr lang="en-US" dirty="0">
                <a:latin typeface="+mn-lt"/>
              </a:rPr>
              <a:t>Forge Partnerships to Tap Into Expertise</a:t>
            </a:r>
          </a:p>
          <a:p>
            <a:r>
              <a:rPr lang="en-US" dirty="0">
                <a:solidFill>
                  <a:schemeClr val="accent5">
                    <a:lumMod val="75000"/>
                  </a:schemeClr>
                </a:solidFill>
                <a:latin typeface="+mn-lt"/>
              </a:rPr>
              <a:t>Assertive Community TX Teams (multidisciplinary)</a:t>
            </a:r>
          </a:p>
          <a:p>
            <a:r>
              <a:rPr lang="en-US" dirty="0">
                <a:solidFill>
                  <a:schemeClr val="accent5">
                    <a:lumMod val="75000"/>
                  </a:schemeClr>
                </a:solidFill>
                <a:latin typeface="+mn-lt"/>
              </a:rPr>
              <a:t>Formal Referrals to Detox/Respite/TX beds</a:t>
            </a:r>
          </a:p>
          <a:p>
            <a:r>
              <a:rPr lang="en-US" dirty="0">
                <a:solidFill>
                  <a:schemeClr val="accent5">
                    <a:lumMod val="75000"/>
                  </a:schemeClr>
                </a:solidFill>
                <a:latin typeface="+mn-lt"/>
              </a:rPr>
              <a:t>Partnerships with Managed Care Orgs</a:t>
            </a:r>
          </a:p>
          <a:p>
            <a:pPr lvl="1"/>
            <a:r>
              <a:rPr lang="en-US" dirty="0">
                <a:solidFill>
                  <a:schemeClr val="tx1">
                    <a:lumMod val="50000"/>
                    <a:lumOff val="50000"/>
                  </a:schemeClr>
                </a:solidFill>
                <a:latin typeface="+mn-lt"/>
              </a:rPr>
              <a:t>Health navigators to supplement case management</a:t>
            </a:r>
          </a:p>
          <a:p>
            <a:pPr lvl="1"/>
            <a:r>
              <a:rPr lang="en-US" dirty="0">
                <a:solidFill>
                  <a:schemeClr val="tx1">
                    <a:lumMod val="50000"/>
                    <a:lumOff val="50000"/>
                  </a:schemeClr>
                </a:solidFill>
                <a:latin typeface="+mn-lt"/>
              </a:rPr>
              <a:t>Reimbursement Structures</a:t>
            </a: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136</a:t>
            </a:fld>
            <a:endParaRPr lang="en-US" dirty="0"/>
          </a:p>
        </p:txBody>
      </p:sp>
    </p:spTree>
    <p:extLst>
      <p:ext uri="{BB962C8B-B14F-4D97-AF65-F5344CB8AC3E}">
        <p14:creationId xmlns:p14="http://schemas.microsoft.com/office/powerpoint/2010/main" val="32995000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Prescribed vs. Supportive Services</a:t>
            </a:r>
          </a:p>
        </p:txBody>
      </p:sp>
      <p:sp>
        <p:nvSpPr>
          <p:cNvPr id="3" name="Content Placeholder 2"/>
          <p:cNvSpPr>
            <a:spLocks noGrp="1"/>
          </p:cNvSpPr>
          <p:nvPr>
            <p:ph idx="1"/>
          </p:nvPr>
        </p:nvSpPr>
        <p:spPr/>
        <p:txBody>
          <a:bodyPr>
            <a:normAutofit/>
          </a:bodyPr>
          <a:lstStyle/>
          <a:p>
            <a:r>
              <a:rPr lang="en-US" dirty="0">
                <a:latin typeface="+mn-lt"/>
              </a:rPr>
              <a:t>Ex. Abstinence-based recovery </a:t>
            </a:r>
            <a:r>
              <a:rPr lang="en-US" dirty="0">
                <a:latin typeface="+mn-lt"/>
                <a:sym typeface="Wingdings" pitchFamily="2" charset="2"/>
              </a:rPr>
              <a:t></a:t>
            </a:r>
            <a:r>
              <a:rPr lang="en-US" dirty="0">
                <a:latin typeface="+mn-lt"/>
              </a:rPr>
              <a:t>to harm-reduction</a:t>
            </a:r>
          </a:p>
          <a:p>
            <a:pPr lvl="1"/>
            <a:r>
              <a:rPr lang="en-US" dirty="0">
                <a:solidFill>
                  <a:schemeClr val="accent5">
                    <a:lumMod val="75000"/>
                  </a:schemeClr>
                </a:solidFill>
                <a:latin typeface="+mn-lt"/>
              </a:rPr>
              <a:t>Activities- educate about lease responsibilities; assist with problem solving with client on how they can manage use while still being a successful tenant</a:t>
            </a:r>
          </a:p>
          <a:p>
            <a:pPr>
              <a:buNone/>
            </a:pPr>
            <a:endParaRPr lang="en-US" dirty="0">
              <a:latin typeface="+mn-lt"/>
            </a:endParaRPr>
          </a:p>
          <a:p>
            <a:r>
              <a:rPr lang="en-US" dirty="0">
                <a:latin typeface="+mn-lt"/>
              </a:rPr>
              <a:t>Ex. Job search staff to broader financial counselor role</a:t>
            </a:r>
          </a:p>
          <a:p>
            <a:pPr lvl="1"/>
            <a:r>
              <a:rPr lang="en-US" dirty="0">
                <a:solidFill>
                  <a:schemeClr val="accent5">
                    <a:lumMod val="75000"/>
                  </a:schemeClr>
                </a:solidFill>
                <a:latin typeface="+mn-lt"/>
              </a:rPr>
              <a:t>Activities- real talk budgeting, connection to money management services (rep payee, vendor payments), income maximization, benefits maximization</a:t>
            </a:r>
          </a:p>
          <a:p>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137</a:t>
            </a:fld>
            <a:endParaRPr lang="en-US" dirty="0"/>
          </a:p>
        </p:txBody>
      </p:sp>
    </p:spTree>
    <p:extLst>
      <p:ext uri="{BB962C8B-B14F-4D97-AF65-F5344CB8AC3E}">
        <p14:creationId xmlns:p14="http://schemas.microsoft.com/office/powerpoint/2010/main" val="8613479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Activity- Group Brainstorm</a:t>
            </a:r>
          </a:p>
        </p:txBody>
      </p:sp>
      <p:sp>
        <p:nvSpPr>
          <p:cNvPr id="3" name="Content Placeholder 2"/>
          <p:cNvSpPr>
            <a:spLocks noGrp="1"/>
          </p:cNvSpPr>
          <p:nvPr>
            <p:ph idx="1"/>
          </p:nvPr>
        </p:nvSpPr>
        <p:spPr/>
        <p:txBody>
          <a:bodyPr>
            <a:normAutofit/>
          </a:bodyPr>
          <a:lstStyle/>
          <a:p>
            <a:r>
              <a:rPr lang="en-US" dirty="0">
                <a:latin typeface="+mn-lt"/>
              </a:rPr>
              <a:t>High Quality Services</a:t>
            </a:r>
          </a:p>
          <a:p>
            <a:pPr lvl="1"/>
            <a:r>
              <a:rPr lang="en-US" dirty="0">
                <a:latin typeface="+mn-lt"/>
              </a:rPr>
              <a:t>Brainstorm ways your program can increase the quality of the services you offer (15 </a:t>
            </a:r>
            <a:r>
              <a:rPr lang="en-US" dirty="0" err="1">
                <a:latin typeface="+mn-lt"/>
              </a:rPr>
              <a:t>mins</a:t>
            </a:r>
            <a:r>
              <a:rPr lang="en-US" dirty="0">
                <a:latin typeface="+mn-lt"/>
              </a:rPr>
              <a:t>)</a:t>
            </a:r>
          </a:p>
          <a:p>
            <a:pPr lvl="2"/>
            <a:r>
              <a:rPr lang="en-US" dirty="0">
                <a:solidFill>
                  <a:schemeClr val="accent5">
                    <a:lumMod val="75000"/>
                  </a:schemeClr>
                </a:solidFill>
                <a:latin typeface="+mn-lt"/>
              </a:rPr>
              <a:t>Creative Engagement Strategies</a:t>
            </a:r>
          </a:p>
          <a:p>
            <a:pPr lvl="2"/>
            <a:r>
              <a:rPr lang="en-US" dirty="0">
                <a:solidFill>
                  <a:schemeClr val="accent5">
                    <a:lumMod val="75000"/>
                  </a:schemeClr>
                </a:solidFill>
                <a:latin typeface="+mn-lt"/>
              </a:rPr>
              <a:t>Setting of Meetings</a:t>
            </a:r>
          </a:p>
          <a:p>
            <a:pPr lvl="2"/>
            <a:r>
              <a:rPr lang="en-US" dirty="0">
                <a:solidFill>
                  <a:schemeClr val="accent5">
                    <a:lumMod val="75000"/>
                  </a:schemeClr>
                </a:solidFill>
                <a:latin typeface="+mn-lt"/>
              </a:rPr>
              <a:t>Training needs for your staff</a:t>
            </a:r>
          </a:p>
          <a:p>
            <a:pPr lvl="2"/>
            <a:r>
              <a:rPr lang="en-US" dirty="0">
                <a:solidFill>
                  <a:schemeClr val="accent5">
                    <a:lumMod val="75000"/>
                  </a:schemeClr>
                </a:solidFill>
                <a:latin typeface="+mn-lt"/>
              </a:rPr>
              <a:t>“Make Yourself Useful”</a:t>
            </a:r>
          </a:p>
          <a:p>
            <a:pPr lvl="2"/>
            <a:r>
              <a:rPr lang="en-US" dirty="0">
                <a:solidFill>
                  <a:schemeClr val="accent5">
                    <a:lumMod val="75000"/>
                  </a:schemeClr>
                </a:solidFill>
                <a:latin typeface="+mn-lt"/>
              </a:rPr>
              <a:t>Building Trust and Rapport</a:t>
            </a:r>
          </a:p>
          <a:p>
            <a:pPr lvl="2"/>
            <a:r>
              <a:rPr lang="en-US" dirty="0">
                <a:solidFill>
                  <a:schemeClr val="accent5">
                    <a:lumMod val="75000"/>
                  </a:schemeClr>
                </a:solidFill>
                <a:latin typeface="+mn-lt"/>
              </a:rPr>
              <a:t>Celebrating Small Successes</a:t>
            </a:r>
          </a:p>
          <a:p>
            <a:pPr lvl="2"/>
            <a:endParaRPr lang="en-US" dirty="0">
              <a:latin typeface="+mn-lt"/>
            </a:endParaRP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138</a:t>
            </a:fld>
            <a:endParaRPr lang="en-US" dirty="0"/>
          </a:p>
        </p:txBody>
      </p:sp>
      <p:sp>
        <p:nvSpPr>
          <p:cNvPr id="5" name="Cloud Callout 4"/>
          <p:cNvSpPr/>
          <p:nvPr/>
        </p:nvSpPr>
        <p:spPr>
          <a:xfrm>
            <a:off x="8153400" y="3886200"/>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86928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6907" y="2366818"/>
            <a:ext cx="8217967" cy="1498600"/>
          </a:xfrm>
        </p:spPr>
        <p:txBody>
          <a:bodyPr/>
          <a:lstStyle/>
          <a:p>
            <a:pPr algn="ctr"/>
            <a:r>
              <a:rPr lang="en-US" dirty="0"/>
              <a:t>Case </a:t>
            </a:r>
            <a:r>
              <a:rPr lang="en-US" dirty="0" err="1"/>
              <a:t>Mgmt</a:t>
            </a:r>
            <a:r>
              <a:rPr lang="en-US" dirty="0"/>
              <a:t> Strategies</a:t>
            </a:r>
          </a:p>
        </p:txBody>
      </p:sp>
      <p:sp>
        <p:nvSpPr>
          <p:cNvPr id="4" name="Slide Number Placeholder 3"/>
          <p:cNvSpPr>
            <a:spLocks noGrp="1"/>
          </p:cNvSpPr>
          <p:nvPr>
            <p:ph type="sldNum" sz="quarter" idx="4294967295"/>
          </p:nvPr>
        </p:nvSpPr>
        <p:spPr>
          <a:xfrm>
            <a:off x="8534400" y="6356351"/>
            <a:ext cx="2133600" cy="365125"/>
          </a:xfrm>
        </p:spPr>
        <p:txBody>
          <a:bodyPr/>
          <a:lstStyle/>
          <a:p>
            <a:fld id="{78E7DC19-53AF-46ED-97FD-45A20CE0DC91}" type="slidenum">
              <a:rPr lang="en-US" smtClean="0"/>
              <a:pPr/>
              <a:t>139</a:t>
            </a:fld>
            <a:endParaRPr lang="en-US" dirty="0"/>
          </a:p>
        </p:txBody>
      </p:sp>
    </p:spTree>
    <p:extLst>
      <p:ext uri="{BB962C8B-B14F-4D97-AF65-F5344CB8AC3E}">
        <p14:creationId xmlns:p14="http://schemas.microsoft.com/office/powerpoint/2010/main" val="417471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The Impacts of Stress</a:t>
            </a:r>
          </a:p>
        </p:txBody>
      </p:sp>
      <p:sp>
        <p:nvSpPr>
          <p:cNvPr id="5" name="Content Placeholder 2"/>
          <p:cNvSpPr>
            <a:spLocks noGrp="1"/>
          </p:cNvSpPr>
          <p:nvPr>
            <p:ph idx="1"/>
          </p:nvPr>
        </p:nvSpPr>
        <p:spPr>
          <a:xfrm>
            <a:off x="1618038" y="1508293"/>
            <a:ext cx="9620389" cy="5084581"/>
          </a:xfrm>
        </p:spPr>
        <p:txBody>
          <a:bodyPr>
            <a:normAutofit fontScale="70000" lnSpcReduction="20000"/>
          </a:bodyPr>
          <a:lstStyle/>
          <a:p>
            <a:r>
              <a:rPr lang="en-US" sz="4000" dirty="0">
                <a:solidFill>
                  <a:schemeClr val="tx1"/>
                </a:solidFill>
                <a:latin typeface="Calibri" panose="020F0502020204030204" pitchFamily="34" charset="0"/>
                <a:cs typeface="Arial" panose="020B0604020202020204" pitchFamily="34" charset="0"/>
              </a:rPr>
              <a:t>Stress affects executive function</a:t>
            </a:r>
          </a:p>
          <a:p>
            <a:pPr marL="0" indent="0">
              <a:spcBef>
                <a:spcPts val="0"/>
              </a:spcBef>
              <a:buNone/>
            </a:pPr>
            <a:endParaRPr lang="en-US" sz="4000" dirty="0">
              <a:solidFill>
                <a:schemeClr val="tx1"/>
              </a:solidFill>
              <a:latin typeface="Calibri" panose="020F0502020204030204" pitchFamily="34" charset="0"/>
              <a:cs typeface="Arial" panose="020B0604020202020204" pitchFamily="34" charset="0"/>
            </a:endParaRPr>
          </a:p>
          <a:p>
            <a:r>
              <a:rPr lang="en-US" sz="4000" dirty="0">
                <a:solidFill>
                  <a:schemeClr val="tx1"/>
                </a:solidFill>
                <a:latin typeface="Calibri" panose="020F0502020204030204" pitchFamily="34" charset="0"/>
                <a:cs typeface="Arial" panose="020B0604020202020204" pitchFamily="34" charset="0"/>
              </a:rPr>
              <a:t>Executive function includes neurocognitive processes that enable us to:</a:t>
            </a:r>
          </a:p>
          <a:p>
            <a:pPr marL="925513" indent="-571500">
              <a:buFont typeface="Wingdings" panose="05000000000000000000" pitchFamily="2" charset="2"/>
              <a:buChar char="Ø"/>
            </a:pPr>
            <a:r>
              <a:rPr lang="en-US" sz="4000" dirty="0">
                <a:solidFill>
                  <a:schemeClr val="tx1"/>
                </a:solidFill>
                <a:latin typeface="Calibri" panose="020F0502020204030204" pitchFamily="34" charset="0"/>
                <a:cs typeface="Arial" panose="020B0604020202020204" pitchFamily="34" charset="0"/>
              </a:rPr>
              <a:t>Solve problems</a:t>
            </a:r>
          </a:p>
          <a:p>
            <a:pPr marL="925513" indent="-571500">
              <a:buFont typeface="Wingdings" panose="05000000000000000000" pitchFamily="2" charset="2"/>
              <a:buChar char="Ø"/>
            </a:pPr>
            <a:r>
              <a:rPr lang="en-US" sz="4000" dirty="0">
                <a:solidFill>
                  <a:schemeClr val="tx1"/>
                </a:solidFill>
                <a:latin typeface="Calibri" panose="020F0502020204030204" pitchFamily="34" charset="0"/>
                <a:cs typeface="Arial" panose="020B0604020202020204" pitchFamily="34" charset="0"/>
              </a:rPr>
              <a:t>Modify behavior in response to new information</a:t>
            </a:r>
          </a:p>
          <a:p>
            <a:pPr marL="925513" indent="-571500">
              <a:buFont typeface="Wingdings" panose="05000000000000000000" pitchFamily="2" charset="2"/>
              <a:buChar char="Ø"/>
            </a:pPr>
            <a:r>
              <a:rPr lang="en-US" sz="4000" dirty="0">
                <a:solidFill>
                  <a:schemeClr val="tx1"/>
                </a:solidFill>
                <a:latin typeface="Calibri" panose="020F0502020204030204" pitchFamily="34" charset="0"/>
                <a:cs typeface="Arial" panose="020B0604020202020204" pitchFamily="34" charset="0"/>
              </a:rPr>
              <a:t>Follow through with plans</a:t>
            </a:r>
          </a:p>
          <a:p>
            <a:pPr marL="925513" indent="-571500">
              <a:buFont typeface="Wingdings" panose="05000000000000000000" pitchFamily="2" charset="2"/>
              <a:buChar char="Ø"/>
            </a:pPr>
            <a:r>
              <a:rPr lang="en-US" sz="4000" dirty="0">
                <a:solidFill>
                  <a:schemeClr val="tx1"/>
                </a:solidFill>
                <a:latin typeface="Calibri" panose="020F0502020204030204" pitchFamily="34" charset="0"/>
                <a:cs typeface="Arial" panose="020B0604020202020204" pitchFamily="34" charset="0"/>
              </a:rPr>
              <a:t>Override impulsive behaviors and emotions to engage in goal-directed behavior</a:t>
            </a:r>
          </a:p>
          <a:p>
            <a:pPr marL="925513" indent="-571500">
              <a:buFont typeface="Wingdings" panose="05000000000000000000" pitchFamily="2" charset="2"/>
              <a:buChar char="Ø"/>
            </a:pPr>
            <a:r>
              <a:rPr lang="en-US" sz="4000" dirty="0">
                <a:solidFill>
                  <a:schemeClr val="tx1"/>
                </a:solidFill>
                <a:latin typeface="Calibri" panose="020F0502020204030204" pitchFamily="34" charset="0"/>
                <a:cs typeface="Arial" panose="020B0604020202020204" pitchFamily="34" charset="0"/>
              </a:rPr>
              <a:t>Remember and retrieve important information</a:t>
            </a:r>
          </a:p>
          <a:p>
            <a:pPr marL="296863" indent="0">
              <a:buNone/>
            </a:pPr>
            <a:endParaRPr lang="en-US" sz="4000" dirty="0">
              <a:solidFill>
                <a:schemeClr val="tx1"/>
              </a:solidFill>
              <a:latin typeface="Calibri" panose="020F0502020204030204" pitchFamily="34" charset="0"/>
              <a:cs typeface="Arial" panose="020B0604020202020204" pitchFamily="34" charset="0"/>
            </a:endParaRPr>
          </a:p>
          <a:p>
            <a:pPr marL="239713" indent="-176213"/>
            <a:r>
              <a:rPr lang="en-US" sz="4000" dirty="0">
                <a:solidFill>
                  <a:schemeClr val="tx1"/>
                </a:solidFill>
                <a:latin typeface="Calibri" panose="020F0502020204030204" pitchFamily="34" charset="0"/>
                <a:cs typeface="Arial" panose="020B0604020202020204" pitchFamily="34" charset="0"/>
              </a:rPr>
              <a:t>The cognitive abilities we need to resolve a crisis are the same abilities that are diminished during that crisis!  </a:t>
            </a:r>
          </a:p>
          <a:p>
            <a:endParaRPr lang="en-US" dirty="0">
              <a:latin typeface="Calibri" panose="020F0502020204030204" pitchFamily="34" charset="0"/>
            </a:endParaRPr>
          </a:p>
        </p:txBody>
      </p:sp>
    </p:spTree>
    <p:extLst>
      <p:ext uri="{BB962C8B-B14F-4D97-AF65-F5344CB8AC3E}">
        <p14:creationId xmlns:p14="http://schemas.microsoft.com/office/powerpoint/2010/main" val="11073219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165" y="756478"/>
            <a:ext cx="10121058" cy="5577088"/>
          </a:xfrm>
        </p:spPr>
        <p:txBody>
          <a:bodyPr>
            <a:normAutofit/>
          </a:bodyPr>
          <a:lstStyle/>
          <a:p>
            <a:endParaRPr lang="en-US" dirty="0"/>
          </a:p>
          <a:p>
            <a:endParaRPr lang="en-US" dirty="0"/>
          </a:p>
          <a:p>
            <a:r>
              <a:rPr lang="en-US" dirty="0">
                <a:solidFill>
                  <a:schemeClr val="tx1"/>
                </a:solidFill>
              </a:rPr>
              <a:t>A national program designed to provide assistance to homeless or at-risk adults to increase access to SSI and SSDI</a:t>
            </a:r>
          </a:p>
          <a:p>
            <a:endParaRPr lang="en-US" dirty="0">
              <a:solidFill>
                <a:schemeClr val="tx1"/>
              </a:solidFill>
            </a:endParaRPr>
          </a:p>
          <a:p>
            <a:pPr lvl="0"/>
            <a:r>
              <a:rPr lang="en-US" dirty="0">
                <a:solidFill>
                  <a:schemeClr val="tx1"/>
                </a:solidFill>
              </a:rPr>
              <a:t>SOAR trains case managers to be able to create a high quality application for disability benefits that are much more likely to be approved and approved much faster</a:t>
            </a:r>
          </a:p>
          <a:p>
            <a:pPr marL="0" indent="0">
              <a:buNone/>
            </a:pPr>
            <a:endParaRPr lang="en-US" dirty="0">
              <a:solidFill>
                <a:schemeClr val="tx1"/>
              </a:solidFill>
            </a:endParaRPr>
          </a:p>
          <a:p>
            <a:pPr marL="0" indent="0">
              <a:buNone/>
            </a:pPr>
            <a:r>
              <a:rPr lang="en-US" b="1" dirty="0">
                <a:solidFill>
                  <a:schemeClr val="accent2"/>
                </a:solidFill>
              </a:rPr>
              <a:t>Many RRH Programs have assured at least one staff is SOAR-trained</a:t>
            </a:r>
          </a:p>
          <a:p>
            <a:pPr lvl="0"/>
            <a:endParaRPr lang="en-US" dirty="0"/>
          </a:p>
        </p:txBody>
      </p:sp>
      <p:sp>
        <p:nvSpPr>
          <p:cNvPr id="2" name="Title 1"/>
          <p:cNvSpPr>
            <a:spLocks noGrp="1"/>
          </p:cNvSpPr>
          <p:nvPr>
            <p:ph type="title"/>
          </p:nvPr>
        </p:nvSpPr>
        <p:spPr/>
        <p:txBody>
          <a:bodyPr>
            <a:normAutofit/>
          </a:bodyPr>
          <a:lstStyle/>
          <a:p>
            <a:r>
              <a:rPr lang="en-US" sz="3200" dirty="0"/>
              <a:t>SSI/SSDI Outreach, Access, and Recovery (SOAR)</a:t>
            </a:r>
          </a:p>
        </p:txBody>
      </p:sp>
    </p:spTree>
    <p:extLst>
      <p:ext uri="{BB962C8B-B14F-4D97-AF65-F5344CB8AC3E}">
        <p14:creationId xmlns:p14="http://schemas.microsoft.com/office/powerpoint/2010/main" val="29788142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165" y="756478"/>
            <a:ext cx="10121058" cy="5577088"/>
          </a:xfrm>
        </p:spPr>
        <p:txBody>
          <a:bodyPr>
            <a:normAutofit/>
          </a:bodyPr>
          <a:lstStyle/>
          <a:p>
            <a:endParaRPr lang="en-US" dirty="0"/>
          </a:p>
          <a:p>
            <a:endParaRPr lang="en-US" dirty="0"/>
          </a:p>
          <a:p>
            <a:r>
              <a:rPr lang="en-US" dirty="0">
                <a:solidFill>
                  <a:schemeClr val="tx1"/>
                </a:solidFill>
                <a:latin typeface="Calibri" panose="020F0502020204030204" pitchFamily="34" charset="0"/>
              </a:rPr>
              <a:t>Some programs are building in income maximization expertise into staffing</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Integrated into RRH design</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Care team, or medical home model</a:t>
            </a:r>
          </a:p>
          <a:p>
            <a:pPr lvl="1"/>
            <a:r>
              <a:rPr lang="en-US" dirty="0">
                <a:solidFill>
                  <a:schemeClr val="tx1"/>
                </a:solidFill>
                <a:latin typeface="Calibri" panose="020F0502020204030204" pitchFamily="34" charset="0"/>
              </a:rPr>
              <a:t>Team-based staff, rather than </a:t>
            </a:r>
            <a:r>
              <a:rPr lang="en-US" dirty="0" err="1">
                <a:solidFill>
                  <a:schemeClr val="tx1"/>
                </a:solidFill>
                <a:latin typeface="Calibri" panose="020F0502020204030204" pitchFamily="34" charset="0"/>
              </a:rPr>
              <a:t>silohed</a:t>
            </a:r>
            <a:r>
              <a:rPr lang="en-US" dirty="0">
                <a:solidFill>
                  <a:schemeClr val="tx1"/>
                </a:solidFill>
                <a:latin typeface="Calibri" panose="020F0502020204030204" pitchFamily="34" charset="0"/>
              </a:rPr>
              <a:t> referrals between staff</a:t>
            </a:r>
          </a:p>
          <a:p>
            <a:pPr marL="457200" lvl="1"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Staff trained in employment, benefits and in-kind resource navigation</a:t>
            </a:r>
          </a:p>
          <a:p>
            <a:pPr marL="0" indent="0">
              <a:buNone/>
            </a:pP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Employing a “Work First” model</a:t>
            </a:r>
          </a:p>
          <a:p>
            <a:pPr lvl="1"/>
            <a:r>
              <a:rPr lang="en-US" dirty="0">
                <a:solidFill>
                  <a:schemeClr val="tx1"/>
                </a:solidFill>
                <a:latin typeface="Calibri" panose="020F0502020204030204" pitchFamily="34" charset="0"/>
              </a:rPr>
              <a:t>Same principles as Housing First; very low-threshold; harm reduction-based</a:t>
            </a:r>
            <a:endParaRPr lang="en-US" dirty="0">
              <a:solidFill>
                <a:schemeClr val="accent2"/>
              </a:solidFill>
              <a:latin typeface="Calibri" panose="020F0502020204030204" pitchFamily="34" charset="0"/>
            </a:endParaRPr>
          </a:p>
          <a:p>
            <a:pPr lvl="0"/>
            <a:endParaRPr lang="en-US" dirty="0"/>
          </a:p>
        </p:txBody>
      </p:sp>
      <p:sp>
        <p:nvSpPr>
          <p:cNvPr id="2" name="Title 1"/>
          <p:cNvSpPr>
            <a:spLocks noGrp="1"/>
          </p:cNvSpPr>
          <p:nvPr>
            <p:ph type="title"/>
          </p:nvPr>
        </p:nvSpPr>
        <p:spPr/>
        <p:txBody>
          <a:bodyPr>
            <a:normAutofit/>
          </a:bodyPr>
          <a:lstStyle/>
          <a:p>
            <a:r>
              <a:rPr lang="en-US" sz="3200" dirty="0"/>
              <a:t>Income Maximization/RRH Integration</a:t>
            </a:r>
          </a:p>
        </p:txBody>
      </p:sp>
    </p:spTree>
    <p:extLst>
      <p:ext uri="{BB962C8B-B14F-4D97-AF65-F5344CB8AC3E}">
        <p14:creationId xmlns:p14="http://schemas.microsoft.com/office/powerpoint/2010/main" val="2075317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756478"/>
            <a:ext cx="11205503" cy="5577088"/>
          </a:xfrm>
        </p:spPr>
        <p:txBody>
          <a:bodyPr>
            <a:normAutofit/>
          </a:bodyPr>
          <a:lstStyle/>
          <a:p>
            <a:endParaRPr lang="en-US" dirty="0"/>
          </a:p>
          <a:p>
            <a:endParaRPr lang="en-US" dirty="0"/>
          </a:p>
          <a:p>
            <a:r>
              <a:rPr lang="en-US" dirty="0">
                <a:solidFill>
                  <a:schemeClr val="tx1"/>
                </a:solidFill>
                <a:latin typeface="Calibri" panose="020F0502020204030204" pitchFamily="34" charset="0"/>
              </a:rPr>
              <a:t>Template to prompt staff to assist participants to map out natural supports, assets and navigate community-based resources</a:t>
            </a:r>
          </a:p>
          <a:p>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Possible approaches to natural support templates:</a:t>
            </a:r>
          </a:p>
          <a:p>
            <a:pPr lvl="1"/>
            <a:r>
              <a:rPr lang="en-US" dirty="0">
                <a:solidFill>
                  <a:schemeClr val="tx1"/>
                </a:solidFill>
                <a:latin typeface="Calibri" panose="020F0502020204030204" pitchFamily="34" charset="0"/>
              </a:rPr>
              <a:t>Emergency contacts (known relationships and community-based)</a:t>
            </a:r>
          </a:p>
          <a:p>
            <a:pPr lvl="1"/>
            <a:r>
              <a:rPr lang="en-US" dirty="0">
                <a:solidFill>
                  <a:schemeClr val="tx1"/>
                </a:solidFill>
                <a:latin typeface="Calibri" panose="020F0502020204030204" pitchFamily="34" charset="0"/>
              </a:rPr>
              <a:t>Mental health services (emergency, ongoing)</a:t>
            </a:r>
          </a:p>
          <a:p>
            <a:pPr lvl="1"/>
            <a:r>
              <a:rPr lang="en-US" dirty="0">
                <a:solidFill>
                  <a:schemeClr val="tx1"/>
                </a:solidFill>
                <a:latin typeface="Calibri" panose="020F0502020204030204" pitchFamily="34" charset="0"/>
              </a:rPr>
              <a:t>Legal services</a:t>
            </a:r>
          </a:p>
          <a:p>
            <a:pPr lvl="1"/>
            <a:r>
              <a:rPr lang="en-US" dirty="0">
                <a:solidFill>
                  <a:schemeClr val="tx1"/>
                </a:solidFill>
                <a:latin typeface="Calibri" panose="020F0502020204030204" pitchFamily="34" charset="0"/>
              </a:rPr>
              <a:t>Medical care, pharmacy</a:t>
            </a:r>
          </a:p>
          <a:p>
            <a:pPr lvl="1"/>
            <a:r>
              <a:rPr lang="en-US" dirty="0">
                <a:solidFill>
                  <a:schemeClr val="tx1"/>
                </a:solidFill>
                <a:latin typeface="Calibri" panose="020F0502020204030204" pitchFamily="34" charset="0"/>
              </a:rPr>
              <a:t>Crisis plans (health, violence, substance use, landlord/neighbor dispute)</a:t>
            </a:r>
          </a:p>
          <a:p>
            <a:pPr lvl="1"/>
            <a:r>
              <a:rPr lang="en-US" dirty="0">
                <a:solidFill>
                  <a:schemeClr val="tx1"/>
                </a:solidFill>
                <a:latin typeface="Calibri" panose="020F0502020204030204" pitchFamily="34" charset="0"/>
              </a:rPr>
              <a:t>Community connections (faith-based, childcare, friends, family, community centers)</a:t>
            </a:r>
            <a:endParaRPr lang="en-US" dirty="0">
              <a:solidFill>
                <a:schemeClr val="accent2"/>
              </a:solidFill>
              <a:latin typeface="Calibri" panose="020F0502020204030204" pitchFamily="34" charset="0"/>
            </a:endParaRPr>
          </a:p>
          <a:p>
            <a:pPr lvl="0"/>
            <a:endParaRPr lang="en-US" dirty="0"/>
          </a:p>
        </p:txBody>
      </p:sp>
      <p:sp>
        <p:nvSpPr>
          <p:cNvPr id="2" name="Title 1"/>
          <p:cNvSpPr>
            <a:spLocks noGrp="1"/>
          </p:cNvSpPr>
          <p:nvPr>
            <p:ph type="title"/>
          </p:nvPr>
        </p:nvSpPr>
        <p:spPr/>
        <p:txBody>
          <a:bodyPr>
            <a:normAutofit/>
          </a:bodyPr>
          <a:lstStyle/>
          <a:p>
            <a:r>
              <a:rPr lang="en-US" sz="3200" dirty="0"/>
              <a:t>Natural Supports Mapping</a:t>
            </a:r>
          </a:p>
        </p:txBody>
      </p:sp>
    </p:spTree>
    <p:extLst>
      <p:ext uri="{BB962C8B-B14F-4D97-AF65-F5344CB8AC3E}">
        <p14:creationId xmlns:p14="http://schemas.microsoft.com/office/powerpoint/2010/main" val="32362548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756478"/>
            <a:ext cx="11205503" cy="5577088"/>
          </a:xfrm>
        </p:spPr>
        <p:txBody>
          <a:bodyPr>
            <a:normAutofit/>
          </a:bodyPr>
          <a:lstStyle/>
          <a:p>
            <a:endParaRPr lang="en-US" dirty="0"/>
          </a:p>
          <a:p>
            <a:endParaRPr lang="en-US" dirty="0"/>
          </a:p>
          <a:p>
            <a:r>
              <a:rPr lang="en-US" dirty="0">
                <a:solidFill>
                  <a:schemeClr val="tx1"/>
                </a:solidFill>
                <a:latin typeface="Calibri" panose="020F0502020204030204" pitchFamily="34" charset="0"/>
              </a:rPr>
              <a:t>Common sentiment- use progressive engagement and only provide robust services if displayed need…</a:t>
            </a:r>
          </a:p>
          <a:p>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Shift in thinking- gear participants up for success by providing thorough case management to connect participants to community to promote tenancy success</a:t>
            </a:r>
          </a:p>
          <a:p>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Critical Time Intervention: </a:t>
            </a:r>
          </a:p>
          <a:p>
            <a:pPr lvl="1"/>
            <a:r>
              <a:rPr lang="en-US" dirty="0">
                <a:latin typeface="Calibri" panose="020F0502020204030204" pitchFamily="34" charset="0"/>
              </a:rPr>
              <a:t>Six-month, three-phase model with a defined beginning, middle, end</a:t>
            </a:r>
          </a:p>
          <a:p>
            <a:pPr lvl="1"/>
            <a:r>
              <a:rPr lang="en-US" dirty="0">
                <a:latin typeface="Calibri" panose="020F0502020204030204" pitchFamily="34" charset="0"/>
              </a:rPr>
              <a:t>Emphasize active linking with services and supports that will persist after intervention ends</a:t>
            </a:r>
          </a:p>
          <a:p>
            <a:pPr lvl="1"/>
            <a:r>
              <a:rPr lang="en-US" dirty="0">
                <a:latin typeface="Calibri" panose="020F0502020204030204" pitchFamily="34" charset="0"/>
              </a:rPr>
              <a:t>Limit focus to factors that directly influence housing stability, tailored to individual clients </a:t>
            </a:r>
          </a:p>
          <a:p>
            <a:pPr lvl="1"/>
            <a:r>
              <a:rPr lang="en-US" dirty="0">
                <a:latin typeface="Calibri" panose="020F0502020204030204" pitchFamily="34" charset="0"/>
              </a:rPr>
              <a:t>Frequent, group-supervision is emphasized</a:t>
            </a:r>
          </a:p>
          <a:p>
            <a:endParaRPr lang="en-US" dirty="0">
              <a:solidFill>
                <a:schemeClr val="accent2"/>
              </a:solidFill>
              <a:latin typeface="Calibri" panose="020F0502020204030204" pitchFamily="34" charset="0"/>
            </a:endParaRPr>
          </a:p>
          <a:p>
            <a:pPr lvl="0"/>
            <a:endParaRPr lang="en-US" dirty="0"/>
          </a:p>
        </p:txBody>
      </p:sp>
      <p:sp>
        <p:nvSpPr>
          <p:cNvPr id="2" name="Title 1"/>
          <p:cNvSpPr>
            <a:spLocks noGrp="1"/>
          </p:cNvSpPr>
          <p:nvPr>
            <p:ph type="title"/>
          </p:nvPr>
        </p:nvSpPr>
        <p:spPr/>
        <p:txBody>
          <a:bodyPr>
            <a:normAutofit/>
          </a:bodyPr>
          <a:lstStyle/>
          <a:p>
            <a:r>
              <a:rPr lang="en-US" sz="3200" dirty="0"/>
              <a:t>CTI &amp; RRH- A framework for Case Management</a:t>
            </a:r>
          </a:p>
        </p:txBody>
      </p:sp>
    </p:spTree>
    <p:extLst>
      <p:ext uri="{BB962C8B-B14F-4D97-AF65-F5344CB8AC3E}">
        <p14:creationId xmlns:p14="http://schemas.microsoft.com/office/powerpoint/2010/main" val="10223372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756478"/>
            <a:ext cx="11205503" cy="5577088"/>
          </a:xfrm>
        </p:spPr>
        <p:txBody>
          <a:bodyPr>
            <a:normAutofit/>
          </a:bodyPr>
          <a:lstStyle/>
          <a:p>
            <a:endParaRPr lang="en-US" dirty="0"/>
          </a:p>
          <a:p>
            <a:endParaRPr lang="en-US" dirty="0"/>
          </a:p>
          <a:p>
            <a:pPr marL="0" indent="0">
              <a:buNone/>
            </a:pPr>
            <a:endParaRPr lang="en-US" dirty="0">
              <a:solidFill>
                <a:schemeClr val="accent2"/>
              </a:solidFill>
              <a:latin typeface="Calibri" panose="020F0502020204030204" pitchFamily="34" charset="0"/>
            </a:endParaRPr>
          </a:p>
          <a:p>
            <a:pPr lvl="0"/>
            <a:endParaRPr lang="en-US" dirty="0"/>
          </a:p>
        </p:txBody>
      </p:sp>
      <p:sp>
        <p:nvSpPr>
          <p:cNvPr id="2" name="Title 1"/>
          <p:cNvSpPr>
            <a:spLocks noGrp="1"/>
          </p:cNvSpPr>
          <p:nvPr>
            <p:ph type="title"/>
          </p:nvPr>
        </p:nvSpPr>
        <p:spPr/>
        <p:txBody>
          <a:bodyPr>
            <a:normAutofit/>
          </a:bodyPr>
          <a:lstStyle/>
          <a:p>
            <a:r>
              <a:rPr lang="en-US" sz="3200" dirty="0"/>
              <a:t>CTI &amp; RRH- A framework for Case Management</a:t>
            </a:r>
          </a:p>
        </p:txBody>
      </p:sp>
      <p:graphicFrame>
        <p:nvGraphicFramePr>
          <p:cNvPr id="4" name="Diagram 3"/>
          <p:cNvGraphicFramePr/>
          <p:nvPr>
            <p:extLst>
              <p:ext uri="{D42A27DB-BD31-4B8C-83A1-F6EECF244321}">
                <p14:modId xmlns:p14="http://schemas.microsoft.com/office/powerpoint/2010/main" val="3022289009"/>
              </p:ext>
            </p:extLst>
          </p:nvPr>
        </p:nvGraphicFramePr>
        <p:xfrm>
          <a:off x="187036" y="719666"/>
          <a:ext cx="11242964" cy="534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1798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0" y="1397000"/>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048000" y="1397000"/>
          <a:ext cx="6096000" cy="25958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40331378"/>
              </p:ext>
            </p:extLst>
          </p:nvPr>
        </p:nvGraphicFramePr>
        <p:xfrm>
          <a:off x="348343" y="1404344"/>
          <a:ext cx="11530148" cy="5230400"/>
        </p:xfrm>
        <a:graphic>
          <a:graphicData uri="http://schemas.openxmlformats.org/drawingml/2006/table">
            <a:tbl>
              <a:tblPr firstRow="1" bandRow="1">
                <a:tableStyleId>{5C22544A-7EE6-4342-B048-85BDC9FD1C3A}</a:tableStyleId>
              </a:tblPr>
              <a:tblGrid>
                <a:gridCol w="2037171">
                  <a:extLst>
                    <a:ext uri="{9D8B030D-6E8A-4147-A177-3AD203B41FA5}">
                      <a16:colId xmlns:a16="http://schemas.microsoft.com/office/drawing/2014/main" val="20000"/>
                    </a:ext>
                  </a:extLst>
                </a:gridCol>
                <a:gridCol w="2553535">
                  <a:extLst>
                    <a:ext uri="{9D8B030D-6E8A-4147-A177-3AD203B41FA5}">
                      <a16:colId xmlns:a16="http://schemas.microsoft.com/office/drawing/2014/main" val="20001"/>
                    </a:ext>
                  </a:extLst>
                </a:gridCol>
                <a:gridCol w="2199271">
                  <a:extLst>
                    <a:ext uri="{9D8B030D-6E8A-4147-A177-3AD203B41FA5}">
                      <a16:colId xmlns:a16="http://schemas.microsoft.com/office/drawing/2014/main" val="20002"/>
                    </a:ext>
                  </a:extLst>
                </a:gridCol>
                <a:gridCol w="2222322">
                  <a:extLst>
                    <a:ext uri="{9D8B030D-6E8A-4147-A177-3AD203B41FA5}">
                      <a16:colId xmlns:a16="http://schemas.microsoft.com/office/drawing/2014/main" val="20003"/>
                    </a:ext>
                  </a:extLst>
                </a:gridCol>
                <a:gridCol w="2517849">
                  <a:extLst>
                    <a:ext uri="{9D8B030D-6E8A-4147-A177-3AD203B41FA5}">
                      <a16:colId xmlns:a16="http://schemas.microsoft.com/office/drawing/2014/main" val="20004"/>
                    </a:ext>
                  </a:extLst>
                </a:gridCol>
              </a:tblGrid>
              <a:tr h="791163">
                <a:tc>
                  <a:txBody>
                    <a:bodyPr/>
                    <a:lstStyle/>
                    <a:p>
                      <a:endParaRPr lang="en-US" dirty="0"/>
                    </a:p>
                  </a:txBody>
                  <a:tcPr/>
                </a:tc>
                <a:tc>
                  <a:txBody>
                    <a:bodyPr/>
                    <a:lstStyle/>
                    <a:p>
                      <a:r>
                        <a:rPr lang="en-US" dirty="0"/>
                        <a:t>Pre-CTI</a:t>
                      </a:r>
                    </a:p>
                  </a:txBody>
                  <a:tcPr/>
                </a:tc>
                <a:tc>
                  <a:txBody>
                    <a:bodyPr/>
                    <a:lstStyle/>
                    <a:p>
                      <a:r>
                        <a:rPr lang="en-US" dirty="0"/>
                        <a:t>Phase</a:t>
                      </a:r>
                      <a:r>
                        <a:rPr lang="en-US" baseline="0" dirty="0"/>
                        <a:t> 1: Transition</a:t>
                      </a:r>
                      <a:endParaRPr lang="en-US" dirty="0"/>
                    </a:p>
                  </a:txBody>
                  <a:tcPr/>
                </a:tc>
                <a:tc>
                  <a:txBody>
                    <a:bodyPr/>
                    <a:lstStyle/>
                    <a:p>
                      <a:r>
                        <a:rPr lang="en-US" dirty="0"/>
                        <a:t>Phase</a:t>
                      </a:r>
                      <a:r>
                        <a:rPr lang="en-US" baseline="0" dirty="0"/>
                        <a:t> 2:</a:t>
                      </a:r>
                    </a:p>
                    <a:p>
                      <a:r>
                        <a:rPr lang="en-US" baseline="0" dirty="0"/>
                        <a:t>Try- Out</a:t>
                      </a:r>
                      <a:endParaRPr lang="en-US" dirty="0"/>
                    </a:p>
                  </a:txBody>
                  <a:tcPr/>
                </a:tc>
                <a:tc>
                  <a:txBody>
                    <a:bodyPr/>
                    <a:lstStyle/>
                    <a:p>
                      <a:r>
                        <a:rPr lang="en-US" dirty="0"/>
                        <a:t>Phase 3:</a:t>
                      </a:r>
                    </a:p>
                    <a:p>
                      <a:r>
                        <a:rPr lang="en-US" dirty="0"/>
                        <a:t>Transfer</a:t>
                      </a:r>
                    </a:p>
                  </a:txBody>
                  <a:tcPr/>
                </a:tc>
                <a:extLst>
                  <a:ext uri="{0D108BD9-81ED-4DB2-BD59-A6C34878D82A}">
                    <a16:rowId xmlns:a16="http://schemas.microsoft.com/office/drawing/2014/main" val="10000"/>
                  </a:ext>
                </a:extLst>
              </a:tr>
              <a:tr h="963355">
                <a:tc>
                  <a:txBody>
                    <a:bodyPr/>
                    <a:lstStyle/>
                    <a:p>
                      <a:r>
                        <a:rPr lang="en-US" dirty="0"/>
                        <a:t>Time frame/Intensity of Contact</a:t>
                      </a:r>
                    </a:p>
                  </a:txBody>
                  <a:tcPr/>
                </a:tc>
                <a:tc>
                  <a:txBody>
                    <a:bodyPr/>
                    <a:lstStyle/>
                    <a:p>
                      <a:r>
                        <a:rPr lang="en-US" sz="1600" dirty="0"/>
                        <a:t>Flexible</a:t>
                      </a:r>
                    </a:p>
                  </a:txBody>
                  <a:tcPr/>
                </a:tc>
                <a:tc>
                  <a:txBody>
                    <a:bodyPr/>
                    <a:lstStyle/>
                    <a:p>
                      <a:r>
                        <a:rPr lang="en-US" dirty="0"/>
                        <a:t>2</a:t>
                      </a:r>
                      <a:r>
                        <a:rPr lang="en-US" baseline="0" dirty="0"/>
                        <a:t> Months/Intense</a:t>
                      </a:r>
                    </a:p>
                    <a:p>
                      <a:r>
                        <a:rPr lang="en-US" baseline="0" dirty="0"/>
                        <a:t>Weekly</a:t>
                      </a:r>
                      <a:endParaRPr lang="en-US" dirty="0"/>
                    </a:p>
                  </a:txBody>
                  <a:tcPr/>
                </a:tc>
                <a:tc>
                  <a:txBody>
                    <a:bodyPr/>
                    <a:lstStyle/>
                    <a:p>
                      <a:r>
                        <a:rPr lang="en-US" dirty="0"/>
                        <a:t>2 Months</a:t>
                      </a:r>
                    </a:p>
                    <a:p>
                      <a:r>
                        <a:rPr lang="en-US" dirty="0"/>
                        <a:t>Moderate</a:t>
                      </a:r>
                    </a:p>
                    <a:p>
                      <a:r>
                        <a:rPr lang="en-US" dirty="0"/>
                        <a:t>Bi-weekly</a:t>
                      </a:r>
                    </a:p>
                  </a:txBody>
                  <a:tcPr/>
                </a:tc>
                <a:tc>
                  <a:txBody>
                    <a:bodyPr/>
                    <a:lstStyle/>
                    <a:p>
                      <a:r>
                        <a:rPr lang="en-US" dirty="0"/>
                        <a:t>2 Months/Low</a:t>
                      </a:r>
                    </a:p>
                    <a:p>
                      <a:r>
                        <a:rPr lang="en-US" dirty="0"/>
                        <a:t>Monthly</a:t>
                      </a:r>
                    </a:p>
                  </a:txBody>
                  <a:tcPr/>
                </a:tc>
                <a:extLst>
                  <a:ext uri="{0D108BD9-81ED-4DB2-BD59-A6C34878D82A}">
                    <a16:rowId xmlns:a16="http://schemas.microsoft.com/office/drawing/2014/main" val="10001"/>
                  </a:ext>
                </a:extLst>
              </a:tr>
              <a:tr h="1234556">
                <a:tc>
                  <a:txBody>
                    <a:bodyPr/>
                    <a:lstStyle/>
                    <a:p>
                      <a:r>
                        <a:rPr lang="en-US" dirty="0">
                          <a:solidFill>
                            <a:srgbClr val="FF0000"/>
                          </a:solidFill>
                        </a:rPr>
                        <a:t>Objective</a:t>
                      </a:r>
                    </a:p>
                  </a:txBody>
                  <a:tcPr/>
                </a:tc>
                <a:tc>
                  <a:txBody>
                    <a:bodyPr/>
                    <a:lstStyle/>
                    <a:p>
                      <a:r>
                        <a:rPr lang="en-US" sz="1400" dirty="0">
                          <a:solidFill>
                            <a:srgbClr val="FF0000"/>
                          </a:solidFill>
                        </a:rPr>
                        <a:t>Housing</a:t>
                      </a:r>
                      <a:r>
                        <a:rPr lang="en-US" sz="1400" baseline="0" dirty="0">
                          <a:solidFill>
                            <a:srgbClr val="FF0000"/>
                          </a:solidFill>
                        </a:rPr>
                        <a:t> Location/Move in; Begin CM Assessment and Housing Plan</a:t>
                      </a:r>
                      <a:endParaRPr lang="en-US" sz="1400" dirty="0">
                        <a:solidFill>
                          <a:srgbClr val="FF0000"/>
                        </a:solidFill>
                      </a:endParaRPr>
                    </a:p>
                  </a:txBody>
                  <a:tcPr/>
                </a:tc>
                <a:tc>
                  <a:txBody>
                    <a:bodyPr/>
                    <a:lstStyle/>
                    <a:p>
                      <a:r>
                        <a:rPr lang="en-US" sz="1400" dirty="0">
                          <a:solidFill>
                            <a:srgbClr val="FF0000"/>
                          </a:solidFill>
                        </a:rPr>
                        <a:t>Complete Housing Plan;</a:t>
                      </a:r>
                    </a:p>
                    <a:p>
                      <a:r>
                        <a:rPr lang="en-US" sz="1400" dirty="0">
                          <a:solidFill>
                            <a:srgbClr val="FF0000"/>
                          </a:solidFill>
                        </a:rPr>
                        <a:t>Identify</a:t>
                      </a:r>
                      <a:r>
                        <a:rPr lang="en-US" sz="1400" baseline="0" dirty="0">
                          <a:solidFill>
                            <a:srgbClr val="FF0000"/>
                          </a:solidFill>
                        </a:rPr>
                        <a:t> Resources and connect client</a:t>
                      </a:r>
                      <a:endParaRPr lang="en-US" sz="1400" dirty="0">
                        <a:solidFill>
                          <a:srgbClr val="FF0000"/>
                        </a:solidFill>
                      </a:endParaRPr>
                    </a:p>
                  </a:txBody>
                  <a:tcPr/>
                </a:tc>
                <a:tc>
                  <a:txBody>
                    <a:bodyPr/>
                    <a:lstStyle/>
                    <a:p>
                      <a:r>
                        <a:rPr lang="en-US" sz="1400" dirty="0">
                          <a:solidFill>
                            <a:srgbClr val="FF0000"/>
                          </a:solidFill>
                        </a:rPr>
                        <a:t>Monitor</a:t>
                      </a:r>
                      <a:r>
                        <a:rPr lang="en-US" sz="1400" baseline="0" dirty="0">
                          <a:solidFill>
                            <a:srgbClr val="FF0000"/>
                          </a:solidFill>
                        </a:rPr>
                        <a:t> resource impact and client access</a:t>
                      </a:r>
                      <a:endParaRPr lang="en-US" sz="1400" dirty="0">
                        <a:solidFill>
                          <a:srgbClr val="FF0000"/>
                        </a:solidFill>
                      </a:endParaRPr>
                    </a:p>
                  </a:txBody>
                  <a:tcPr/>
                </a:tc>
                <a:tc>
                  <a:txBody>
                    <a:bodyPr/>
                    <a:lstStyle/>
                    <a:p>
                      <a:r>
                        <a:rPr lang="en-US" sz="1400" dirty="0">
                          <a:solidFill>
                            <a:srgbClr val="FF0000"/>
                          </a:solidFill>
                        </a:rPr>
                        <a:t>Complete</a:t>
                      </a:r>
                      <a:r>
                        <a:rPr lang="en-US" sz="1400" baseline="0" dirty="0">
                          <a:solidFill>
                            <a:srgbClr val="FF0000"/>
                          </a:solidFill>
                        </a:rPr>
                        <a:t> transfer of services to the community</a:t>
                      </a:r>
                      <a:endParaRPr lang="en-US" sz="1400" dirty="0">
                        <a:solidFill>
                          <a:srgbClr val="FF0000"/>
                        </a:solidFill>
                      </a:endParaRPr>
                    </a:p>
                  </a:txBody>
                  <a:tcPr/>
                </a:tc>
                <a:extLst>
                  <a:ext uri="{0D108BD9-81ED-4DB2-BD59-A6C34878D82A}">
                    <a16:rowId xmlns:a16="http://schemas.microsoft.com/office/drawing/2014/main" val="10002"/>
                  </a:ext>
                </a:extLst>
              </a:tr>
              <a:tr h="1167907">
                <a:tc>
                  <a:txBody>
                    <a:bodyPr/>
                    <a:lstStyle/>
                    <a:p>
                      <a:r>
                        <a:rPr lang="en-US" dirty="0"/>
                        <a:t>Action</a:t>
                      </a:r>
                      <a:r>
                        <a:rPr lang="en-US" baseline="0" dirty="0"/>
                        <a:t> Steps</a:t>
                      </a:r>
                      <a:endParaRPr lang="en-US" dirty="0"/>
                    </a:p>
                  </a:txBody>
                  <a:tcPr/>
                </a:tc>
                <a:tc>
                  <a:txBody>
                    <a:bodyPr/>
                    <a:lstStyle/>
                    <a:p>
                      <a:r>
                        <a:rPr lang="en-US" sz="1400" dirty="0"/>
                        <a:t>Negotiate</a:t>
                      </a:r>
                      <a:r>
                        <a:rPr lang="en-US" sz="1400" baseline="0" dirty="0"/>
                        <a:t> Lease</a:t>
                      </a:r>
                    </a:p>
                    <a:p>
                      <a:r>
                        <a:rPr lang="en-US" sz="1400" baseline="0" dirty="0"/>
                        <a:t>Educate/Advocate </a:t>
                      </a:r>
                    </a:p>
                    <a:p>
                      <a:r>
                        <a:rPr lang="en-US" sz="1400" baseline="0" dirty="0"/>
                        <a:t>Relationship Building</a:t>
                      </a:r>
                      <a:endParaRPr lang="en-US" sz="1400" dirty="0"/>
                    </a:p>
                  </a:txBody>
                  <a:tcPr/>
                </a:tc>
                <a:tc>
                  <a:txBody>
                    <a:bodyPr/>
                    <a:lstStyle/>
                    <a:p>
                      <a:r>
                        <a:rPr lang="en-US" sz="1400" dirty="0"/>
                        <a:t>Accompany client to appointments, follow up</a:t>
                      </a:r>
                      <a:r>
                        <a:rPr lang="en-US" sz="1400" baseline="0" dirty="0"/>
                        <a:t> to ensure connection </a:t>
                      </a:r>
                      <a:endParaRPr lang="en-US" sz="1400" dirty="0"/>
                    </a:p>
                  </a:txBody>
                  <a:tcPr/>
                </a:tc>
                <a:tc>
                  <a:txBody>
                    <a:bodyPr/>
                    <a:lstStyle/>
                    <a:p>
                      <a:r>
                        <a:rPr lang="en-US" sz="1400" dirty="0"/>
                        <a:t>Make adjustments to plan in collaboration</a:t>
                      </a:r>
                      <a:r>
                        <a:rPr lang="en-US" sz="1400" baseline="0" dirty="0"/>
                        <a:t> with client</a:t>
                      </a:r>
                      <a:endParaRPr lang="en-US" sz="1400" dirty="0"/>
                    </a:p>
                  </a:txBody>
                  <a:tcPr/>
                </a:tc>
                <a:tc>
                  <a:txBody>
                    <a:bodyPr/>
                    <a:lstStyle/>
                    <a:p>
                      <a:r>
                        <a:rPr lang="en-US" sz="1400" dirty="0"/>
                        <a:t>Meet</a:t>
                      </a:r>
                      <a:r>
                        <a:rPr lang="en-US" sz="1400" baseline="0" dirty="0"/>
                        <a:t> with new service providers or others in the support system; reflect on work with client </a:t>
                      </a:r>
                      <a:endParaRPr lang="en-US" sz="1400" dirty="0"/>
                    </a:p>
                  </a:txBody>
                  <a:tcPr/>
                </a:tc>
                <a:extLst>
                  <a:ext uri="{0D108BD9-81ED-4DB2-BD59-A6C34878D82A}">
                    <a16:rowId xmlns:a16="http://schemas.microsoft.com/office/drawing/2014/main" val="10003"/>
                  </a:ext>
                </a:extLst>
              </a:tr>
              <a:tr h="1073419">
                <a:tc>
                  <a:txBody>
                    <a:bodyPr/>
                    <a:lstStyle/>
                    <a:p>
                      <a:r>
                        <a:rPr lang="en-US" dirty="0"/>
                        <a:t>Strategies</a:t>
                      </a:r>
                    </a:p>
                  </a:txBody>
                  <a:tcPr/>
                </a:tc>
                <a:tc>
                  <a:txBody>
                    <a:bodyPr/>
                    <a:lstStyle/>
                    <a:p>
                      <a:r>
                        <a:rPr lang="en-US" sz="1400" dirty="0"/>
                        <a:t>Take</a:t>
                      </a:r>
                      <a:r>
                        <a:rPr lang="en-US" sz="1400" baseline="0" dirty="0"/>
                        <a:t> opportunities to teach/model housing location process; present services as a resource, not an obligation</a:t>
                      </a:r>
                      <a:endParaRPr lang="en-US" sz="1400" dirty="0"/>
                    </a:p>
                  </a:txBody>
                  <a:tcPr/>
                </a:tc>
                <a:tc>
                  <a:txBody>
                    <a:bodyPr/>
                    <a:lstStyle/>
                    <a:p>
                      <a:r>
                        <a:rPr lang="en-US" sz="1400" dirty="0"/>
                        <a:t>Do advance</a:t>
                      </a:r>
                      <a:r>
                        <a:rPr lang="en-US" sz="1400" baseline="0" dirty="0"/>
                        <a:t> work of creating resource networks</a:t>
                      </a:r>
                      <a:endParaRPr lang="en-US" sz="1400" dirty="0"/>
                    </a:p>
                  </a:txBody>
                  <a:tcPr/>
                </a:tc>
                <a:tc>
                  <a:txBody>
                    <a:bodyPr/>
                    <a:lstStyle/>
                    <a:p>
                      <a:r>
                        <a:rPr lang="en-US" sz="1400" dirty="0"/>
                        <a:t>Empower</a:t>
                      </a:r>
                      <a:r>
                        <a:rPr lang="en-US" sz="1400" baseline="0" dirty="0"/>
                        <a:t> client to do what they can on their own; create alternative plans if necessary</a:t>
                      </a:r>
                      <a:endParaRPr lang="en-US" sz="1400" dirty="0"/>
                    </a:p>
                  </a:txBody>
                  <a:tcPr/>
                </a:tc>
                <a:tc>
                  <a:txBody>
                    <a:bodyPr/>
                    <a:lstStyle/>
                    <a:p>
                      <a:r>
                        <a:rPr lang="en-US" sz="1400" dirty="0"/>
                        <a:t>Reduce</a:t>
                      </a:r>
                      <a:r>
                        <a:rPr lang="en-US" sz="1400" baseline="0" dirty="0"/>
                        <a:t> involvement gradually and inform client early on about the length and nature of CM support</a:t>
                      </a:r>
                      <a:endParaRPr lang="en-US" sz="14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1645920" y="608498"/>
            <a:ext cx="9692640" cy="523220"/>
          </a:xfrm>
          <a:prstGeom prst="rect">
            <a:avLst/>
          </a:prstGeom>
          <a:noFill/>
        </p:spPr>
        <p:txBody>
          <a:bodyPr wrap="square" rtlCol="0">
            <a:spAutoFit/>
          </a:bodyPr>
          <a:lstStyle/>
          <a:p>
            <a:r>
              <a:rPr lang="en-US" sz="2800" dirty="0"/>
              <a:t>Sample CTI/RRH Approach from state of CT’s RRH Programs</a:t>
            </a:r>
          </a:p>
        </p:txBody>
      </p:sp>
    </p:spTree>
    <p:extLst>
      <p:ext uri="{BB962C8B-B14F-4D97-AF65-F5344CB8AC3E}">
        <p14:creationId xmlns:p14="http://schemas.microsoft.com/office/powerpoint/2010/main" val="37739808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756478"/>
            <a:ext cx="11205503" cy="5577088"/>
          </a:xfrm>
        </p:spPr>
        <p:txBody>
          <a:bodyPr>
            <a:normAutofit/>
          </a:bodyPr>
          <a:lstStyle/>
          <a:p>
            <a:endParaRPr lang="en-US" dirty="0"/>
          </a:p>
          <a:p>
            <a:endParaRPr lang="en-US" dirty="0"/>
          </a:p>
          <a:p>
            <a:r>
              <a:rPr lang="en-US" dirty="0">
                <a:solidFill>
                  <a:schemeClr val="tx1"/>
                </a:solidFill>
                <a:latin typeface="Calibri" panose="020F0502020204030204" pitchFamily="34" charset="0"/>
              </a:rPr>
              <a:t>Quick Housing ID/Simultaneous Rapport Building</a:t>
            </a:r>
          </a:p>
          <a:p>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Ideally robust clinical supervision</a:t>
            </a:r>
          </a:p>
          <a:p>
            <a:pPr lvl="1"/>
            <a:r>
              <a:rPr lang="en-US" dirty="0">
                <a:solidFill>
                  <a:schemeClr val="tx1"/>
                </a:solidFill>
                <a:latin typeface="Calibri" panose="020F0502020204030204" pitchFamily="34" charset="0"/>
              </a:rPr>
              <a:t>Capacity Issues Within RRH Programs</a:t>
            </a:r>
          </a:p>
          <a:p>
            <a:pPr lvl="1"/>
            <a:r>
              <a:rPr lang="en-US" dirty="0">
                <a:solidFill>
                  <a:schemeClr val="tx1"/>
                </a:solidFill>
                <a:latin typeface="Calibri" panose="020F0502020204030204" pitchFamily="34" charset="0"/>
              </a:rPr>
              <a:t>Some Places Looking at more group-style learning</a:t>
            </a:r>
          </a:p>
          <a:p>
            <a:pPr lvl="1"/>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Lack of Knowledge/Partnerships of Community-Based Supports</a:t>
            </a:r>
          </a:p>
          <a:p>
            <a:endParaRPr lang="en-US" dirty="0">
              <a:solidFill>
                <a:schemeClr val="tx1"/>
              </a:solidFill>
              <a:latin typeface="Calibri" panose="020F0502020204030204" pitchFamily="34" charset="0"/>
            </a:endParaRPr>
          </a:p>
          <a:p>
            <a:pPr marL="0" indent="0">
              <a:buNone/>
            </a:pPr>
            <a:endParaRPr lang="en-US" dirty="0">
              <a:solidFill>
                <a:schemeClr val="accent2"/>
              </a:solidFill>
              <a:latin typeface="Calibri" panose="020F0502020204030204" pitchFamily="34" charset="0"/>
            </a:endParaRPr>
          </a:p>
          <a:p>
            <a:pPr lvl="0"/>
            <a:endParaRPr lang="en-US" dirty="0"/>
          </a:p>
        </p:txBody>
      </p:sp>
      <p:sp>
        <p:nvSpPr>
          <p:cNvPr id="2" name="Title 1"/>
          <p:cNvSpPr>
            <a:spLocks noGrp="1"/>
          </p:cNvSpPr>
          <p:nvPr>
            <p:ph type="title"/>
          </p:nvPr>
        </p:nvSpPr>
        <p:spPr/>
        <p:txBody>
          <a:bodyPr>
            <a:normAutofit/>
          </a:bodyPr>
          <a:lstStyle/>
          <a:p>
            <a:r>
              <a:rPr lang="en-US" sz="3200" dirty="0"/>
              <a:t>CTI &amp; RRH- Challenges To Overcome</a:t>
            </a:r>
          </a:p>
        </p:txBody>
      </p:sp>
    </p:spTree>
    <p:extLst>
      <p:ext uri="{BB962C8B-B14F-4D97-AF65-F5344CB8AC3E}">
        <p14:creationId xmlns:p14="http://schemas.microsoft.com/office/powerpoint/2010/main" val="11637523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66" y="1423851"/>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908766" y="4012475"/>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962503" y="235915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46643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3471" y="2045164"/>
            <a:ext cx="4665060" cy="2246769"/>
          </a:xfrm>
          <a:prstGeom prst="rect">
            <a:avLst/>
          </a:prstGeom>
          <a:noFill/>
          <a:effectLst/>
        </p:spPr>
        <p:txBody>
          <a:bodyPr wrap="none" rtlCol="0">
            <a:spAutoFit/>
          </a:bodyPr>
          <a:lstStyle/>
          <a:p>
            <a:pPr algn="ctr"/>
            <a:r>
              <a:rPr lang="en-US" sz="14000" b="1" dirty="0">
                <a:solidFill>
                  <a:srgbClr val="00B2A9"/>
                </a:solidFill>
                <a:latin typeface="Candara"/>
                <a:ea typeface="Arial" charset="0"/>
                <a:cs typeface="Arial" charset="0"/>
              </a:rPr>
              <a:t>Break</a:t>
            </a:r>
          </a:p>
        </p:txBody>
      </p:sp>
    </p:spTree>
    <p:extLst>
      <p:ext uri="{BB962C8B-B14F-4D97-AF65-F5344CB8AC3E}">
        <p14:creationId xmlns:p14="http://schemas.microsoft.com/office/powerpoint/2010/main" val="196294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44981" y="1343610"/>
            <a:ext cx="3422469" cy="2792961"/>
          </a:xfrm>
        </p:spPr>
      </p:pic>
      <p:sp>
        <p:nvSpPr>
          <p:cNvPr id="3" name="Title 2"/>
          <p:cNvSpPr>
            <a:spLocks noGrp="1"/>
          </p:cNvSpPr>
          <p:nvPr>
            <p:ph type="title"/>
          </p:nvPr>
        </p:nvSpPr>
        <p:spPr/>
        <p:txBody>
          <a:bodyPr/>
          <a:lstStyle/>
          <a:p>
            <a:r>
              <a:rPr lang="en-US" dirty="0"/>
              <a:t>Making It All Stick</a:t>
            </a:r>
          </a:p>
        </p:txBody>
      </p:sp>
      <p:sp>
        <p:nvSpPr>
          <p:cNvPr id="5" name="TextBox 4"/>
          <p:cNvSpPr txBox="1"/>
          <p:nvPr/>
        </p:nvSpPr>
        <p:spPr>
          <a:xfrm>
            <a:off x="2926081" y="4530315"/>
            <a:ext cx="6357258" cy="1938992"/>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a:t>Data/Benchmarks to Measure Progress</a:t>
            </a:r>
          </a:p>
          <a:p>
            <a:endParaRPr lang="en-US" sz="2400" dirty="0"/>
          </a:p>
          <a:p>
            <a:pPr marL="285750" indent="-285750">
              <a:buFont typeface="Arial" panose="020B0604020202020204" pitchFamily="34" charset="0"/>
              <a:buChar char="•"/>
            </a:pPr>
            <a:r>
              <a:rPr lang="en-US" sz="2400" dirty="0"/>
              <a:t>Capacity Building</a:t>
            </a:r>
          </a:p>
          <a:p>
            <a:endParaRPr lang="en-US" sz="2400" dirty="0"/>
          </a:p>
          <a:p>
            <a:pPr marL="285750" indent="-285750">
              <a:buFont typeface="Arial" panose="020B0604020202020204" pitchFamily="34" charset="0"/>
              <a:buChar char="•"/>
            </a:pPr>
            <a:r>
              <a:rPr lang="en-US" sz="2400" dirty="0"/>
              <a:t>Standardization</a:t>
            </a:r>
          </a:p>
          <a:p>
            <a:endParaRPr lang="en-US" sz="2400" dirty="0"/>
          </a:p>
          <a:p>
            <a:pPr marL="285750" indent="-285750">
              <a:buFont typeface="Arial" panose="020B0604020202020204" pitchFamily="34" charset="0"/>
              <a:buChar char="•"/>
            </a:pPr>
            <a:r>
              <a:rPr lang="en-US" sz="2400" dirty="0"/>
              <a:t>Action Planning Next Steps</a:t>
            </a:r>
          </a:p>
        </p:txBody>
      </p:sp>
    </p:spTree>
    <p:extLst>
      <p:ext uri="{BB962C8B-B14F-4D97-AF65-F5344CB8AC3E}">
        <p14:creationId xmlns:p14="http://schemas.microsoft.com/office/powerpoint/2010/main" val="321714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9033" t="15860" r="9176"/>
          <a:stretch/>
        </p:blipFill>
        <p:spPr>
          <a:xfrm>
            <a:off x="0" y="69668"/>
            <a:ext cx="12087497" cy="6688183"/>
          </a:xfrm>
          <a:prstGeom prst="rect">
            <a:avLst/>
          </a:prstGeom>
        </p:spPr>
      </p:pic>
    </p:spTree>
    <p:extLst>
      <p:ext uri="{BB962C8B-B14F-4D97-AF65-F5344CB8AC3E}">
        <p14:creationId xmlns:p14="http://schemas.microsoft.com/office/powerpoint/2010/main" val="34452400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10"/>
          <p:cNvSpPr>
            <a:spLocks noGrp="1" noRot="1" noChangeAspect="1" noMove="1" noResize="1" noEditPoints="1" noAdjustHandles="1" noChangeArrowheads="1" noChangeShapeType="1" noTextEdit="1"/>
          </p:cNvSpPr>
          <p:nvPr/>
        </p:nvSpPr>
        <p:spPr bwMode="white">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13" name="Rectangle 1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nvSpPr>
        <p:spPr>
          <a:xfrm>
            <a:off x="1524000" y="0"/>
            <a:ext cx="4102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Connector 1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nvCxnSpPr>
        <p:spPr>
          <a:xfrm>
            <a:off x="2114550" y="3929063"/>
            <a:ext cx="2947988"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43050" y="649288"/>
            <a:ext cx="3519488" cy="3598862"/>
          </a:xfrm>
        </p:spPr>
        <p:txBody>
          <a:bodyPr rtlCol="0" anchor="b"/>
          <a:lstStyle/>
          <a:p>
            <a:pPr algn="r" eaLnBrk="1" fontAlgn="auto" hangingPunct="1">
              <a:spcAft>
                <a:spcPts val="0"/>
              </a:spcAft>
              <a:defRPr/>
            </a:pPr>
            <a:br>
              <a:rPr sz="4000" u="sng" dirty="0">
                <a:solidFill>
                  <a:srgbClr val="FFFFFF"/>
                </a:solidFill>
                <a:ea typeface="+mj-ea"/>
                <a:cs typeface="+mj-cs"/>
              </a:rPr>
            </a:br>
            <a:r>
              <a:rPr sz="4000" dirty="0">
                <a:solidFill>
                  <a:schemeClr val="bg1"/>
                </a:solidFill>
                <a:ea typeface="Arial" charset="0"/>
                <a:cs typeface="Arial" charset="0"/>
              </a:rPr>
              <a:t>Evaluating and Improving Rapid Re-Housing</a:t>
            </a:r>
            <a:br>
              <a:rPr sz="4000" dirty="0">
                <a:solidFill>
                  <a:srgbClr val="FFFFFF"/>
                </a:solidFill>
              </a:rPr>
            </a:br>
            <a:endParaRPr sz="4000" dirty="0">
              <a:solidFill>
                <a:schemeClr val="bg1"/>
              </a:solidFill>
              <a:ea typeface="+mj-ea"/>
              <a:cs typeface="+mj-cs"/>
            </a:endParaRPr>
          </a:p>
        </p:txBody>
      </p:sp>
      <p:sp>
        <p:nvSpPr>
          <p:cNvPr id="346118" name="TextBox 2"/>
          <p:cNvSpPr txBox="1">
            <a:spLocks noChangeArrowheads="1"/>
          </p:cNvSpPr>
          <p:nvPr/>
        </p:nvSpPr>
        <p:spPr bwMode="auto">
          <a:xfrm>
            <a:off x="3576639" y="446881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20000"/>
              <a:buFont typeface="Arial" charset="0"/>
              <a:buChar char="•"/>
              <a:defRPr sz="2400">
                <a:solidFill>
                  <a:schemeClr val="accent1"/>
                </a:solidFill>
                <a:latin typeface="Arial" charset="0"/>
                <a:ea typeface="Arial" charset="0"/>
                <a:cs typeface="Arial" charset="0"/>
              </a:defRPr>
            </a:lvl1pPr>
            <a:lvl2pPr marL="742950" indent="-285750">
              <a:lnSpc>
                <a:spcPct val="90000"/>
              </a:lnSpc>
              <a:spcBef>
                <a:spcPts val="500"/>
              </a:spcBef>
              <a:buClr>
                <a:schemeClr val="bg1"/>
              </a:buClr>
              <a:buSzPct val="120000"/>
              <a:buFont typeface="LucidaGrande" charset="0"/>
              <a:buChar char="-"/>
              <a:defRPr sz="2000">
                <a:solidFill>
                  <a:schemeClr val="accent1"/>
                </a:solidFill>
                <a:latin typeface="Arial" charset="0"/>
                <a:ea typeface="Arial" charset="0"/>
                <a:cs typeface="Arial" charset="0"/>
              </a:defRPr>
            </a:lvl2pPr>
            <a:lvl3pPr marL="1143000" indent="-228600">
              <a:lnSpc>
                <a:spcPct val="90000"/>
              </a:lnSpc>
              <a:spcBef>
                <a:spcPts val="500"/>
              </a:spcBef>
              <a:buSzPct val="120000"/>
              <a:buFont typeface="Arial" charset="0"/>
              <a:buChar char="•"/>
              <a:defRPr sz="2000">
                <a:solidFill>
                  <a:schemeClr val="accent1"/>
                </a:solidFill>
                <a:latin typeface="Arial" charset="0"/>
                <a:ea typeface="Arial" charset="0"/>
                <a:cs typeface="Arial" charset="0"/>
              </a:defRPr>
            </a:lvl3pPr>
            <a:lvl4pPr marL="1600200" indent="-228600">
              <a:lnSpc>
                <a:spcPct val="90000"/>
              </a:lnSpc>
              <a:spcBef>
                <a:spcPts val="500"/>
              </a:spcBef>
              <a:buSzPct val="120000"/>
              <a:buFont typeface="LucidaGrande" charset="0"/>
              <a:buChar char="-"/>
              <a:defRPr>
                <a:solidFill>
                  <a:schemeClr val="bg1"/>
                </a:solidFill>
                <a:latin typeface="Arial" charset="0"/>
                <a:ea typeface="Arial" charset="0"/>
                <a:cs typeface="Arial" charset="0"/>
              </a:defRPr>
            </a:lvl4pPr>
            <a:lvl5pPr marL="2057400" indent="-228600">
              <a:lnSpc>
                <a:spcPct val="90000"/>
              </a:lnSpc>
              <a:spcBef>
                <a:spcPts val="500"/>
              </a:spcBef>
              <a:buSzPct val="120000"/>
              <a:buFont typeface="Arial" charset="0"/>
              <a:buChar char="•"/>
              <a:defRPr>
                <a:solidFill>
                  <a:schemeClr val="bg1"/>
                </a:solidFill>
                <a:latin typeface="Arial" charset="0"/>
                <a:ea typeface="Arial" charset="0"/>
                <a:cs typeface="Arial" charset="0"/>
              </a:defRPr>
            </a:lvl5pPr>
            <a:lvl6pPr marL="25146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6pPr>
            <a:lvl7pPr marL="29718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7pPr>
            <a:lvl8pPr marL="34290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8pPr>
            <a:lvl9pPr marL="38862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9pPr>
          </a:lstStyle>
          <a:p>
            <a:pPr eaLnBrk="1" hangingPunct="1">
              <a:lnSpc>
                <a:spcPct val="100000"/>
              </a:lnSpc>
              <a:spcBef>
                <a:spcPct val="0"/>
              </a:spcBef>
              <a:buSzTx/>
              <a:buFontTx/>
              <a:buNone/>
            </a:pPr>
            <a:endParaRPr lang="en-US" altLang="en-US" sz="1800">
              <a:solidFill>
                <a:srgbClr val="000000"/>
              </a:solidFill>
              <a:latin typeface="Candara" charset="0"/>
            </a:endParaRPr>
          </a:p>
        </p:txBody>
      </p:sp>
      <p:graphicFrame>
        <p:nvGraphicFramePr>
          <p:cNvPr id="8" name="Content Placeholder 3"/>
          <p:cNvGraphicFramePr>
            <a:graphicFrameLocks/>
          </p:cNvGraphicFramePr>
          <p:nvPr/>
        </p:nvGraphicFramePr>
        <p:xfrm>
          <a:off x="6196051" y="1938891"/>
          <a:ext cx="4106824" cy="289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147</a:t>
            </a:r>
          </a:p>
        </p:txBody>
      </p:sp>
    </p:spTree>
    <p:extLst>
      <p:ext uri="{BB962C8B-B14F-4D97-AF65-F5344CB8AC3E}">
        <p14:creationId xmlns:p14="http://schemas.microsoft.com/office/powerpoint/2010/main" val="35185753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679701" y="798514"/>
            <a:ext cx="7637463" cy="1120775"/>
          </a:xfrm>
        </p:spPr>
        <p:txBody>
          <a:bodyPr>
            <a:normAutofit fontScale="90000"/>
          </a:bodyPr>
          <a:lstStyle/>
          <a:p>
            <a:pPr eaLnBrk="1" hangingPunct="1">
              <a:defRPr/>
            </a:pPr>
            <a:r>
              <a:rPr altLang="en-US" sz="3100" dirty="0">
                <a:latin typeface="Arial" panose="020B0604020202020204" pitchFamily="34" charset="0"/>
                <a:cs typeface="Arial" panose="020B0604020202020204" pitchFamily="34" charset="0"/>
              </a:rPr>
              <a:t>A Systemic Approach to Rapid Re-housing</a:t>
            </a:r>
            <a:br>
              <a:rPr altLang="en-US" sz="3100" dirty="0">
                <a:latin typeface="Arial" panose="020B0604020202020204" pitchFamily="34" charset="0"/>
                <a:cs typeface="Arial" panose="020B0604020202020204" pitchFamily="34" charset="0"/>
              </a:rPr>
            </a:br>
            <a:br>
              <a:rPr altLang="en-US" sz="3100" dirty="0">
                <a:latin typeface="Arial" panose="020B0604020202020204" pitchFamily="34" charset="0"/>
                <a:cs typeface="Arial" panose="020B0604020202020204" pitchFamily="34" charset="0"/>
              </a:rPr>
            </a:br>
            <a:r>
              <a:rPr altLang="en-US" dirty="0">
                <a:solidFill>
                  <a:srgbClr val="0070C0"/>
                </a:solidFill>
                <a:latin typeface="Arial" panose="020B0604020202020204" pitchFamily="34" charset="0"/>
                <a:cs typeface="Arial" panose="020B0604020202020204" pitchFamily="34" charset="0"/>
              </a:rPr>
              <a:t> </a:t>
            </a:r>
            <a:br>
              <a:rPr altLang="en-US" sz="3000" dirty="0">
                <a:latin typeface="Arial" panose="020B0604020202020204" pitchFamily="34" charset="0"/>
                <a:cs typeface="Arial" panose="020B0604020202020204" pitchFamily="34" charset="0"/>
              </a:rPr>
            </a:br>
            <a:endParaRPr alt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51075" y="1487488"/>
            <a:ext cx="7874000" cy="4756150"/>
          </a:xfrm>
        </p:spPr>
        <p:txBody>
          <a:bodyPr>
            <a:normAutofit lnSpcReduction="10000"/>
          </a:bodyPr>
          <a:lstStyle/>
          <a:p>
            <a:pPr eaLnBrk="1" fontAlgn="auto" hangingPunct="1">
              <a:spcAft>
                <a:spcPts val="0"/>
              </a:spcAft>
              <a:buFont typeface="Arial"/>
              <a:buChar char="•"/>
              <a:defRPr/>
            </a:pPr>
            <a:r>
              <a:rPr dirty="0">
                <a:solidFill>
                  <a:schemeClr val="tx1"/>
                </a:solidFill>
                <a:latin typeface="Calibri" panose="020F0502020204030204" pitchFamily="34" charset="0"/>
              </a:rPr>
              <a:t>To be most successful, </a:t>
            </a:r>
            <a:r>
              <a:rPr b="1" dirty="0">
                <a:solidFill>
                  <a:schemeClr val="tx1"/>
                </a:solidFill>
                <a:latin typeface="Calibri" panose="020F0502020204030204" pitchFamily="34" charset="0"/>
              </a:rPr>
              <a:t>RRH practice </a:t>
            </a:r>
            <a:r>
              <a:rPr dirty="0">
                <a:solidFill>
                  <a:schemeClr val="tx1"/>
                </a:solidFill>
                <a:latin typeface="Calibri" panose="020F0502020204030204" pitchFamily="34" charset="0"/>
              </a:rPr>
              <a:t>should also be implemented in a standardized way, however it is funded</a:t>
            </a:r>
          </a:p>
          <a:p>
            <a:pPr marL="0" indent="0" eaLnBrk="1" fontAlgn="auto" hangingPunct="1">
              <a:spcAft>
                <a:spcPts val="0"/>
              </a:spcAft>
              <a:buNone/>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Good RRH really requires training, high standards of practice, skills, and strong relationships with the community – landlords, other programs, systems of care</a:t>
            </a:r>
          </a:p>
          <a:p>
            <a:pPr marL="0" indent="0" eaLnBrk="1" fontAlgn="auto" hangingPunct="1">
              <a:spcAft>
                <a:spcPts val="0"/>
              </a:spcAft>
              <a:buNone/>
              <a:defRPr/>
            </a:pPr>
            <a:endParaRPr dirty="0">
              <a:solidFill>
                <a:schemeClr val="tx1"/>
              </a:solidFill>
              <a:latin typeface="Calibri" panose="020F0502020204030204" pitchFamily="34" charset="0"/>
            </a:endParaRPr>
          </a:p>
          <a:p>
            <a:pPr eaLnBrk="1" fontAlgn="auto" hangingPunct="1">
              <a:spcAft>
                <a:spcPts val="0"/>
              </a:spcAft>
              <a:defRPr/>
            </a:pPr>
            <a:r>
              <a:rPr dirty="0">
                <a:solidFill>
                  <a:schemeClr val="tx1"/>
                </a:solidFill>
                <a:latin typeface="Calibri" panose="020F0502020204030204" pitchFamily="34" charset="0"/>
              </a:rPr>
              <a:t>RRH is something that agencies need to specialize in so they can do it well</a:t>
            </a:r>
          </a:p>
          <a:p>
            <a:pPr marL="0" indent="0" eaLnBrk="1" fontAlgn="auto" hangingPunct="1">
              <a:spcAft>
                <a:spcPts val="0"/>
              </a:spcAft>
              <a:buNone/>
              <a:defRPr/>
            </a:pPr>
            <a:endParaRPr dirty="0">
              <a:solidFill>
                <a:schemeClr val="tx1"/>
              </a:solidFill>
              <a:latin typeface="Calibri" panose="020F0502020204030204" pitchFamily="34" charset="0"/>
            </a:endParaRPr>
          </a:p>
          <a:p>
            <a:pPr eaLnBrk="1" fontAlgn="auto" hangingPunct="1">
              <a:spcAft>
                <a:spcPts val="0"/>
              </a:spcAft>
              <a:defRPr/>
            </a:pPr>
            <a:r>
              <a:rPr dirty="0">
                <a:solidFill>
                  <a:schemeClr val="tx1"/>
                </a:solidFill>
                <a:latin typeface="Calibri" panose="020F0502020204030204" pitchFamily="34" charset="0"/>
              </a:rPr>
              <a:t>A systemic approach will promote standardized practice and high performance from providers </a:t>
            </a:r>
            <a:br>
              <a:rPr dirty="0">
                <a:solidFill>
                  <a:schemeClr val="tx1"/>
                </a:solidFill>
                <a:latin typeface="Calibri" panose="020F0502020204030204" pitchFamily="34" charset="0"/>
              </a:rPr>
            </a:br>
            <a:endParaRPr dirty="0">
              <a:solidFill>
                <a:schemeClr val="tx1"/>
              </a:solidFill>
              <a:latin typeface="Calibri" panose="020F0502020204030204" pitchFamily="34" charset="0"/>
            </a:endParaRP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9</a:t>
            </a:r>
          </a:p>
        </p:txBody>
      </p:sp>
    </p:spTree>
    <p:extLst>
      <p:ext uri="{BB962C8B-B14F-4D97-AF65-F5344CB8AC3E}">
        <p14:creationId xmlns:p14="http://schemas.microsoft.com/office/powerpoint/2010/main" val="10977198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br>
              <a:rPr altLang="en-US" sz="3200"/>
            </a:br>
            <a:br>
              <a:rPr altLang="en-US" sz="3200"/>
            </a:br>
            <a:r>
              <a:rPr altLang="en-US" sz="3200">
                <a:solidFill>
                  <a:srgbClr val="0070C0"/>
                </a:solidFill>
              </a:rPr>
              <a:t> </a:t>
            </a:r>
            <a:br>
              <a:rPr altLang="en-US" sz="3200"/>
            </a:br>
            <a:endParaRPr altLang="en-US" sz="3200"/>
          </a:p>
        </p:txBody>
      </p:sp>
      <p:sp>
        <p:nvSpPr>
          <p:cNvPr id="71683" name="Content Placeholder 2"/>
          <p:cNvSpPr>
            <a:spLocks noGrp="1"/>
          </p:cNvSpPr>
          <p:nvPr>
            <p:ph sz="half" idx="4294967295"/>
          </p:nvPr>
        </p:nvSpPr>
        <p:spPr>
          <a:xfrm>
            <a:off x="1524001" y="1524001"/>
            <a:ext cx="4092575" cy="4652963"/>
          </a:xfrm>
        </p:spPr>
        <p:txBody>
          <a:bodyPr/>
          <a:lstStyle/>
          <a:p>
            <a:pPr marL="0" indent="0" eaLnBrk="1" hangingPunct="1">
              <a:buNone/>
            </a:pPr>
            <a:br>
              <a:rPr altLang="en-US" sz="2800"/>
            </a:br>
            <a:endParaRPr altLang="en-US" sz="2600"/>
          </a:p>
        </p:txBody>
      </p:sp>
      <p:sp>
        <p:nvSpPr>
          <p:cNvPr id="11" name="Content Placeholder 10"/>
          <p:cNvSpPr>
            <a:spLocks noGrp="1"/>
          </p:cNvSpPr>
          <p:nvPr>
            <p:ph sz="half" idx="4294967295"/>
          </p:nvPr>
        </p:nvSpPr>
        <p:spPr>
          <a:xfrm>
            <a:off x="4861788" y="1530353"/>
            <a:ext cx="6581275" cy="4652963"/>
          </a:xfrm>
        </p:spPr>
        <p:txBody>
          <a:bodyPr rtlCol="0">
            <a:normAutofit/>
          </a:bodyPr>
          <a:lstStyle/>
          <a:p>
            <a:pPr marL="0" indent="0" eaLnBrk="1" fontAlgn="auto" hangingPunct="1">
              <a:lnSpc>
                <a:spcPct val="100000"/>
              </a:lnSpc>
              <a:spcBef>
                <a:spcPts val="0"/>
              </a:spcBef>
              <a:spcAft>
                <a:spcPts val="0"/>
              </a:spcAft>
              <a:buNone/>
              <a:defRPr/>
            </a:pPr>
            <a:r>
              <a:rPr sz="2800" dirty="0">
                <a:solidFill>
                  <a:schemeClr val="tx1"/>
                </a:solidFill>
                <a:latin typeface="Calibri" panose="020F0502020204030204" pitchFamily="34" charset="0"/>
              </a:rPr>
              <a:t>Standardizing best practices in all RRH programs is particularly important for RRH to be effective in </a:t>
            </a:r>
          </a:p>
          <a:p>
            <a:pPr marL="0" indent="0" eaLnBrk="1" fontAlgn="auto" hangingPunct="1">
              <a:lnSpc>
                <a:spcPct val="100000"/>
              </a:lnSpc>
              <a:spcBef>
                <a:spcPts val="0"/>
              </a:spcBef>
              <a:spcAft>
                <a:spcPts val="0"/>
              </a:spcAft>
              <a:buNone/>
              <a:defRPr/>
            </a:pPr>
            <a:r>
              <a:rPr sz="2800" dirty="0">
                <a:solidFill>
                  <a:schemeClr val="tx1"/>
                </a:solidFill>
                <a:latin typeface="Calibri" panose="020F0502020204030204" pitchFamily="34" charset="0"/>
              </a:rPr>
              <a:t>very high-cost, low-vacancy markets</a:t>
            </a:r>
          </a:p>
        </p:txBody>
      </p:sp>
      <p:sp>
        <p:nvSpPr>
          <p:cNvPr id="71685" name="Title 1"/>
          <p:cNvSpPr txBox="1">
            <a:spLocks/>
          </p:cNvSpPr>
          <p:nvPr/>
        </p:nvSpPr>
        <p:spPr bwMode="auto">
          <a:xfrm>
            <a:off x="4945063" y="403226"/>
            <a:ext cx="53578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SzPct val="120000"/>
              <a:buFont typeface="Arial" charset="0"/>
              <a:buChar char="•"/>
              <a:defRPr sz="2400">
                <a:solidFill>
                  <a:schemeClr val="accent1"/>
                </a:solidFill>
                <a:latin typeface="Arial" charset="0"/>
                <a:ea typeface="Arial" charset="0"/>
                <a:cs typeface="Arial" charset="0"/>
              </a:defRPr>
            </a:lvl1pPr>
            <a:lvl2pPr marL="742950" indent="-285750">
              <a:lnSpc>
                <a:spcPct val="90000"/>
              </a:lnSpc>
              <a:spcBef>
                <a:spcPts val="500"/>
              </a:spcBef>
              <a:buClr>
                <a:schemeClr val="bg1"/>
              </a:buClr>
              <a:buSzPct val="120000"/>
              <a:buFont typeface="LucidaGrande" charset="0"/>
              <a:buChar char="-"/>
              <a:defRPr sz="2000">
                <a:solidFill>
                  <a:schemeClr val="accent1"/>
                </a:solidFill>
                <a:latin typeface="Arial" charset="0"/>
                <a:ea typeface="Arial" charset="0"/>
                <a:cs typeface="Arial" charset="0"/>
              </a:defRPr>
            </a:lvl2pPr>
            <a:lvl3pPr marL="1143000" indent="-228600">
              <a:lnSpc>
                <a:spcPct val="90000"/>
              </a:lnSpc>
              <a:spcBef>
                <a:spcPts val="500"/>
              </a:spcBef>
              <a:buSzPct val="120000"/>
              <a:buFont typeface="Arial" charset="0"/>
              <a:buChar char="•"/>
              <a:defRPr sz="2000">
                <a:solidFill>
                  <a:schemeClr val="accent1"/>
                </a:solidFill>
                <a:latin typeface="Arial" charset="0"/>
                <a:ea typeface="Arial" charset="0"/>
                <a:cs typeface="Arial" charset="0"/>
              </a:defRPr>
            </a:lvl3pPr>
            <a:lvl4pPr marL="1600200" indent="-228600">
              <a:lnSpc>
                <a:spcPct val="90000"/>
              </a:lnSpc>
              <a:spcBef>
                <a:spcPts val="500"/>
              </a:spcBef>
              <a:buSzPct val="120000"/>
              <a:buFont typeface="LucidaGrande" charset="0"/>
              <a:buChar char="-"/>
              <a:defRPr>
                <a:solidFill>
                  <a:schemeClr val="bg1"/>
                </a:solidFill>
                <a:latin typeface="Arial" charset="0"/>
                <a:ea typeface="Arial" charset="0"/>
                <a:cs typeface="Arial" charset="0"/>
              </a:defRPr>
            </a:lvl4pPr>
            <a:lvl5pPr marL="2057400" indent="-228600">
              <a:lnSpc>
                <a:spcPct val="90000"/>
              </a:lnSpc>
              <a:spcBef>
                <a:spcPts val="500"/>
              </a:spcBef>
              <a:buSzPct val="120000"/>
              <a:buFont typeface="Arial" charset="0"/>
              <a:buChar char="•"/>
              <a:defRPr>
                <a:solidFill>
                  <a:schemeClr val="bg1"/>
                </a:solidFill>
                <a:latin typeface="Arial" charset="0"/>
                <a:ea typeface="Arial" charset="0"/>
                <a:cs typeface="Arial" charset="0"/>
              </a:defRPr>
            </a:lvl5pPr>
            <a:lvl6pPr marL="25146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6pPr>
            <a:lvl7pPr marL="29718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7pPr>
            <a:lvl8pPr marL="34290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8pPr>
            <a:lvl9pPr marL="38862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9pPr>
          </a:lstStyle>
          <a:p>
            <a:pPr eaLnBrk="1" hangingPunct="1">
              <a:spcBef>
                <a:spcPct val="0"/>
              </a:spcBef>
              <a:buSzTx/>
              <a:buFontTx/>
              <a:buNone/>
            </a:pPr>
            <a:r>
              <a:rPr lang="en-US" altLang="en-US" sz="2800" b="1" dirty="0">
                <a:solidFill>
                  <a:srgbClr val="5AA2AE"/>
                </a:solidFill>
              </a:rPr>
              <a:t>A Systemic Approach to Rapid Re-housing</a:t>
            </a:r>
            <a:br>
              <a:rPr lang="en-US" altLang="en-US" sz="2000" b="1" dirty="0">
                <a:solidFill>
                  <a:srgbClr val="5AA2AE"/>
                </a:solidFill>
              </a:rPr>
            </a:br>
            <a:endParaRPr lang="en-US" altLang="en-US" sz="3000" b="1" dirty="0">
              <a:solidFill>
                <a:srgbClr val="5AA2AE"/>
              </a:solidFill>
            </a:endParaRPr>
          </a:p>
        </p:txBody>
      </p:sp>
      <p:pic>
        <p:nvPicPr>
          <p:cNvPr id="7168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312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1800BC69-A1C3-CC44-94C6-53A7A85156E9}" type="slidenum">
              <a:rPr lang="en-US">
                <a:solidFill>
                  <a:srgbClr val="000000">
                    <a:tint val="75000"/>
                  </a:srgbClr>
                </a:solidFill>
              </a:rPr>
              <a:pPr algn="r"/>
              <a:t>152</a:t>
            </a:fld>
            <a:endParaRPr lang="en-US" dirty="0">
              <a:solidFill>
                <a:srgbClr val="000000">
                  <a:tint val="75000"/>
                </a:srgbClr>
              </a:solidFill>
            </a:endParaRPr>
          </a:p>
        </p:txBody>
      </p:sp>
    </p:spTree>
    <p:extLst>
      <p:ext uri="{BB962C8B-B14F-4D97-AF65-F5344CB8AC3E}">
        <p14:creationId xmlns:p14="http://schemas.microsoft.com/office/powerpoint/2010/main" val="3698270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Content Placeholder 3"/>
          <p:cNvPicPr>
            <a:picLocks noChangeAspect="1"/>
          </p:cNvPicPr>
          <p:nvPr/>
        </p:nvPicPr>
        <p:blipFill>
          <a:blip r:embed="rId3">
            <a:extLst>
              <a:ext uri="{28A0092B-C50C-407E-A947-70E740481C1C}">
                <a14:useLocalDpi xmlns:a14="http://schemas.microsoft.com/office/drawing/2010/main" val="0"/>
              </a:ext>
            </a:extLst>
          </a:blip>
          <a:srcRect r="33514"/>
          <a:stretch>
            <a:fillRect/>
          </a:stretch>
        </p:blipFill>
        <p:spPr bwMode="auto">
          <a:xfrm>
            <a:off x="1524001" y="0"/>
            <a:ext cx="3476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Title 1"/>
          <p:cNvSpPr>
            <a:spLocks noGrp="1"/>
          </p:cNvSpPr>
          <p:nvPr>
            <p:ph type="title" idx="4294967295"/>
          </p:nvPr>
        </p:nvSpPr>
        <p:spPr>
          <a:xfrm>
            <a:off x="5282406" y="1"/>
            <a:ext cx="4940300" cy="1287463"/>
          </a:xfrm>
        </p:spPr>
        <p:txBody>
          <a:bodyPr anchor="b"/>
          <a:lstStyle/>
          <a:p>
            <a:pPr eaLnBrk="1" hangingPunct="1"/>
            <a:r>
              <a:rPr lang="en-US" altLang="en-US" sz="2800" dirty="0">
                <a:solidFill>
                  <a:schemeClr val="accent5"/>
                </a:solidFill>
              </a:rPr>
              <a:t>National Performance Benchmarks and Program Standards</a:t>
            </a:r>
          </a:p>
        </p:txBody>
      </p:sp>
      <p:sp>
        <p:nvSpPr>
          <p:cNvPr id="128006" name="Content Placeholder 9"/>
          <p:cNvSpPr>
            <a:spLocks noGrp="1"/>
          </p:cNvSpPr>
          <p:nvPr>
            <p:ph idx="4294967295"/>
          </p:nvPr>
        </p:nvSpPr>
        <p:spPr>
          <a:xfrm>
            <a:off x="5282405" y="1535906"/>
            <a:ext cx="6073571" cy="3786188"/>
          </a:xfrm>
        </p:spPr>
        <p:txBody>
          <a:bodyPr/>
          <a:lstStyle/>
          <a:p>
            <a:pPr eaLnBrk="1" hangingPunct="1"/>
            <a:r>
              <a:rPr lang="en-US" altLang="en-US" sz="2600" dirty="0">
                <a:solidFill>
                  <a:schemeClr val="tx1"/>
                </a:solidFill>
                <a:latin typeface="Calibri" panose="020F0502020204030204" pitchFamily="34" charset="0"/>
              </a:rPr>
              <a:t>Standards for RRH Core Components and program philosophy and design</a:t>
            </a:r>
          </a:p>
          <a:p>
            <a:pPr marL="0" indent="0" eaLnBrk="1" hangingPunct="1">
              <a:buNone/>
            </a:pPr>
            <a:endParaRPr lang="en-US" altLang="en-US" sz="2600" dirty="0">
              <a:solidFill>
                <a:schemeClr val="tx1"/>
              </a:solidFill>
              <a:latin typeface="Calibri" panose="020F0502020204030204" pitchFamily="34" charset="0"/>
            </a:endParaRPr>
          </a:p>
          <a:p>
            <a:pPr eaLnBrk="1" hangingPunct="1"/>
            <a:r>
              <a:rPr lang="en-US" altLang="en-US" sz="2600" dirty="0">
                <a:solidFill>
                  <a:schemeClr val="tx1"/>
                </a:solidFill>
                <a:latin typeface="Calibri" panose="020F0502020204030204" pitchFamily="34" charset="0"/>
              </a:rPr>
              <a:t>Provide performance benchmarks for RRH</a:t>
            </a:r>
          </a:p>
          <a:p>
            <a:pPr marL="0" indent="0" eaLnBrk="1" hangingPunct="1">
              <a:buNone/>
            </a:pPr>
            <a:endParaRPr lang="en-US" altLang="en-US" sz="2600" dirty="0">
              <a:solidFill>
                <a:schemeClr val="tx1"/>
              </a:solidFill>
              <a:latin typeface="Calibri" panose="020F0502020204030204" pitchFamily="34" charset="0"/>
            </a:endParaRPr>
          </a:p>
          <a:p>
            <a:pPr eaLnBrk="1" hangingPunct="1"/>
            <a:r>
              <a:rPr lang="en-US" altLang="en-US" sz="2600" dirty="0">
                <a:solidFill>
                  <a:schemeClr val="tx1"/>
                </a:solidFill>
                <a:latin typeface="Calibri" panose="020F0502020204030204" pitchFamily="34" charset="0"/>
              </a:rPr>
              <a:t>Based on what is currently considered best practice</a:t>
            </a:r>
          </a:p>
          <a:p>
            <a:pPr marL="0" indent="0" eaLnBrk="1" hangingPunct="1">
              <a:buNone/>
            </a:pPr>
            <a:endParaRPr lang="en-US" altLang="en-US" sz="2600" dirty="0">
              <a:solidFill>
                <a:schemeClr val="tx1"/>
              </a:solidFill>
              <a:latin typeface="Calibri" panose="020F0502020204030204" pitchFamily="34" charset="0"/>
            </a:endParaRPr>
          </a:p>
          <a:p>
            <a:pPr eaLnBrk="1" hangingPunct="1"/>
            <a:r>
              <a:rPr lang="en-US" altLang="en-US" sz="2600" dirty="0">
                <a:solidFill>
                  <a:schemeClr val="tx1"/>
                </a:solidFill>
                <a:latin typeface="Calibri" panose="020F0502020204030204" pitchFamily="34" charset="0"/>
              </a:rPr>
              <a:t>Endorsed by VA, HUD, USICH</a:t>
            </a:r>
          </a:p>
          <a:p>
            <a:pPr marL="0" indent="0" eaLnBrk="1" hangingPunct="1">
              <a:buNone/>
            </a:pPr>
            <a:endParaRPr lang="en-US" altLang="en-US" sz="2600" dirty="0">
              <a:solidFill>
                <a:schemeClr val="tx1"/>
              </a:solidFill>
              <a:latin typeface="Calibri" panose="020F0502020204030204" pitchFamily="34" charset="0"/>
            </a:endParaRPr>
          </a:p>
          <a:p>
            <a:pPr eaLnBrk="1" hangingPunct="1"/>
            <a:r>
              <a:rPr lang="en-US" altLang="en-US" sz="2600" dirty="0">
                <a:solidFill>
                  <a:schemeClr val="tx1"/>
                </a:solidFill>
                <a:latin typeface="Calibri" panose="020F0502020204030204" pitchFamily="34" charset="0"/>
              </a:rPr>
              <a:t>National Alliance to End Homelessness</a:t>
            </a:r>
          </a:p>
          <a:p>
            <a:pPr lvl="1" eaLnBrk="1" hangingPunct="1"/>
            <a:r>
              <a:rPr lang="en-US" altLang="en-US" sz="2200" dirty="0" err="1">
                <a:solidFill>
                  <a:schemeClr val="tx1"/>
                </a:solidFill>
                <a:latin typeface="Calibri" panose="020F0502020204030204" pitchFamily="34" charset="0"/>
              </a:rPr>
              <a:t>www.endhomelessness.org</a:t>
            </a:r>
            <a:endParaRPr lang="en-US" altLang="en-US" sz="2200" dirty="0">
              <a:solidFill>
                <a:schemeClr val="tx1"/>
              </a:solidFill>
              <a:latin typeface="Calibri" panose="020F0502020204030204" pitchFamily="34" charset="0"/>
            </a:endParaRPr>
          </a:p>
        </p:txBody>
      </p:sp>
      <p:sp>
        <p:nvSpPr>
          <p:cNvPr id="128005" name="Slide Number Placeholder 4"/>
          <p:cNvSpPr>
            <a:spLocks noGrp="1"/>
          </p:cNvSpPr>
          <p:nvPr>
            <p:ph type="sldNum" sz="quarter" idx="4294967295"/>
          </p:nvPr>
        </p:nvSpPr>
        <p:spPr bwMode="auto">
          <a:xfrm>
            <a:off x="9777414" y="6356351"/>
            <a:ext cx="890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600"/>
              </a:spcAft>
            </a:pPr>
            <a:fld id="{1AD6DF8F-1928-074A-893C-D319CA949367}" type="slidenum">
              <a:rPr lang="en-US" altLang="en-US">
                <a:solidFill>
                  <a:srgbClr val="898989"/>
                </a:solidFill>
                <a:latin typeface="Calibri" charset="0"/>
              </a:rPr>
              <a:pPr>
                <a:spcAft>
                  <a:spcPts val="600"/>
                </a:spcAft>
              </a:pPr>
              <a:t>153</a:t>
            </a:fld>
            <a:endParaRPr lang="en-US" altLang="en-US">
              <a:solidFill>
                <a:srgbClr val="898989"/>
              </a:solidFill>
              <a:latin typeface="Calibri" charset="0"/>
            </a:endParaRPr>
          </a:p>
        </p:txBody>
      </p:sp>
    </p:spTree>
    <p:extLst>
      <p:ext uri="{BB962C8B-B14F-4D97-AF65-F5344CB8AC3E}">
        <p14:creationId xmlns:p14="http://schemas.microsoft.com/office/powerpoint/2010/main" val="20863386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3858" y="1372553"/>
            <a:ext cx="8515350" cy="5648325"/>
          </a:xfrm>
        </p:spPr>
        <p:txBody>
          <a:bodyPr>
            <a:noAutofit/>
          </a:bodyPr>
          <a:lstStyle/>
          <a:p>
            <a:pPr marL="0" indent="0" eaLnBrk="1" fontAlgn="auto" hangingPunct="1">
              <a:spcAft>
                <a:spcPts val="0"/>
              </a:spcAft>
              <a:buNone/>
              <a:defRPr/>
            </a:pPr>
            <a:r>
              <a:rPr sz="2200" b="1" dirty="0">
                <a:solidFill>
                  <a:schemeClr val="tx1"/>
                </a:solidFill>
                <a:latin typeface="Arial"/>
                <a:cs typeface="Arial"/>
              </a:rPr>
              <a:t>Funder, State Leaders, and Coalitions</a:t>
            </a:r>
            <a:endParaRPr sz="2200" dirty="0">
              <a:solidFill>
                <a:schemeClr val="tx1"/>
              </a:solidFill>
              <a:latin typeface="Arial"/>
              <a:cs typeface="Arial"/>
            </a:endParaRPr>
          </a:p>
          <a:p>
            <a:pPr eaLnBrk="1" fontAlgn="auto" hangingPunct="1">
              <a:spcAft>
                <a:spcPts val="0"/>
              </a:spcAft>
              <a:defRPr/>
            </a:pPr>
            <a:r>
              <a:rPr sz="1800" dirty="0">
                <a:solidFill>
                  <a:schemeClr val="tx1"/>
                </a:solidFill>
                <a:latin typeface="Arial"/>
                <a:cs typeface="Arial"/>
              </a:rPr>
              <a:t>Development of Requests For Proposals (RFPs) for a variety of funding streams </a:t>
            </a:r>
          </a:p>
          <a:p>
            <a:pPr eaLnBrk="1" fontAlgn="auto" hangingPunct="1">
              <a:spcAft>
                <a:spcPts val="0"/>
              </a:spcAft>
              <a:defRPr/>
            </a:pPr>
            <a:r>
              <a:rPr sz="1800" dirty="0">
                <a:solidFill>
                  <a:schemeClr val="tx1"/>
                </a:solidFill>
                <a:latin typeface="Arial"/>
                <a:cs typeface="Arial"/>
              </a:rPr>
              <a:t>Set performance and outcome goals for program</a:t>
            </a:r>
            <a:r>
              <a:rPr lang="en-US" sz="1800" dirty="0">
                <a:solidFill>
                  <a:schemeClr val="tx1"/>
                </a:solidFill>
                <a:latin typeface="Arial"/>
                <a:cs typeface="Arial"/>
              </a:rPr>
              <a:t>s</a:t>
            </a:r>
            <a:endParaRPr sz="1800" dirty="0">
              <a:solidFill>
                <a:schemeClr val="tx1"/>
              </a:solidFill>
              <a:latin typeface="Arial"/>
              <a:cs typeface="Arial"/>
            </a:endParaRPr>
          </a:p>
          <a:p>
            <a:pPr eaLnBrk="1" fontAlgn="auto" hangingPunct="1">
              <a:spcAft>
                <a:spcPts val="0"/>
              </a:spcAft>
              <a:defRPr/>
            </a:pPr>
            <a:r>
              <a:rPr sz="1800" dirty="0">
                <a:solidFill>
                  <a:schemeClr val="tx1"/>
                </a:solidFill>
                <a:latin typeface="Arial"/>
                <a:cs typeface="Arial"/>
              </a:rPr>
              <a:t>Evaluate applications for new rapid re-housing programs </a:t>
            </a:r>
          </a:p>
          <a:p>
            <a:pPr eaLnBrk="1" fontAlgn="auto" hangingPunct="1">
              <a:spcAft>
                <a:spcPts val="0"/>
              </a:spcAft>
              <a:defRPr/>
            </a:pPr>
            <a:r>
              <a:rPr sz="1800" dirty="0">
                <a:solidFill>
                  <a:schemeClr val="tx1"/>
                </a:solidFill>
                <a:latin typeface="Arial"/>
                <a:cs typeface="Arial"/>
              </a:rPr>
              <a:t>Review current program performance</a:t>
            </a:r>
            <a:r>
              <a:rPr dirty="0">
                <a:solidFill>
                  <a:schemeClr val="tx1"/>
                </a:solidFill>
                <a:latin typeface="Arial"/>
                <a:cs typeface="Arial"/>
              </a:rPr>
              <a:t> </a:t>
            </a:r>
          </a:p>
          <a:p>
            <a:pPr lvl="1" eaLnBrk="1" fontAlgn="auto" hangingPunct="1">
              <a:spcAft>
                <a:spcPts val="0"/>
              </a:spcAft>
              <a:defRPr/>
            </a:pPr>
            <a:endParaRPr sz="800" dirty="0">
              <a:solidFill>
                <a:schemeClr val="tx1"/>
              </a:solidFill>
              <a:latin typeface="Arial"/>
              <a:cs typeface="Arial"/>
            </a:endParaRPr>
          </a:p>
          <a:p>
            <a:pPr marL="0" indent="0" eaLnBrk="1" fontAlgn="auto" hangingPunct="1">
              <a:spcAft>
                <a:spcPts val="0"/>
              </a:spcAft>
              <a:buNone/>
              <a:defRPr/>
            </a:pPr>
            <a:r>
              <a:rPr sz="2200" b="1" dirty="0">
                <a:solidFill>
                  <a:schemeClr val="tx1"/>
                </a:solidFill>
                <a:latin typeface="Arial"/>
                <a:cs typeface="Arial"/>
              </a:rPr>
              <a:t>Providers </a:t>
            </a:r>
          </a:p>
          <a:p>
            <a:pPr eaLnBrk="1" fontAlgn="auto" hangingPunct="1">
              <a:spcAft>
                <a:spcPts val="0"/>
              </a:spcAft>
              <a:defRPr/>
            </a:pPr>
            <a:r>
              <a:rPr sz="1800" dirty="0">
                <a:solidFill>
                  <a:schemeClr val="tx1"/>
                </a:solidFill>
                <a:latin typeface="Arial"/>
                <a:cs typeface="Arial"/>
              </a:rPr>
              <a:t>Use standards to improve their own rapid re-housing practice and to evaluate possible rapid re-housing partner agencies</a:t>
            </a:r>
          </a:p>
          <a:p>
            <a:pPr eaLnBrk="1" fontAlgn="auto" hangingPunct="1">
              <a:spcAft>
                <a:spcPts val="0"/>
              </a:spcAft>
              <a:defRPr/>
            </a:pPr>
            <a:r>
              <a:rPr sz="1800" dirty="0">
                <a:solidFill>
                  <a:schemeClr val="tx1"/>
                </a:solidFill>
                <a:latin typeface="Arial"/>
                <a:cs typeface="Arial"/>
              </a:rPr>
              <a:t>Use standards to set program policies, training needs and other operations</a:t>
            </a:r>
          </a:p>
          <a:p>
            <a:pPr eaLnBrk="1" fontAlgn="auto" hangingPunct="1">
              <a:spcAft>
                <a:spcPts val="0"/>
              </a:spcAft>
              <a:defRPr/>
            </a:pPr>
            <a:endParaRPr sz="800" b="1" dirty="0">
              <a:solidFill>
                <a:schemeClr val="tx1"/>
              </a:solidFill>
              <a:latin typeface="Arial"/>
              <a:cs typeface="Arial"/>
            </a:endParaRPr>
          </a:p>
          <a:p>
            <a:pPr marL="0" indent="0" eaLnBrk="1" fontAlgn="auto" hangingPunct="1">
              <a:spcAft>
                <a:spcPts val="0"/>
              </a:spcAft>
              <a:buNone/>
              <a:defRPr/>
            </a:pPr>
            <a:r>
              <a:rPr sz="2200" b="1" dirty="0">
                <a:solidFill>
                  <a:schemeClr val="tx1"/>
                </a:solidFill>
                <a:latin typeface="Arial"/>
                <a:cs typeface="Arial"/>
              </a:rPr>
              <a:t>Continuums of Care (CoCs)</a:t>
            </a:r>
            <a:r>
              <a:rPr sz="2200" dirty="0">
                <a:solidFill>
                  <a:schemeClr val="tx1"/>
                </a:solidFill>
                <a:latin typeface="Arial"/>
                <a:cs typeface="Arial"/>
              </a:rPr>
              <a:t> </a:t>
            </a:r>
          </a:p>
          <a:p>
            <a:pPr eaLnBrk="1" fontAlgn="auto" hangingPunct="1">
              <a:spcAft>
                <a:spcPts val="0"/>
              </a:spcAft>
              <a:defRPr/>
            </a:pPr>
            <a:r>
              <a:rPr sz="1800" dirty="0">
                <a:solidFill>
                  <a:schemeClr val="tx1"/>
                </a:solidFill>
                <a:latin typeface="Arial"/>
                <a:cs typeface="Arial"/>
              </a:rPr>
              <a:t>Use standards during the process of developing written standards for how they plan to administer assistance through coordinated assessment.</a:t>
            </a:r>
          </a:p>
          <a:p>
            <a:pPr eaLnBrk="1" fontAlgn="auto" hangingPunct="1">
              <a:spcAft>
                <a:spcPts val="0"/>
              </a:spcAft>
              <a:defRPr/>
            </a:pPr>
            <a:r>
              <a:rPr sz="1800" dirty="0">
                <a:solidFill>
                  <a:schemeClr val="tx1"/>
                </a:solidFill>
                <a:latin typeface="Arial"/>
                <a:cs typeface="Arial"/>
              </a:rPr>
              <a:t>Use standards to gauge effectiveness of RRH providers for funding and other decisions</a:t>
            </a:r>
          </a:p>
        </p:txBody>
      </p:sp>
      <p:sp>
        <p:nvSpPr>
          <p:cNvPr id="344067" name="Title 1"/>
          <p:cNvSpPr>
            <a:spLocks noGrp="1"/>
          </p:cNvSpPr>
          <p:nvPr>
            <p:ph type="title"/>
          </p:nvPr>
        </p:nvSpPr>
        <p:spPr>
          <a:xfrm>
            <a:off x="2657475" y="495300"/>
            <a:ext cx="7886700" cy="463550"/>
          </a:xfrm>
        </p:spPr>
        <p:txBody>
          <a:bodyPr>
            <a:normAutofit fontScale="90000"/>
          </a:bodyPr>
          <a:lstStyle/>
          <a:p>
            <a:pPr eaLnBrk="1" hangingPunct="1">
              <a:defRPr/>
            </a:pPr>
            <a:r>
              <a:rPr altLang="en-US" sz="2800">
                <a:latin typeface="Arial" panose="020B0604020202020204" pitchFamily="34" charset="0"/>
                <a:cs typeface="Arial" panose="020B0604020202020204" pitchFamily="34" charset="0"/>
              </a:rPr>
              <a:t>How to Use the RRH Standards</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146</a:t>
            </a:r>
          </a:p>
        </p:txBody>
      </p:sp>
    </p:spTree>
    <p:extLst>
      <p:ext uri="{BB962C8B-B14F-4D97-AF65-F5344CB8AC3E}">
        <p14:creationId xmlns:p14="http://schemas.microsoft.com/office/powerpoint/2010/main" val="42065386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1"/>
          <p:cNvSpPr>
            <a:spLocks noGrp="1"/>
          </p:cNvSpPr>
          <p:nvPr>
            <p:ph type="title"/>
          </p:nvPr>
        </p:nvSpPr>
        <p:spPr>
          <a:xfrm>
            <a:off x="2587164" y="125566"/>
            <a:ext cx="3008312" cy="1162050"/>
          </a:xfrm>
        </p:spPr>
        <p:txBody>
          <a:bodyPr/>
          <a:lstStyle/>
          <a:p>
            <a:pPr eaLnBrk="1" hangingPunct="1"/>
            <a:r>
              <a:rPr altLang="en-US"/>
              <a:t>Rapid re-housing Performance Benchmarks</a:t>
            </a:r>
          </a:p>
        </p:txBody>
      </p:sp>
      <p:sp>
        <p:nvSpPr>
          <p:cNvPr id="3" name="Content Placeholder 2"/>
          <p:cNvSpPr>
            <a:spLocks noGrp="1"/>
          </p:cNvSpPr>
          <p:nvPr>
            <p:ph idx="1"/>
          </p:nvPr>
        </p:nvSpPr>
        <p:spPr>
          <a:xfrm>
            <a:off x="5099050" y="273050"/>
            <a:ext cx="5111750" cy="5613400"/>
          </a:xfrm>
          <a:solidFill>
            <a:srgbClr val="CFF09E"/>
          </a:solidFill>
        </p:spPr>
        <p:txBody>
          <a:bodyPr rtlCol="0">
            <a:normAutofit fontScale="85000" lnSpcReduction="10000"/>
          </a:bodyPr>
          <a:lstStyle/>
          <a:p>
            <a:pPr marL="0" indent="0" eaLnBrk="1" fontAlgn="auto" hangingPunct="1">
              <a:lnSpc>
                <a:spcPct val="120000"/>
              </a:lnSpc>
              <a:spcAft>
                <a:spcPts val="0"/>
              </a:spcAft>
              <a:buNone/>
              <a:defRPr/>
            </a:pPr>
            <a:r>
              <a:rPr dirty="0">
                <a:solidFill>
                  <a:schemeClr val="tx1"/>
                </a:solidFill>
                <a:latin typeface="Arial" panose="020B0604020202020204" pitchFamily="34" charset="0"/>
                <a:cs typeface="Arial" panose="020B0604020202020204" pitchFamily="34" charset="0"/>
              </a:rPr>
              <a:t>Benchmark</a:t>
            </a:r>
          </a:p>
          <a:p>
            <a:pPr eaLnBrk="1" fontAlgn="auto" hangingPunct="1">
              <a:lnSpc>
                <a:spcPct val="120000"/>
              </a:lnSpc>
              <a:spcAft>
                <a:spcPts val="0"/>
              </a:spcAft>
              <a:buFont typeface="Arial"/>
              <a:buChar char="•"/>
              <a:defRPr/>
            </a:pPr>
            <a:r>
              <a:rPr dirty="0">
                <a:solidFill>
                  <a:schemeClr val="tx1"/>
                </a:solidFill>
                <a:latin typeface="Arial" panose="020B0604020202020204" pitchFamily="34" charset="0"/>
                <a:cs typeface="Arial" panose="020B0604020202020204" pitchFamily="34" charset="0"/>
              </a:rPr>
              <a:t>Clients move into housing in an average of 30 days or less from program entry</a:t>
            </a:r>
          </a:p>
          <a:p>
            <a:pPr marL="0" indent="0" eaLnBrk="1" fontAlgn="auto" hangingPunct="1">
              <a:lnSpc>
                <a:spcPct val="120000"/>
              </a:lnSpc>
              <a:spcAft>
                <a:spcPts val="0"/>
              </a:spcAft>
              <a:buNone/>
              <a:defRPr/>
            </a:pPr>
            <a:endParaRPr dirty="0">
              <a:solidFill>
                <a:schemeClr val="tx1"/>
              </a:solidFill>
              <a:latin typeface="Arial" panose="020B0604020202020204" pitchFamily="34" charset="0"/>
              <a:cs typeface="Arial" panose="020B0604020202020204" pitchFamily="34" charset="0"/>
            </a:endParaRPr>
          </a:p>
          <a:p>
            <a:pPr marL="0" indent="0" eaLnBrk="1" fontAlgn="auto" hangingPunct="1">
              <a:lnSpc>
                <a:spcPct val="120000"/>
              </a:lnSpc>
              <a:spcAft>
                <a:spcPts val="0"/>
              </a:spcAft>
              <a:buNone/>
              <a:defRPr/>
            </a:pPr>
            <a:r>
              <a:rPr dirty="0">
                <a:solidFill>
                  <a:schemeClr val="tx1"/>
                </a:solidFill>
                <a:latin typeface="Arial" panose="020B0604020202020204" pitchFamily="34" charset="0"/>
                <a:cs typeface="Arial" panose="020B0604020202020204" pitchFamily="34" charset="0"/>
              </a:rPr>
              <a:t>How to measure</a:t>
            </a:r>
          </a:p>
          <a:p>
            <a:pPr eaLnBrk="1" fontAlgn="auto" hangingPunct="1">
              <a:lnSpc>
                <a:spcPct val="120000"/>
              </a:lnSpc>
              <a:spcAft>
                <a:spcPts val="0"/>
              </a:spcAft>
              <a:buFont typeface="Arial"/>
              <a:buChar char="•"/>
              <a:defRPr/>
            </a:pPr>
            <a:r>
              <a:rPr dirty="0">
                <a:solidFill>
                  <a:schemeClr val="tx1"/>
                </a:solidFill>
                <a:latin typeface="Arial" panose="020B0604020202020204" pitchFamily="34" charset="0"/>
                <a:cs typeface="Arial" panose="020B0604020202020204" pitchFamily="34" charset="0"/>
              </a:rPr>
              <a:t>Average length of time from program entry to residential move-in for households who moved into permanent housing</a:t>
            </a:r>
          </a:p>
          <a:p>
            <a:pPr eaLnBrk="1" fontAlgn="auto" hangingPunct="1">
              <a:lnSpc>
                <a:spcPct val="120000"/>
              </a:lnSpc>
              <a:spcAft>
                <a:spcPts val="0"/>
              </a:spcAft>
              <a:buFont typeface="Arial"/>
              <a:buChar char="•"/>
              <a:defRPr/>
            </a:pPr>
            <a:endParaRPr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a:buChar char="•"/>
              <a:defRPr/>
            </a:pPr>
            <a:endParaRPr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2051050" y="1435101"/>
          <a:ext cx="3048000" cy="4451351"/>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tblGrid>
              <a:tr h="1224111">
                <a:tc>
                  <a:txBody>
                    <a:bodyPr/>
                    <a:lstStyle/>
                    <a:p>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Length of Stay</a:t>
                      </a:r>
                      <a:endParaRPr lang="en-US" sz="1800" dirty="0">
                        <a:latin typeface="Arial" panose="020B0604020202020204" pitchFamily="34" charset="0"/>
                        <a:cs typeface="Arial" panose="020B0604020202020204" pitchFamily="34" charset="0"/>
                      </a:endParaRPr>
                    </a:p>
                  </a:txBody>
                  <a:tcPr marT="45713" marB="45713">
                    <a:solidFill>
                      <a:srgbClr val="CFF09E"/>
                    </a:solidFill>
                  </a:tcPr>
                </a:tc>
                <a:extLst>
                  <a:ext uri="{0D108BD9-81ED-4DB2-BD59-A6C34878D82A}">
                    <a16:rowId xmlns:a16="http://schemas.microsoft.com/office/drawing/2014/main" val="10000"/>
                  </a:ext>
                </a:extLst>
              </a:tr>
              <a:tr h="1130953">
                <a:tc>
                  <a:txBody>
                    <a:bodyPr/>
                    <a:lstStyle/>
                    <a:p>
                      <a:r>
                        <a:rPr lang="en-US" sz="1800" dirty="0">
                          <a:latin typeface="Arial" panose="020B0604020202020204" pitchFamily="34" charset="0"/>
                          <a:cs typeface="Arial" panose="020B0604020202020204" pitchFamily="34" charset="0"/>
                        </a:rPr>
                        <a:t>2. Permanent Housing Exits</a:t>
                      </a:r>
                    </a:p>
                  </a:txBody>
                  <a:tcPr marT="45713" marB="45713">
                    <a:solidFill>
                      <a:srgbClr val="A8DBA8"/>
                    </a:solidFill>
                  </a:tcPr>
                </a:tc>
                <a:extLst>
                  <a:ext uri="{0D108BD9-81ED-4DB2-BD59-A6C34878D82A}">
                    <a16:rowId xmlns:a16="http://schemas.microsoft.com/office/drawing/2014/main" val="10001"/>
                  </a:ext>
                </a:extLst>
              </a:tr>
              <a:tr h="1076811">
                <a:tc>
                  <a:txBody>
                    <a:bodyPr/>
                    <a:lstStyle/>
                    <a:p>
                      <a:r>
                        <a:rPr lang="en-US" sz="1800" dirty="0">
                          <a:latin typeface="Arial" panose="020B0604020202020204" pitchFamily="34" charset="0"/>
                          <a:cs typeface="Arial" panose="020B0604020202020204" pitchFamily="34" charset="0"/>
                        </a:rPr>
                        <a:t>3. Returns to Homelessness</a:t>
                      </a:r>
                    </a:p>
                  </a:txBody>
                  <a:tcPr marT="45713" marB="45713">
                    <a:solidFill>
                      <a:srgbClr val="79BD9A"/>
                    </a:solidFill>
                  </a:tcPr>
                </a:tc>
                <a:extLst>
                  <a:ext uri="{0D108BD9-81ED-4DB2-BD59-A6C34878D82A}">
                    <a16:rowId xmlns:a16="http://schemas.microsoft.com/office/drawing/2014/main" val="10002"/>
                  </a:ext>
                </a:extLst>
              </a:tr>
              <a:tr h="1019476">
                <a:tc>
                  <a:txBody>
                    <a:bodyPr/>
                    <a:lstStyle/>
                    <a:p>
                      <a:r>
                        <a:rPr lang="en-US" sz="1800" dirty="0">
                          <a:latin typeface="Arial" panose="020B0604020202020204" pitchFamily="34" charset="0"/>
                          <a:cs typeface="Arial" panose="020B0604020202020204" pitchFamily="34" charset="0"/>
                        </a:rPr>
                        <a:t>4. Efficiency </a:t>
                      </a:r>
                    </a:p>
                  </a:txBody>
                  <a:tcPr marT="45713" marB="45713">
                    <a:solidFill>
                      <a:srgbClr val="3B8686"/>
                    </a:solidFill>
                  </a:tcPr>
                </a:tc>
                <a:extLst>
                  <a:ext uri="{0D108BD9-81ED-4DB2-BD59-A6C34878D82A}">
                    <a16:rowId xmlns:a16="http://schemas.microsoft.com/office/drawing/2014/main" val="10003"/>
                  </a:ext>
                </a:extLst>
              </a:tr>
            </a:tbl>
          </a:graphicData>
        </a:graphic>
      </p:graphicFrame>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150</a:t>
            </a:r>
          </a:p>
        </p:txBody>
      </p:sp>
    </p:spTree>
    <p:extLst>
      <p:ext uri="{BB962C8B-B14F-4D97-AF65-F5344CB8AC3E}">
        <p14:creationId xmlns:p14="http://schemas.microsoft.com/office/powerpoint/2010/main" val="24633767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1"/>
          <p:cNvSpPr>
            <a:spLocks noGrp="1"/>
          </p:cNvSpPr>
          <p:nvPr>
            <p:ph type="title"/>
          </p:nvPr>
        </p:nvSpPr>
        <p:spPr>
          <a:xfrm>
            <a:off x="2568576" y="0"/>
            <a:ext cx="3008313" cy="1162050"/>
          </a:xfrm>
        </p:spPr>
        <p:txBody>
          <a:bodyPr/>
          <a:lstStyle/>
          <a:p>
            <a:pPr eaLnBrk="1" hangingPunct="1"/>
            <a:r>
              <a:rPr altLang="en-US"/>
              <a:t>Rapid re-housing Performance Benchmarks</a:t>
            </a:r>
          </a:p>
        </p:txBody>
      </p:sp>
      <p:sp>
        <p:nvSpPr>
          <p:cNvPr id="3" name="Content Placeholder 2"/>
          <p:cNvSpPr>
            <a:spLocks noGrp="1"/>
          </p:cNvSpPr>
          <p:nvPr>
            <p:ph idx="1"/>
          </p:nvPr>
        </p:nvSpPr>
        <p:spPr>
          <a:xfrm>
            <a:off x="5099050" y="273050"/>
            <a:ext cx="5111750" cy="5613400"/>
          </a:xfrm>
          <a:solidFill>
            <a:srgbClr val="A8DBA8"/>
          </a:solidFill>
        </p:spPr>
        <p:txBody>
          <a:bodyPr rtlCol="0">
            <a:normAutofit/>
          </a:bodyPr>
          <a:lstStyle/>
          <a:p>
            <a:pPr marL="0" indent="0" eaLnBrk="1" fontAlgn="auto" hangingPunct="1">
              <a:lnSpc>
                <a:spcPct val="120000"/>
              </a:lnSpc>
              <a:spcAft>
                <a:spcPts val="0"/>
              </a:spcAft>
              <a:buNone/>
              <a:defRPr/>
            </a:pPr>
            <a:r>
              <a:rPr dirty="0">
                <a:solidFill>
                  <a:schemeClr val="tx1"/>
                </a:solidFill>
                <a:latin typeface="Arial" panose="020B0604020202020204" pitchFamily="34" charset="0"/>
                <a:cs typeface="Arial" panose="020B0604020202020204" pitchFamily="34" charset="0"/>
              </a:rPr>
              <a:t>Benchmark</a:t>
            </a:r>
          </a:p>
          <a:p>
            <a:pPr eaLnBrk="1" fontAlgn="auto" hangingPunct="1">
              <a:lnSpc>
                <a:spcPct val="120000"/>
              </a:lnSpc>
              <a:spcAft>
                <a:spcPts val="0"/>
              </a:spcAft>
              <a:buFont typeface="Arial"/>
              <a:buChar char="•"/>
              <a:defRPr/>
            </a:pPr>
            <a:r>
              <a:rPr dirty="0">
                <a:solidFill>
                  <a:schemeClr val="tx1"/>
                </a:solidFill>
                <a:latin typeface="Arial" panose="020B0604020202020204" pitchFamily="34" charset="0"/>
                <a:cs typeface="Arial" panose="020B0604020202020204" pitchFamily="34" charset="0"/>
              </a:rPr>
              <a:t>80% exit rapid re-housing to permanent housing</a:t>
            </a:r>
          </a:p>
          <a:p>
            <a:pPr marL="0" indent="0" eaLnBrk="1" fontAlgn="auto" hangingPunct="1">
              <a:lnSpc>
                <a:spcPct val="120000"/>
              </a:lnSpc>
              <a:spcAft>
                <a:spcPts val="0"/>
              </a:spcAft>
              <a:buNone/>
              <a:defRPr/>
            </a:pPr>
            <a:endParaRPr dirty="0">
              <a:solidFill>
                <a:schemeClr val="tx1"/>
              </a:solidFill>
              <a:latin typeface="Arial" panose="020B0604020202020204" pitchFamily="34" charset="0"/>
              <a:cs typeface="Arial" panose="020B0604020202020204" pitchFamily="34" charset="0"/>
            </a:endParaRPr>
          </a:p>
          <a:p>
            <a:pPr marL="0" indent="0" eaLnBrk="1" fontAlgn="auto" hangingPunct="1">
              <a:lnSpc>
                <a:spcPct val="120000"/>
              </a:lnSpc>
              <a:spcAft>
                <a:spcPts val="0"/>
              </a:spcAft>
              <a:buNone/>
              <a:defRPr/>
            </a:pPr>
            <a:r>
              <a:rPr dirty="0">
                <a:solidFill>
                  <a:schemeClr val="tx1"/>
                </a:solidFill>
                <a:latin typeface="Arial" panose="020B0604020202020204" pitchFamily="34" charset="0"/>
                <a:cs typeface="Arial" panose="020B0604020202020204" pitchFamily="34" charset="0"/>
              </a:rPr>
              <a:t>How to measure</a:t>
            </a:r>
          </a:p>
          <a:p>
            <a:pPr eaLnBrk="1" fontAlgn="auto" hangingPunct="1">
              <a:lnSpc>
                <a:spcPct val="120000"/>
              </a:lnSpc>
              <a:spcAft>
                <a:spcPts val="0"/>
              </a:spcAft>
              <a:buFont typeface="Arial"/>
              <a:buChar char="•"/>
              <a:defRPr/>
            </a:pPr>
            <a:r>
              <a:rPr dirty="0">
                <a:solidFill>
                  <a:schemeClr val="tx1"/>
                </a:solidFill>
                <a:latin typeface="Arial" panose="020B0604020202020204" pitchFamily="34" charset="0"/>
                <a:cs typeface="Arial" panose="020B0604020202020204" pitchFamily="34" charset="0"/>
              </a:rPr>
              <a:t>Percent of clients who exit rapid re-housing to permanent housing</a:t>
            </a:r>
          </a:p>
        </p:txBody>
      </p:sp>
      <p:graphicFrame>
        <p:nvGraphicFramePr>
          <p:cNvPr id="7" name="Table 6"/>
          <p:cNvGraphicFramePr>
            <a:graphicFrameLocks noGrp="1"/>
          </p:cNvGraphicFramePr>
          <p:nvPr/>
        </p:nvGraphicFramePr>
        <p:xfrm>
          <a:off x="2051050" y="1435101"/>
          <a:ext cx="3048000" cy="4451351"/>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tblGrid>
              <a:tr h="1224111">
                <a:tc>
                  <a:txBody>
                    <a:bodyPr/>
                    <a:lstStyle/>
                    <a:p>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Length of Stay</a:t>
                      </a:r>
                      <a:endParaRPr lang="en-US" sz="1800" dirty="0">
                        <a:latin typeface="Arial" panose="020B0604020202020204" pitchFamily="34" charset="0"/>
                        <a:cs typeface="Arial" panose="020B0604020202020204" pitchFamily="34" charset="0"/>
                      </a:endParaRPr>
                    </a:p>
                  </a:txBody>
                  <a:tcPr marT="45713" marB="45713">
                    <a:solidFill>
                      <a:srgbClr val="CFF09E"/>
                    </a:solidFill>
                  </a:tcPr>
                </a:tc>
                <a:extLst>
                  <a:ext uri="{0D108BD9-81ED-4DB2-BD59-A6C34878D82A}">
                    <a16:rowId xmlns:a16="http://schemas.microsoft.com/office/drawing/2014/main" val="10000"/>
                  </a:ext>
                </a:extLst>
              </a:tr>
              <a:tr h="1130953">
                <a:tc>
                  <a:txBody>
                    <a:bodyPr/>
                    <a:lstStyle/>
                    <a:p>
                      <a:r>
                        <a:rPr lang="en-US" sz="1800" dirty="0">
                          <a:latin typeface="Arial" panose="020B0604020202020204" pitchFamily="34" charset="0"/>
                          <a:cs typeface="Arial" panose="020B0604020202020204" pitchFamily="34" charset="0"/>
                        </a:rPr>
                        <a:t>2. Permanent Housing Exits</a:t>
                      </a:r>
                    </a:p>
                  </a:txBody>
                  <a:tcPr marT="45713" marB="45713">
                    <a:solidFill>
                      <a:srgbClr val="A8DBA8"/>
                    </a:solidFill>
                  </a:tcPr>
                </a:tc>
                <a:extLst>
                  <a:ext uri="{0D108BD9-81ED-4DB2-BD59-A6C34878D82A}">
                    <a16:rowId xmlns:a16="http://schemas.microsoft.com/office/drawing/2014/main" val="10001"/>
                  </a:ext>
                </a:extLst>
              </a:tr>
              <a:tr h="1076811">
                <a:tc>
                  <a:txBody>
                    <a:bodyPr/>
                    <a:lstStyle/>
                    <a:p>
                      <a:r>
                        <a:rPr lang="en-US" sz="1800" dirty="0">
                          <a:latin typeface="Arial" panose="020B0604020202020204" pitchFamily="34" charset="0"/>
                          <a:cs typeface="Arial" panose="020B0604020202020204" pitchFamily="34" charset="0"/>
                        </a:rPr>
                        <a:t>3. Returns to Homelessness</a:t>
                      </a:r>
                    </a:p>
                  </a:txBody>
                  <a:tcPr marT="45713" marB="45713">
                    <a:solidFill>
                      <a:srgbClr val="79BD9A"/>
                    </a:solidFill>
                  </a:tcPr>
                </a:tc>
                <a:extLst>
                  <a:ext uri="{0D108BD9-81ED-4DB2-BD59-A6C34878D82A}">
                    <a16:rowId xmlns:a16="http://schemas.microsoft.com/office/drawing/2014/main" val="10002"/>
                  </a:ext>
                </a:extLst>
              </a:tr>
              <a:tr h="1019476">
                <a:tc>
                  <a:txBody>
                    <a:bodyPr/>
                    <a:lstStyle/>
                    <a:p>
                      <a:r>
                        <a:rPr lang="en-US" sz="1800" dirty="0">
                          <a:latin typeface="Arial" panose="020B0604020202020204" pitchFamily="34" charset="0"/>
                          <a:cs typeface="Arial" panose="020B0604020202020204" pitchFamily="34" charset="0"/>
                        </a:rPr>
                        <a:t>4. Efficiency </a:t>
                      </a:r>
                    </a:p>
                  </a:txBody>
                  <a:tcPr marT="45713" marB="45713">
                    <a:solidFill>
                      <a:srgbClr val="3B8686"/>
                    </a:solidFill>
                  </a:tcPr>
                </a:tc>
                <a:extLst>
                  <a:ext uri="{0D108BD9-81ED-4DB2-BD59-A6C34878D82A}">
                    <a16:rowId xmlns:a16="http://schemas.microsoft.com/office/drawing/2014/main" val="10003"/>
                  </a:ext>
                </a:extLst>
              </a:tr>
            </a:tbl>
          </a:graphicData>
        </a:graphic>
      </p:graphicFrame>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152</a:t>
            </a:r>
          </a:p>
        </p:txBody>
      </p:sp>
    </p:spTree>
    <p:extLst>
      <p:ext uri="{BB962C8B-B14F-4D97-AF65-F5344CB8AC3E}">
        <p14:creationId xmlns:p14="http://schemas.microsoft.com/office/powerpoint/2010/main" val="212794567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p:cNvSpPr>
            <a:spLocks noGrp="1"/>
          </p:cNvSpPr>
          <p:nvPr>
            <p:ph type="title"/>
          </p:nvPr>
        </p:nvSpPr>
        <p:spPr>
          <a:xfrm>
            <a:off x="2533651" y="273050"/>
            <a:ext cx="3008313" cy="1162050"/>
          </a:xfrm>
        </p:spPr>
        <p:txBody>
          <a:bodyPr/>
          <a:lstStyle/>
          <a:p>
            <a:pPr eaLnBrk="1" hangingPunct="1"/>
            <a:r>
              <a:rPr altLang="en-US"/>
              <a:t>Rapid re-housing Performance Benchmarks</a:t>
            </a:r>
          </a:p>
        </p:txBody>
      </p:sp>
      <p:sp>
        <p:nvSpPr>
          <p:cNvPr id="3" name="Content Placeholder 2"/>
          <p:cNvSpPr>
            <a:spLocks noGrp="1"/>
          </p:cNvSpPr>
          <p:nvPr>
            <p:ph idx="1"/>
          </p:nvPr>
        </p:nvSpPr>
        <p:spPr>
          <a:xfrm>
            <a:off x="5099050" y="273050"/>
            <a:ext cx="5111750" cy="5613400"/>
          </a:xfrm>
          <a:solidFill>
            <a:srgbClr val="79BD9A"/>
          </a:solidFill>
        </p:spPr>
        <p:txBody>
          <a:bodyPr rtlCol="0">
            <a:normAutofit fontScale="77500" lnSpcReduction="20000"/>
          </a:bodyPr>
          <a:lstStyle/>
          <a:p>
            <a:pPr marL="0" indent="0" eaLnBrk="1" fontAlgn="auto" hangingPunct="1">
              <a:lnSpc>
                <a:spcPct val="120000"/>
              </a:lnSpc>
              <a:spcAft>
                <a:spcPts val="0"/>
              </a:spcAft>
              <a:buNone/>
              <a:defRPr/>
            </a:pPr>
            <a:r>
              <a:rPr dirty="0">
                <a:solidFill>
                  <a:schemeClr val="tx1"/>
                </a:solidFill>
                <a:latin typeface="Arial" panose="020B0604020202020204" pitchFamily="34" charset="0"/>
                <a:cs typeface="Arial" panose="020B0604020202020204" pitchFamily="34" charset="0"/>
              </a:rPr>
              <a:t>Benchmark</a:t>
            </a:r>
          </a:p>
          <a:p>
            <a:pPr eaLnBrk="1" fontAlgn="auto" hangingPunct="1">
              <a:lnSpc>
                <a:spcPct val="120000"/>
              </a:lnSpc>
              <a:spcAft>
                <a:spcPts val="0"/>
              </a:spcAft>
              <a:buFont typeface="Arial"/>
              <a:buChar char="•"/>
              <a:defRPr/>
            </a:pPr>
            <a:r>
              <a:rPr dirty="0">
                <a:solidFill>
                  <a:schemeClr val="tx1"/>
                </a:solidFill>
                <a:latin typeface="Arial" panose="020B0604020202020204" pitchFamily="34" charset="0"/>
                <a:cs typeface="Arial" panose="020B0604020202020204" pitchFamily="34" charset="0"/>
              </a:rPr>
              <a:t>85% of households that exit rapid re-housing to permanent housing do not become homeless again within a year</a:t>
            </a:r>
          </a:p>
          <a:p>
            <a:pPr marL="0" indent="0" eaLnBrk="1" fontAlgn="auto" hangingPunct="1">
              <a:lnSpc>
                <a:spcPct val="120000"/>
              </a:lnSpc>
              <a:spcAft>
                <a:spcPts val="0"/>
              </a:spcAft>
              <a:buNone/>
              <a:defRPr/>
            </a:pPr>
            <a:endParaRPr dirty="0">
              <a:solidFill>
                <a:schemeClr val="tx1"/>
              </a:solidFill>
              <a:latin typeface="Arial" panose="020B0604020202020204" pitchFamily="34" charset="0"/>
              <a:cs typeface="Arial" panose="020B0604020202020204" pitchFamily="34" charset="0"/>
            </a:endParaRPr>
          </a:p>
          <a:p>
            <a:pPr marL="0" indent="0" eaLnBrk="1" fontAlgn="auto" hangingPunct="1">
              <a:lnSpc>
                <a:spcPct val="120000"/>
              </a:lnSpc>
              <a:spcAft>
                <a:spcPts val="0"/>
              </a:spcAft>
              <a:buNone/>
              <a:defRPr/>
            </a:pPr>
            <a:r>
              <a:rPr dirty="0">
                <a:solidFill>
                  <a:schemeClr val="tx1"/>
                </a:solidFill>
                <a:latin typeface="Arial" panose="020B0604020202020204" pitchFamily="34" charset="0"/>
                <a:cs typeface="Arial" panose="020B0604020202020204" pitchFamily="34" charset="0"/>
              </a:rPr>
              <a:t>How to measure</a:t>
            </a:r>
          </a:p>
          <a:p>
            <a:pPr eaLnBrk="1" fontAlgn="auto" hangingPunct="1">
              <a:lnSpc>
                <a:spcPct val="120000"/>
              </a:lnSpc>
              <a:spcAft>
                <a:spcPts val="0"/>
              </a:spcAft>
              <a:buFont typeface="Arial"/>
              <a:buChar char="•"/>
              <a:defRPr/>
            </a:pPr>
            <a:r>
              <a:rPr dirty="0">
                <a:solidFill>
                  <a:schemeClr val="tx1"/>
                </a:solidFill>
                <a:latin typeface="Arial" panose="020B0604020202020204" pitchFamily="34" charset="0"/>
                <a:cs typeface="Arial" panose="020B0604020202020204" pitchFamily="34" charset="0"/>
              </a:rPr>
              <a:t>Percent of clients who remain housed 12 months after program exit to permanent housing</a:t>
            </a:r>
          </a:p>
          <a:p>
            <a:pPr marL="0" indent="0" eaLnBrk="1" fontAlgn="auto" hangingPunct="1">
              <a:lnSpc>
                <a:spcPct val="120000"/>
              </a:lnSpc>
              <a:spcAft>
                <a:spcPts val="0"/>
              </a:spcAft>
              <a:buNone/>
              <a:defRPr/>
            </a:pPr>
            <a:endParaRPr dirty="0">
              <a:latin typeface="Arial" panose="020B0604020202020204" pitchFamily="34" charset="0"/>
              <a:cs typeface="Arial" panose="020B0604020202020204" pitchFamily="34" charset="0"/>
            </a:endParaRPr>
          </a:p>
          <a:p>
            <a:pPr marL="0" indent="0" eaLnBrk="1" fontAlgn="auto" hangingPunct="1">
              <a:lnSpc>
                <a:spcPct val="120000"/>
              </a:lnSpc>
              <a:spcAft>
                <a:spcPts val="0"/>
              </a:spcAft>
              <a:buNone/>
              <a:defRPr/>
            </a:pPr>
            <a:r>
              <a:rPr dirty="0">
                <a:latin typeface="Arial" panose="020B0604020202020204" pitchFamily="34" charset="0"/>
                <a:cs typeface="Arial" panose="020B0604020202020204" pitchFamily="34" charset="0"/>
              </a:rPr>
              <a:t> </a:t>
            </a:r>
          </a:p>
        </p:txBody>
      </p:sp>
      <p:graphicFrame>
        <p:nvGraphicFramePr>
          <p:cNvPr id="7" name="Table 6"/>
          <p:cNvGraphicFramePr>
            <a:graphicFrameLocks noGrp="1"/>
          </p:cNvGraphicFramePr>
          <p:nvPr/>
        </p:nvGraphicFramePr>
        <p:xfrm>
          <a:off x="2051050" y="1435101"/>
          <a:ext cx="3048000" cy="4451351"/>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tblGrid>
              <a:tr h="1224111">
                <a:tc>
                  <a:txBody>
                    <a:bodyPr/>
                    <a:lstStyle/>
                    <a:p>
                      <a:r>
                        <a:rPr lang="en-US" sz="1800" dirty="0">
                          <a:latin typeface="Arial" panose="020B0604020202020204" pitchFamily="34" charset="0"/>
                          <a:cs typeface="Arial" panose="020B0604020202020204" pitchFamily="34" charset="0"/>
                        </a:rPr>
                        <a:t>1.</a:t>
                      </a:r>
                      <a:r>
                        <a:rPr lang="en-US" sz="1800" baseline="0" dirty="0">
                          <a:latin typeface="Arial" panose="020B0604020202020204" pitchFamily="34" charset="0"/>
                          <a:cs typeface="Arial" panose="020B0604020202020204" pitchFamily="34" charset="0"/>
                        </a:rPr>
                        <a:t> Length of Stay</a:t>
                      </a:r>
                      <a:endParaRPr lang="en-US" sz="1800" dirty="0">
                        <a:latin typeface="Arial" panose="020B0604020202020204" pitchFamily="34" charset="0"/>
                        <a:cs typeface="Arial" panose="020B0604020202020204" pitchFamily="34" charset="0"/>
                      </a:endParaRPr>
                    </a:p>
                  </a:txBody>
                  <a:tcPr marT="45713" marB="45713">
                    <a:solidFill>
                      <a:srgbClr val="CFF09E"/>
                    </a:solidFill>
                  </a:tcPr>
                </a:tc>
                <a:extLst>
                  <a:ext uri="{0D108BD9-81ED-4DB2-BD59-A6C34878D82A}">
                    <a16:rowId xmlns:a16="http://schemas.microsoft.com/office/drawing/2014/main" val="10000"/>
                  </a:ext>
                </a:extLst>
              </a:tr>
              <a:tr h="1130953">
                <a:tc>
                  <a:txBody>
                    <a:bodyPr/>
                    <a:lstStyle/>
                    <a:p>
                      <a:r>
                        <a:rPr lang="en-US" sz="1800" dirty="0">
                          <a:latin typeface="Arial" panose="020B0604020202020204" pitchFamily="34" charset="0"/>
                          <a:cs typeface="Arial" panose="020B0604020202020204" pitchFamily="34" charset="0"/>
                        </a:rPr>
                        <a:t>2. Permanent Housing Exits</a:t>
                      </a:r>
                    </a:p>
                  </a:txBody>
                  <a:tcPr marT="45713" marB="45713">
                    <a:solidFill>
                      <a:srgbClr val="A8DBA8"/>
                    </a:solidFill>
                  </a:tcPr>
                </a:tc>
                <a:extLst>
                  <a:ext uri="{0D108BD9-81ED-4DB2-BD59-A6C34878D82A}">
                    <a16:rowId xmlns:a16="http://schemas.microsoft.com/office/drawing/2014/main" val="10001"/>
                  </a:ext>
                </a:extLst>
              </a:tr>
              <a:tr h="1076811">
                <a:tc>
                  <a:txBody>
                    <a:bodyPr/>
                    <a:lstStyle/>
                    <a:p>
                      <a:r>
                        <a:rPr lang="en-US" sz="1800" dirty="0">
                          <a:latin typeface="Arial" panose="020B0604020202020204" pitchFamily="34" charset="0"/>
                          <a:cs typeface="Arial" panose="020B0604020202020204" pitchFamily="34" charset="0"/>
                        </a:rPr>
                        <a:t>3. Returns to Homelessness</a:t>
                      </a:r>
                    </a:p>
                  </a:txBody>
                  <a:tcPr marT="45713" marB="45713">
                    <a:solidFill>
                      <a:srgbClr val="79BD9A"/>
                    </a:solidFill>
                  </a:tcPr>
                </a:tc>
                <a:extLst>
                  <a:ext uri="{0D108BD9-81ED-4DB2-BD59-A6C34878D82A}">
                    <a16:rowId xmlns:a16="http://schemas.microsoft.com/office/drawing/2014/main" val="10002"/>
                  </a:ext>
                </a:extLst>
              </a:tr>
              <a:tr h="1019476">
                <a:tc>
                  <a:txBody>
                    <a:bodyPr/>
                    <a:lstStyle/>
                    <a:p>
                      <a:r>
                        <a:rPr lang="en-US" sz="1800" dirty="0">
                          <a:latin typeface="Arial" panose="020B0604020202020204" pitchFamily="34" charset="0"/>
                          <a:cs typeface="Arial" panose="020B0604020202020204" pitchFamily="34" charset="0"/>
                        </a:rPr>
                        <a:t>4. Efficiency </a:t>
                      </a:r>
                    </a:p>
                  </a:txBody>
                  <a:tcPr marT="45713" marB="45713">
                    <a:solidFill>
                      <a:srgbClr val="3B8686"/>
                    </a:solidFill>
                  </a:tcPr>
                </a:tc>
                <a:extLst>
                  <a:ext uri="{0D108BD9-81ED-4DB2-BD59-A6C34878D82A}">
                    <a16:rowId xmlns:a16="http://schemas.microsoft.com/office/drawing/2014/main" val="10003"/>
                  </a:ext>
                </a:extLst>
              </a:tr>
            </a:tbl>
          </a:graphicData>
        </a:graphic>
      </p:graphicFrame>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154</a:t>
            </a:r>
          </a:p>
        </p:txBody>
      </p:sp>
    </p:spTree>
    <p:extLst>
      <p:ext uri="{BB962C8B-B14F-4D97-AF65-F5344CB8AC3E}">
        <p14:creationId xmlns:p14="http://schemas.microsoft.com/office/powerpoint/2010/main" val="18059123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0126" y="503238"/>
            <a:ext cx="9803673" cy="5853113"/>
          </a:xfrm>
        </p:spPr>
        <p:txBody>
          <a:bodyPr/>
          <a:lstStyle/>
          <a:p>
            <a:pPr marL="0" indent="0">
              <a:buNone/>
            </a:pPr>
            <a:r>
              <a:rPr lang="en-US" dirty="0"/>
              <a:t>Capacity Building</a:t>
            </a:r>
          </a:p>
        </p:txBody>
      </p:sp>
      <p:sp>
        <p:nvSpPr>
          <p:cNvPr id="5" name="Slide Number Placeholder 4"/>
          <p:cNvSpPr>
            <a:spLocks noGrp="1"/>
          </p:cNvSpPr>
          <p:nvPr>
            <p:ph type="sldNum" sz="quarter" idx="12"/>
          </p:nvPr>
        </p:nvSpPr>
        <p:spPr/>
        <p:txBody>
          <a:bodyPr/>
          <a:lstStyle/>
          <a:p>
            <a:pPr>
              <a:defRPr/>
            </a:pPr>
            <a:fld id="{739AB959-901D-474C-8F15-3C0EB7B70B2E}" type="slidenum">
              <a:rPr lang="en-US" smtClean="0"/>
              <a:pPr>
                <a:defRPr/>
              </a:pPr>
              <a:t>158</a:t>
            </a:fld>
            <a:endParaRPr lang="en-US" dirty="0"/>
          </a:p>
        </p:txBody>
      </p:sp>
      <p:sp>
        <p:nvSpPr>
          <p:cNvPr id="6" name="TextBox 5"/>
          <p:cNvSpPr txBox="1"/>
          <p:nvPr/>
        </p:nvSpPr>
        <p:spPr>
          <a:xfrm>
            <a:off x="313508" y="1399044"/>
            <a:ext cx="11312435" cy="513986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To be able to institute all of these practices, RRH programs (and systems as a whole) must build the capacity; examples may be:</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Standardized RRH 101 Training to onboard all new staff</a:t>
            </a:r>
          </a:p>
          <a:p>
            <a:pPr marL="742950" lvl="1" indent="-285750">
              <a:buFont typeface="Arial" panose="020B0604020202020204" pitchFamily="34" charset="0"/>
              <a:buChar char="•"/>
            </a:pPr>
            <a:endParaRPr lang="en-US" dirty="0">
              <a:solidFill>
                <a:schemeClr val="accent5">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Standardized approaches to interacting with landlords across your system</a:t>
            </a:r>
          </a:p>
          <a:p>
            <a:pPr lvl="1"/>
            <a:endParaRPr lang="en-US" dirty="0">
              <a:solidFill>
                <a:schemeClr val="accent5">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Harm reduction, CTI and problem-solving skills for staff</a:t>
            </a:r>
          </a:p>
          <a:p>
            <a:pPr marL="742950" lvl="1" indent="-285750">
              <a:buFont typeface="Arial" panose="020B0604020202020204" pitchFamily="34" charset="0"/>
              <a:buChar char="•"/>
            </a:pPr>
            <a:endParaRPr lang="en-US" dirty="0">
              <a:solidFill>
                <a:schemeClr val="accent5">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Standardized policies/procedures across programs</a:t>
            </a:r>
          </a:p>
          <a:p>
            <a:pPr marL="1200150" lvl="2"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Termination</a:t>
            </a:r>
          </a:p>
          <a:p>
            <a:pPr marL="1200150" lvl="2"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Progressive engagement</a:t>
            </a:r>
          </a:p>
          <a:p>
            <a:pPr marL="1200150" lvl="2"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Case management standards</a:t>
            </a:r>
          </a:p>
          <a:p>
            <a:pPr marL="742950" lvl="1" indent="-285750">
              <a:buFont typeface="Arial" panose="020B0604020202020204" pitchFamily="34" charset="0"/>
              <a:buChar char="•"/>
            </a:pPr>
            <a:endParaRPr lang="en-US" dirty="0">
              <a:solidFill>
                <a:schemeClr val="accent5">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Learning Circles</a:t>
            </a:r>
          </a:p>
          <a:p>
            <a:pPr marL="1200150" lvl="2"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Share promising practices</a:t>
            </a:r>
          </a:p>
          <a:p>
            <a:pPr marL="1200150" lvl="2"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Create space to take risks and learn new approaches</a:t>
            </a:r>
          </a:p>
          <a:p>
            <a:pPr marL="1200150" lvl="2" indent="-285750">
              <a:buFont typeface="Arial" panose="020B0604020202020204" pitchFamily="34" charset="0"/>
              <a:buChar char="•"/>
            </a:pPr>
            <a:r>
              <a:rPr lang="en-US" dirty="0">
                <a:solidFill>
                  <a:schemeClr val="accent5">
                    <a:lumMod val="75000"/>
                  </a:schemeClr>
                </a:solidFill>
                <a:latin typeface="Arial" panose="020B0604020202020204" pitchFamily="34" charset="0"/>
                <a:cs typeface="Arial" panose="020B0604020202020204" pitchFamily="34" charset="0"/>
              </a:rPr>
              <a:t>Define and celebrate success for staff</a:t>
            </a:r>
          </a:p>
        </p:txBody>
      </p:sp>
    </p:spTree>
    <p:extLst>
      <p:ext uri="{BB962C8B-B14F-4D97-AF65-F5344CB8AC3E}">
        <p14:creationId xmlns:p14="http://schemas.microsoft.com/office/powerpoint/2010/main" val="37305942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74173" y="2326640"/>
            <a:ext cx="9312037" cy="1498600"/>
          </a:xfrm>
        </p:spPr>
        <p:txBody>
          <a:bodyPr/>
          <a:lstStyle/>
          <a:p>
            <a:pPr algn="ctr"/>
            <a:r>
              <a:rPr lang="en-US" dirty="0"/>
              <a:t>Program Leadership Session</a:t>
            </a:r>
            <a:endParaRPr lang="en-US" sz="4800" dirty="0"/>
          </a:p>
        </p:txBody>
      </p:sp>
    </p:spTree>
    <p:extLst>
      <p:ext uri="{BB962C8B-B14F-4D97-AF65-F5344CB8AC3E}">
        <p14:creationId xmlns:p14="http://schemas.microsoft.com/office/powerpoint/2010/main" val="365474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836023" y="274639"/>
            <a:ext cx="10929257" cy="1457325"/>
          </a:xfrm>
        </p:spPr>
        <p:txBody>
          <a:bodyPr anchor="ctr">
            <a:normAutofit/>
          </a:bodyPr>
          <a:lstStyle/>
          <a:p>
            <a:pPr algn="ctr"/>
            <a:r>
              <a:rPr lang="en-US" altLang="en-US" sz="2800" dirty="0">
                <a:latin typeface="Georgia" panose="02040502050405020303" pitchFamily="18" charset="0"/>
                <a:cs typeface="Georgia" panose="02040502050405020303" pitchFamily="18" charset="0"/>
              </a:rPr>
              <a:t>Stress Affects Your Emotions, Thinking &amp; Behavior</a:t>
            </a:r>
          </a:p>
        </p:txBody>
      </p:sp>
      <p:sp>
        <p:nvSpPr>
          <p:cNvPr id="144387" name="Text Placeholder 2"/>
          <p:cNvSpPr>
            <a:spLocks noGrp="1"/>
          </p:cNvSpPr>
          <p:nvPr>
            <p:ph type="body" idx="1"/>
          </p:nvPr>
        </p:nvSpPr>
        <p:spPr>
          <a:xfrm>
            <a:off x="1747838" y="1731963"/>
            <a:ext cx="3932238" cy="639762"/>
          </a:xfrm>
        </p:spPr>
        <p:txBody>
          <a:bodyPr/>
          <a:lstStyle/>
          <a:p>
            <a:r>
              <a:rPr lang="en-US" altLang="en-US">
                <a:cs typeface="Georgia" panose="02040502050405020303" pitchFamily="18" charset="0"/>
              </a:rPr>
              <a:t>Your Brain, Feeling Good</a:t>
            </a:r>
          </a:p>
        </p:txBody>
      </p:sp>
      <p:pic>
        <p:nvPicPr>
          <p:cNvPr id="144388"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36789" y="2328864"/>
            <a:ext cx="3443287" cy="3044825"/>
          </a:xfrm>
        </p:spPr>
      </p:pic>
      <p:sp>
        <p:nvSpPr>
          <p:cNvPr id="144389" name="Text Placeholder 4"/>
          <p:cNvSpPr>
            <a:spLocks noGrp="1"/>
          </p:cNvSpPr>
          <p:nvPr>
            <p:ph type="body" sz="quarter" idx="3"/>
          </p:nvPr>
        </p:nvSpPr>
        <p:spPr>
          <a:xfrm>
            <a:off x="6169026" y="1731963"/>
            <a:ext cx="4041775" cy="639762"/>
          </a:xfrm>
        </p:spPr>
        <p:txBody>
          <a:bodyPr/>
          <a:lstStyle/>
          <a:p>
            <a:r>
              <a:rPr lang="en-US" altLang="en-US">
                <a:cs typeface="Georgia" panose="02040502050405020303" pitchFamily="18" charset="0"/>
              </a:rPr>
              <a:t>Your Brain on Stress!</a:t>
            </a:r>
          </a:p>
        </p:txBody>
      </p:sp>
      <p:pic>
        <p:nvPicPr>
          <p:cNvPr id="144390"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321426" y="2328864"/>
            <a:ext cx="3889375" cy="3044825"/>
          </a:xfrm>
        </p:spPr>
      </p:pic>
      <p:sp>
        <p:nvSpPr>
          <p:cNvPr id="144391" name="TextBox 5"/>
          <p:cNvSpPr txBox="1">
            <a:spLocks noChangeArrowheads="1"/>
          </p:cNvSpPr>
          <p:nvPr/>
        </p:nvSpPr>
        <p:spPr bwMode="auto">
          <a:xfrm>
            <a:off x="3000375" y="5541964"/>
            <a:ext cx="5543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Calibri" panose="020F0502020204030204" pitchFamily="34" charset="0"/>
                <a:ea typeface="Georgia" panose="02040502050405020303" pitchFamily="18" charset="0"/>
                <a:cs typeface="Georgia" panose="02040502050405020303" pitchFamily="18" charset="0"/>
              </a:defRPr>
            </a:lvl1pPr>
            <a:lvl2pPr marL="742950" indent="-285750">
              <a:spcBef>
                <a:spcPct val="20000"/>
              </a:spcBef>
              <a:buFont typeface="Arial" panose="020B0604020202020204" pitchFamily="34" charset="0"/>
              <a:buChar char="–"/>
              <a:defRPr sz="1600">
                <a:solidFill>
                  <a:schemeClr val="tx1"/>
                </a:solidFill>
                <a:latin typeface="Calibri" panose="020F0502020204030204" pitchFamily="34" charset="0"/>
                <a:ea typeface="Georgia" panose="02040502050405020303" pitchFamily="18" charset="0"/>
                <a:cs typeface="Georgia" panose="02040502050405020303" pitchFamily="18"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ea typeface="Georgia" panose="02040502050405020303" pitchFamily="18" charset="0"/>
                <a:cs typeface="Georgia" panose="02040502050405020303" pitchFamily="18" charset="0"/>
              </a:defRPr>
            </a:lvl3pPr>
            <a:lvl4pPr marL="1600200" indent="-228600">
              <a:spcBef>
                <a:spcPct val="20000"/>
              </a:spcBef>
              <a:buFont typeface="Arial" panose="020B0604020202020204" pitchFamily="34" charset="0"/>
              <a:buChar char="–"/>
              <a:defRPr sz="1200">
                <a:solidFill>
                  <a:schemeClr val="tx1"/>
                </a:solidFill>
                <a:latin typeface="Calibri" panose="020F0502020204030204" pitchFamily="34" charset="0"/>
                <a:ea typeface="Georgia" panose="02040502050405020303" pitchFamily="18" charset="0"/>
                <a:cs typeface="Georgia" panose="02040502050405020303" pitchFamily="18" charset="0"/>
              </a:defRPr>
            </a:lvl4pPr>
            <a:lvl5pPr marL="2057400" indent="-228600">
              <a:spcBef>
                <a:spcPct val="20000"/>
              </a:spcBef>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Georgia" panose="02040502050405020303" pitchFamily="18" charset="0"/>
                <a:cs typeface="Georgia" panose="02040502050405020303" pitchFamily="18" charset="0"/>
              </a:defRPr>
            </a:lvl9pPr>
          </a:lstStyle>
          <a:p>
            <a:pPr>
              <a:spcBef>
                <a:spcPct val="0"/>
              </a:spcBef>
              <a:buFontTx/>
              <a:buNone/>
            </a:pPr>
            <a:r>
              <a:rPr lang="en-US" altLang="en-US">
                <a:latin typeface="Arial" panose="020B0604020202020204" pitchFamily="34" charset="0"/>
                <a:cs typeface="Arial" panose="020B0604020202020204" pitchFamily="34" charset="0"/>
              </a:rPr>
              <a:t>Source:  Effects of stress exposure on prefrontal cortex… </a:t>
            </a:r>
            <a:r>
              <a:rPr lang="en-US" altLang="en-US" sz="1400">
                <a:latin typeface="Arial" panose="020B0604020202020204" pitchFamily="34" charset="0"/>
                <a:cs typeface="Arial" panose="020B0604020202020204" pitchFamily="34" charset="0"/>
              </a:rPr>
              <a:t>(Arnsten, Raskin, Taylor, Connor 2014)</a:t>
            </a:r>
          </a:p>
        </p:txBody>
      </p:sp>
    </p:spTree>
    <p:extLst>
      <p:ext uri="{BB962C8B-B14F-4D97-AF65-F5344CB8AC3E}">
        <p14:creationId xmlns:p14="http://schemas.microsoft.com/office/powerpoint/2010/main" val="32934320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0126" y="503238"/>
            <a:ext cx="9803673" cy="5853113"/>
          </a:xfrm>
        </p:spPr>
        <p:txBody>
          <a:bodyPr/>
          <a:lstStyle/>
          <a:p>
            <a:pPr marL="0" indent="0">
              <a:buNone/>
            </a:pPr>
            <a:r>
              <a:rPr lang="en-US" dirty="0"/>
              <a:t>Action Planning</a:t>
            </a:r>
          </a:p>
        </p:txBody>
      </p:sp>
      <p:sp>
        <p:nvSpPr>
          <p:cNvPr id="5" name="Slide Number Placeholder 4"/>
          <p:cNvSpPr>
            <a:spLocks noGrp="1"/>
          </p:cNvSpPr>
          <p:nvPr>
            <p:ph type="sldNum" sz="quarter" idx="12"/>
          </p:nvPr>
        </p:nvSpPr>
        <p:spPr/>
        <p:txBody>
          <a:bodyPr/>
          <a:lstStyle/>
          <a:p>
            <a:pPr>
              <a:defRPr/>
            </a:pPr>
            <a:fld id="{739AB959-901D-474C-8F15-3C0EB7B70B2E}" type="slidenum">
              <a:rPr lang="en-US" smtClean="0"/>
              <a:pPr>
                <a:defRPr/>
              </a:pPr>
              <a:t>160</a:t>
            </a:fld>
            <a:endParaRPr lang="en-US" dirty="0"/>
          </a:p>
        </p:txBody>
      </p:sp>
      <p:sp>
        <p:nvSpPr>
          <p:cNvPr id="6" name="TextBox 5"/>
          <p:cNvSpPr txBox="1"/>
          <p:nvPr/>
        </p:nvSpPr>
        <p:spPr>
          <a:xfrm>
            <a:off x="583474" y="1672046"/>
            <a:ext cx="10770325" cy="4401205"/>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Reunite with Teammates from Your Agency</a:t>
            </a:r>
          </a:p>
          <a:p>
            <a:pPr marL="914400" lvl="1" indent="-457200">
              <a:buFont typeface="+mj-lt"/>
              <a:buAutoNum type="arabicPeriod"/>
            </a:pPr>
            <a:r>
              <a:rPr lang="en-US" sz="2000" dirty="0">
                <a:solidFill>
                  <a:schemeClr val="accent4"/>
                </a:solidFill>
                <a:latin typeface="Arial" panose="020B0604020202020204" pitchFamily="34" charset="0"/>
                <a:cs typeface="Arial" panose="020B0604020202020204" pitchFamily="34" charset="0"/>
              </a:rPr>
              <a:t>Benchmark 1- less than 30 day average to lease up</a:t>
            </a:r>
          </a:p>
          <a:p>
            <a:pPr marL="914400" lvl="1" indent="-457200">
              <a:buFont typeface="+mj-lt"/>
              <a:buAutoNum type="arabicPeriod"/>
            </a:pPr>
            <a:r>
              <a:rPr lang="en-US" sz="2000" dirty="0">
                <a:solidFill>
                  <a:schemeClr val="accent4"/>
                </a:solidFill>
                <a:latin typeface="Arial" panose="020B0604020202020204" pitchFamily="34" charset="0"/>
                <a:cs typeface="Arial" panose="020B0604020202020204" pitchFamily="34" charset="0"/>
              </a:rPr>
              <a:t>Benchmark 2- 85% of those served exit to a permanent housing destination</a:t>
            </a:r>
          </a:p>
          <a:p>
            <a:pPr marL="914400" lvl="1" indent="-457200">
              <a:buFont typeface="+mj-lt"/>
              <a:buAutoNum type="arabicPeriod"/>
            </a:pPr>
            <a:r>
              <a:rPr lang="en-US" sz="2000" dirty="0">
                <a:solidFill>
                  <a:schemeClr val="accent4"/>
                </a:solidFill>
                <a:latin typeface="Arial" panose="020B0604020202020204" pitchFamily="34" charset="0"/>
                <a:cs typeface="Arial" panose="020B0604020202020204" pitchFamily="34" charset="0"/>
              </a:rPr>
              <a:t>Benchmark 3- 15% or less return to literal homelessness within a year</a:t>
            </a:r>
          </a:p>
          <a:p>
            <a:endParaRPr lang="en-US" sz="2000"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Brainstorm with your group action steps that may bring your program closer to the goal</a:t>
            </a:r>
          </a:p>
          <a:p>
            <a:pPr marL="800100" lvl="1" indent="-342900">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Ex. To reduce length of stay, some actions we should take are…</a:t>
            </a:r>
          </a:p>
          <a:p>
            <a:pPr marL="1257300" lvl="2" indent="-342900">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At least one action per Benchmark</a:t>
            </a:r>
          </a:p>
          <a:p>
            <a:pPr marL="342900" indent="-342900">
              <a:buFont typeface="Arial" panose="020B0604020202020204" pitchFamily="34" charset="0"/>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Which One Can You Commit to Practicing and Sharing at an Oct RRH Meeting?</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00232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51" y="999982"/>
            <a:ext cx="11671446" cy="5398541"/>
          </a:xfrm>
        </p:spPr>
        <p:txBody>
          <a:bodyPr>
            <a:normAutofit/>
          </a:bodyPr>
          <a:lstStyle/>
          <a:p>
            <a:pPr marL="457200" lvl="1" indent="0">
              <a:buNone/>
            </a:pPr>
            <a:endParaRPr lang="en-US" dirty="0">
              <a:solidFill>
                <a:schemeClr val="tx1"/>
              </a:solidFill>
              <a:latin typeface="Calibri" panose="020F0502020204030204" pitchFamily="34" charset="0"/>
            </a:endParaRPr>
          </a:p>
          <a:p>
            <a:r>
              <a:rPr lang="en-US" dirty="0">
                <a:solidFill>
                  <a:schemeClr val="tx1"/>
                </a:solidFill>
                <a:effectLst/>
                <a:latin typeface="Calibri" panose="020F0502020204030204" pitchFamily="34" charset="0"/>
              </a:rPr>
              <a:t>Specificity will help the goal:</a:t>
            </a:r>
          </a:p>
          <a:p>
            <a:pPr lvl="2"/>
            <a:r>
              <a:rPr lang="en-US" dirty="0">
                <a:solidFill>
                  <a:schemeClr val="tx1"/>
                </a:solidFill>
                <a:latin typeface="Calibri" panose="020F0502020204030204" pitchFamily="34" charset="0"/>
              </a:rPr>
              <a:t>Timeframe</a:t>
            </a:r>
          </a:p>
          <a:p>
            <a:pPr lvl="2"/>
            <a:r>
              <a:rPr lang="en-US" dirty="0">
                <a:solidFill>
                  <a:schemeClr val="tx1"/>
                </a:solidFill>
                <a:effectLst/>
                <a:latin typeface="Calibri" panose="020F0502020204030204" pitchFamily="34" charset="0"/>
              </a:rPr>
              <a:t>Specific goal/process/forms</a:t>
            </a:r>
          </a:p>
          <a:p>
            <a:pPr lvl="2"/>
            <a:r>
              <a:rPr lang="en-US" dirty="0">
                <a:solidFill>
                  <a:schemeClr val="tx1"/>
                </a:solidFill>
                <a:latin typeface="Calibri" panose="020F0502020204030204" pitchFamily="34" charset="0"/>
              </a:rPr>
              <a:t>Point Person</a:t>
            </a:r>
          </a:p>
          <a:p>
            <a:pPr lvl="2"/>
            <a:r>
              <a:rPr lang="en-US" dirty="0">
                <a:solidFill>
                  <a:schemeClr val="tx1"/>
                </a:solidFill>
                <a:effectLst/>
                <a:latin typeface="Calibri" panose="020F0502020204030204" pitchFamily="34" charset="0"/>
              </a:rPr>
              <a:t>Leadership or meeting structure to complete</a:t>
            </a:r>
          </a:p>
          <a:p>
            <a:pPr marL="914400" lvl="2" indent="0">
              <a:buNone/>
            </a:pPr>
            <a:endParaRPr lang="en-US" dirty="0">
              <a:solidFill>
                <a:schemeClr val="tx1"/>
              </a:solidFill>
              <a:effectLst/>
              <a:latin typeface="Calibri" panose="020F0502020204030204" pitchFamily="34" charset="0"/>
            </a:endParaRPr>
          </a:p>
          <a:p>
            <a:pPr lvl="1"/>
            <a:r>
              <a:rPr lang="en-US" dirty="0">
                <a:solidFill>
                  <a:schemeClr val="tx1"/>
                </a:solidFill>
                <a:latin typeface="Calibri" panose="020F0502020204030204" pitchFamily="34" charset="0"/>
              </a:rPr>
              <a:t>Report Out</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Next Steps</a:t>
            </a:r>
            <a:endParaRPr lang="en-US" dirty="0">
              <a:solidFill>
                <a:schemeClr val="tx1"/>
              </a:solidFill>
              <a:effectLst/>
              <a:latin typeface="Calibri" panose="020F0502020204030204" pitchFamily="34" charset="0"/>
            </a:endParaRPr>
          </a:p>
        </p:txBody>
      </p:sp>
      <p:sp>
        <p:nvSpPr>
          <p:cNvPr id="2" name="Title 1"/>
          <p:cNvSpPr>
            <a:spLocks noGrp="1"/>
          </p:cNvSpPr>
          <p:nvPr>
            <p:ph type="title"/>
          </p:nvPr>
        </p:nvSpPr>
        <p:spPr>
          <a:xfrm>
            <a:off x="1589943" y="537205"/>
            <a:ext cx="7886700" cy="462777"/>
          </a:xfrm>
        </p:spPr>
        <p:txBody>
          <a:bodyPr>
            <a:noAutofit/>
          </a:bodyPr>
          <a:lstStyle/>
          <a:p>
            <a:r>
              <a:rPr lang="en-US" sz="3200" dirty="0">
                <a:latin typeface="Arial" panose="020B0604020202020204" pitchFamily="34" charset="0"/>
                <a:cs typeface="Arial" panose="020B0604020202020204" pitchFamily="34" charset="0"/>
              </a:rPr>
              <a:t>Debrief/Action Planning</a:t>
            </a:r>
          </a:p>
        </p:txBody>
      </p:sp>
    </p:spTree>
    <p:extLst>
      <p:ext uri="{BB962C8B-B14F-4D97-AF65-F5344CB8AC3E}">
        <p14:creationId xmlns:p14="http://schemas.microsoft.com/office/powerpoint/2010/main" val="30485351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0676" y="1736457"/>
            <a:ext cx="7359707" cy="4247317"/>
          </a:xfrm>
          <a:prstGeom prst="rect">
            <a:avLst/>
          </a:prstGeom>
          <a:noFill/>
          <a:effectLst/>
        </p:spPr>
        <p:txBody>
          <a:bodyPr wrap="none">
            <a:spAutoFit/>
          </a:bodyPr>
          <a:lstStyle/>
          <a:p>
            <a:pPr>
              <a:defRPr/>
            </a:pPr>
            <a:r>
              <a:rPr lang="en-US" sz="12000" b="1" dirty="0">
                <a:solidFill>
                  <a:srgbClr val="00B2A9"/>
                </a:solidFill>
                <a:latin typeface="Candara"/>
                <a:ea typeface="Arial" charset="0"/>
                <a:cs typeface="Arial" charset="0"/>
              </a:rPr>
              <a:t>Questions?</a:t>
            </a:r>
          </a:p>
          <a:p>
            <a:pPr>
              <a:defRPr/>
            </a:pPr>
            <a:endParaRPr lang="en-US" sz="2500" b="1" dirty="0">
              <a:solidFill>
                <a:srgbClr val="00B2A9"/>
              </a:solidFill>
              <a:latin typeface="Candara"/>
              <a:ea typeface="Arial" charset="0"/>
              <a:cs typeface="Arial" charset="0"/>
            </a:endParaRPr>
          </a:p>
          <a:p>
            <a:pPr>
              <a:defRPr/>
            </a:pPr>
            <a:endParaRPr lang="en-US" sz="2500" b="1" dirty="0">
              <a:solidFill>
                <a:srgbClr val="00B2A9"/>
              </a:solidFill>
              <a:latin typeface="Candara"/>
              <a:ea typeface="Arial" charset="0"/>
              <a:cs typeface="Arial" charset="0"/>
            </a:endParaRPr>
          </a:p>
          <a:p>
            <a:pPr>
              <a:defRPr/>
            </a:pPr>
            <a:r>
              <a:rPr lang="en-US" sz="2500" b="1" dirty="0">
                <a:solidFill>
                  <a:srgbClr val="00B2A9"/>
                </a:solidFill>
                <a:latin typeface="Candara"/>
                <a:ea typeface="Arial" charset="0"/>
                <a:cs typeface="Arial" charset="0"/>
              </a:rPr>
              <a:t>Ashley Mann-McLellan</a:t>
            </a:r>
          </a:p>
          <a:p>
            <a:pPr>
              <a:defRPr/>
            </a:pPr>
            <a:r>
              <a:rPr lang="en-US" sz="2500" b="1" dirty="0">
                <a:solidFill>
                  <a:srgbClr val="00B2A9"/>
                </a:solidFill>
                <a:latin typeface="Candara"/>
                <a:ea typeface="Arial" charset="0"/>
                <a:cs typeface="Arial" charset="0"/>
                <a:hlinkClick r:id="rId3"/>
              </a:rPr>
              <a:t>amannmclellan@tacinc.org</a:t>
            </a:r>
            <a:endParaRPr lang="en-US" sz="2500" b="1" dirty="0">
              <a:solidFill>
                <a:srgbClr val="00B2A9"/>
              </a:solidFill>
              <a:latin typeface="Candara"/>
              <a:ea typeface="Arial" charset="0"/>
              <a:cs typeface="Arial" charset="0"/>
            </a:endParaRPr>
          </a:p>
          <a:p>
            <a:pPr>
              <a:defRPr/>
            </a:pPr>
            <a:endParaRPr lang="en-US" sz="2500" b="1" dirty="0">
              <a:solidFill>
                <a:srgbClr val="00B2A9"/>
              </a:solidFill>
              <a:latin typeface="Candara"/>
              <a:ea typeface="Arial" charset="0"/>
              <a:cs typeface="Arial" charset="0"/>
            </a:endParaRPr>
          </a:p>
          <a:p>
            <a:pPr algn="ctr">
              <a:defRPr/>
            </a:pPr>
            <a:endParaRPr lang="en-US" sz="2500" b="1" dirty="0">
              <a:solidFill>
                <a:srgbClr val="00B2A9"/>
              </a:solidFill>
              <a:latin typeface="Candara"/>
              <a:ea typeface="Arial" charset="0"/>
              <a:cs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089" y="4177186"/>
            <a:ext cx="2699641" cy="2429677"/>
          </a:xfrm>
          <a:prstGeom prst="rect">
            <a:avLst/>
          </a:prstGeom>
        </p:spPr>
      </p:pic>
    </p:spTree>
    <p:extLst>
      <p:ext uri="{BB962C8B-B14F-4D97-AF65-F5344CB8AC3E}">
        <p14:creationId xmlns:p14="http://schemas.microsoft.com/office/powerpoint/2010/main" val="409262663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770063" y="228600"/>
            <a:ext cx="8229600" cy="1371600"/>
          </a:xfrm>
        </p:spPr>
        <p:txBody>
          <a:bodyPr anchor="ctr"/>
          <a:lstStyle/>
          <a:p>
            <a:pPr algn="ctr"/>
            <a:r>
              <a:rPr lang="en-US" altLang="en-US">
                <a:latin typeface="Georgia" panose="02040502050405020303" pitchFamily="18" charset="0"/>
                <a:cs typeface="Georgia" panose="02040502050405020303" pitchFamily="18" charset="0"/>
              </a:rPr>
              <a:t>RRH Services and Stress</a:t>
            </a:r>
          </a:p>
        </p:txBody>
      </p:sp>
      <p:sp>
        <p:nvSpPr>
          <p:cNvPr id="3" name="Content Placeholder 2"/>
          <p:cNvSpPr>
            <a:spLocks noGrp="1"/>
          </p:cNvSpPr>
          <p:nvPr>
            <p:ph idx="1"/>
          </p:nvPr>
        </p:nvSpPr>
        <p:spPr>
          <a:xfrm>
            <a:off x="1770064" y="1744663"/>
            <a:ext cx="8618537" cy="4648200"/>
          </a:xfrm>
        </p:spPr>
        <p:txBody>
          <a:bodyPr>
            <a:normAutofit fontScale="77500" lnSpcReduction="20000"/>
          </a:bodyPr>
          <a:lstStyle/>
          <a:p>
            <a:pPr marL="0" indent="0">
              <a:buNone/>
              <a:defRPr/>
            </a:pPr>
            <a:r>
              <a:rPr lang="en-US" sz="3600" dirty="0">
                <a:latin typeface="Calibri" panose="020F0502020204030204" pitchFamily="34" charset="0"/>
              </a:rPr>
              <a:t>Stress overload can impact the ability of a person experiencing homelessness to:</a:t>
            </a:r>
          </a:p>
          <a:p>
            <a:pPr marL="0" indent="0">
              <a:buNone/>
              <a:defRPr/>
            </a:pPr>
            <a:endParaRPr lang="en-US" sz="1000" dirty="0">
              <a:latin typeface="Calibri" panose="020F0502020204030204" pitchFamily="34" charset="0"/>
            </a:endParaRPr>
          </a:p>
          <a:p>
            <a:pPr>
              <a:defRPr/>
            </a:pPr>
            <a:r>
              <a:rPr lang="en-US" sz="3600" dirty="0">
                <a:latin typeface="Calibri" panose="020F0502020204030204" pitchFamily="34" charset="0"/>
              </a:rPr>
              <a:t>Pursue, obtain and/or keep a job</a:t>
            </a:r>
          </a:p>
          <a:p>
            <a:pPr>
              <a:defRPr/>
            </a:pPr>
            <a:r>
              <a:rPr lang="en-US" sz="3600" dirty="0">
                <a:latin typeface="Calibri" panose="020F0502020204030204" pitchFamily="34" charset="0"/>
              </a:rPr>
              <a:t>Independently apply for benefits/other</a:t>
            </a:r>
          </a:p>
          <a:p>
            <a:pPr>
              <a:defRPr/>
            </a:pPr>
            <a:r>
              <a:rPr lang="en-US" sz="3600" dirty="0">
                <a:latin typeface="Calibri" panose="020F0502020204030204" pitchFamily="34" charset="0"/>
              </a:rPr>
              <a:t>Construct and follow a budget </a:t>
            </a:r>
          </a:p>
          <a:p>
            <a:pPr>
              <a:defRPr/>
            </a:pPr>
            <a:r>
              <a:rPr lang="en-US" sz="3600" dirty="0">
                <a:latin typeface="Calibri" panose="020F0502020204030204" pitchFamily="34" charset="0"/>
              </a:rPr>
              <a:t>Control discretionary spending</a:t>
            </a:r>
          </a:p>
          <a:p>
            <a:pPr>
              <a:defRPr/>
            </a:pPr>
            <a:r>
              <a:rPr lang="en-US" sz="3600" dirty="0">
                <a:latin typeface="Calibri" panose="020F0502020204030204" pitchFamily="34" charset="0"/>
              </a:rPr>
              <a:t>Anticipate the consequences of actions and choices</a:t>
            </a:r>
          </a:p>
          <a:p>
            <a:pPr marL="0" indent="0">
              <a:buNone/>
              <a:defRPr/>
            </a:pPr>
            <a:endParaRPr lang="en-US" sz="2800" b="1" dirty="0">
              <a:solidFill>
                <a:srgbClr val="FF0000"/>
              </a:solidFill>
              <a:latin typeface="Calibri" panose="020F0502020204030204" pitchFamily="34" charset="0"/>
            </a:endParaRPr>
          </a:p>
          <a:p>
            <a:pPr marL="0" indent="0" algn="ctr">
              <a:buNone/>
              <a:defRPr/>
            </a:pPr>
            <a:r>
              <a:rPr lang="en-US" sz="2800" b="1" dirty="0">
                <a:solidFill>
                  <a:srgbClr val="FF0000"/>
                </a:solidFill>
                <a:latin typeface="Calibri" panose="020F0502020204030204" pitchFamily="34" charset="0"/>
              </a:rPr>
              <a:t>Importance of low-barrier admissions processes</a:t>
            </a:r>
          </a:p>
          <a:p>
            <a:pPr marL="0" indent="0" algn="ctr">
              <a:buNone/>
              <a:defRPr/>
            </a:pPr>
            <a:r>
              <a:rPr lang="en-US" sz="2800" b="1" dirty="0">
                <a:solidFill>
                  <a:srgbClr val="FF0000"/>
                </a:solidFill>
                <a:latin typeface="Calibri" panose="020F0502020204030204" pitchFamily="34" charset="0"/>
              </a:rPr>
              <a:t>S/He may need more time or support to reduce stress.</a:t>
            </a:r>
          </a:p>
        </p:txBody>
      </p:sp>
    </p:spTree>
    <p:extLst>
      <p:ext uri="{BB962C8B-B14F-4D97-AF65-F5344CB8AC3E}">
        <p14:creationId xmlns:p14="http://schemas.microsoft.com/office/powerpoint/2010/main" val="312261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
          <p:cNvSpPr>
            <a:spLocks noGrp="1" noRot="1" noChangeAspect="1" noMove="1" noResize="1" noEditPoints="1" noAdjustHandles="1" noChangeArrowheads="1" noChangeShapeType="1" noTextEdit="1"/>
          </p:cNvSpPr>
          <p:nvPr/>
        </p:nvSpPr>
        <p:spPr bwMode="white">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13" name="Rectangle 1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nvSpPr>
        <p:spPr>
          <a:xfrm>
            <a:off x="1524000" y="0"/>
            <a:ext cx="4102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ndara"/>
            </a:endParaRPr>
          </a:p>
        </p:txBody>
      </p:sp>
      <p:cxnSp>
        <p:nvCxnSpPr>
          <p:cNvPr id="15" name="Straight Connector 1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nvCxnSpPr>
        <p:spPr>
          <a:xfrm>
            <a:off x="2114550" y="3929063"/>
            <a:ext cx="2947988"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1" y="803275"/>
            <a:ext cx="3959226" cy="3035300"/>
          </a:xfrm>
        </p:spPr>
        <p:txBody>
          <a:bodyPr rtlCol="0" anchor="b">
            <a:normAutofit/>
          </a:bodyPr>
          <a:lstStyle/>
          <a:p>
            <a:pPr algn="r" eaLnBrk="1" fontAlgn="auto" hangingPunct="1">
              <a:spcAft>
                <a:spcPts val="0"/>
              </a:spcAft>
              <a:defRPr/>
            </a:pPr>
            <a:br>
              <a:rPr sz="4000" u="sng" dirty="0">
                <a:solidFill>
                  <a:srgbClr val="FFFFFF"/>
                </a:solidFill>
                <a:ea typeface="+mj-ea"/>
                <a:cs typeface="+mj-cs"/>
              </a:rPr>
            </a:br>
            <a:br>
              <a:rPr sz="4000" u="sng" dirty="0">
                <a:solidFill>
                  <a:srgbClr val="FFFFFF"/>
                </a:solidFill>
                <a:ea typeface="+mj-ea"/>
                <a:cs typeface="+mj-cs"/>
              </a:rPr>
            </a:br>
            <a:r>
              <a:rPr sz="4000" dirty="0">
                <a:solidFill>
                  <a:srgbClr val="FFFFFF"/>
                </a:solidFill>
              </a:rPr>
              <a:t>Rapid Re-housing</a:t>
            </a:r>
            <a:br>
              <a:rPr lang="en-US" sz="4000" dirty="0">
                <a:solidFill>
                  <a:srgbClr val="FFFFFF"/>
                </a:solidFill>
              </a:rPr>
            </a:br>
            <a:r>
              <a:rPr lang="en-US" sz="4000" dirty="0">
                <a:solidFill>
                  <a:srgbClr val="FFFFFF"/>
                </a:solidFill>
              </a:rPr>
              <a:t>A Systems Lens</a:t>
            </a:r>
            <a:endParaRPr sz="4000" dirty="0">
              <a:solidFill>
                <a:srgbClr val="FFFFFF"/>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43414" t="1282" r="30734" b="36082"/>
          <a:stretch>
            <a:fillRect/>
          </a:stretch>
        </p:blipFill>
        <p:spPr bwMode="auto">
          <a:xfrm>
            <a:off x="6734176" y="1441451"/>
            <a:ext cx="2682875" cy="3851275"/>
          </a:xfrm>
          <a:prstGeom prst="rect">
            <a:avLst/>
          </a:prstGeom>
          <a:noFill/>
          <a:ln w="127000" cap="sq">
            <a:solidFill>
              <a:schemeClr val="accent1"/>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40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5969" y="1525197"/>
            <a:ext cx="10439199" cy="4836519"/>
          </a:xfrm>
        </p:spPr>
        <p:txBody>
          <a:bodyPr>
            <a:normAutofit/>
          </a:bodyPr>
          <a:lstStyle/>
          <a:p>
            <a:pPr marL="0" indent="0">
              <a:buNone/>
            </a:pPr>
            <a:r>
              <a:rPr lang="en-US" sz="3200" b="1" dirty="0">
                <a:solidFill>
                  <a:schemeClr val="tx1"/>
                </a:solidFill>
              </a:rPr>
              <a:t>Rapid re-housing is an intervention designed to</a:t>
            </a:r>
            <a:r>
              <a:rPr lang="en-US" sz="3200" dirty="0">
                <a:solidFill>
                  <a:schemeClr val="tx1"/>
                </a:solidFill>
              </a:rPr>
              <a:t>:</a:t>
            </a:r>
          </a:p>
          <a:p>
            <a:endParaRPr lang="en-US" dirty="0">
              <a:solidFill>
                <a:schemeClr val="tx1"/>
              </a:solidFill>
            </a:endParaRPr>
          </a:p>
          <a:p>
            <a:r>
              <a:rPr lang="en-US" sz="3000" dirty="0">
                <a:solidFill>
                  <a:schemeClr val="tx1"/>
                </a:solidFill>
              </a:rPr>
              <a:t>Help individuals and families to quickly exit homelessness,</a:t>
            </a:r>
          </a:p>
          <a:p>
            <a:endParaRPr lang="en-US" sz="3000" dirty="0">
              <a:solidFill>
                <a:schemeClr val="tx1"/>
              </a:solidFill>
            </a:endParaRPr>
          </a:p>
          <a:p>
            <a:r>
              <a:rPr lang="en-US" sz="3000" dirty="0">
                <a:solidFill>
                  <a:schemeClr val="tx1"/>
                </a:solidFill>
              </a:rPr>
              <a:t>Return to housing in the community, and </a:t>
            </a:r>
          </a:p>
          <a:p>
            <a:endParaRPr lang="en-US" sz="3000" dirty="0">
              <a:solidFill>
                <a:schemeClr val="tx1"/>
              </a:solidFill>
            </a:endParaRPr>
          </a:p>
          <a:p>
            <a:r>
              <a:rPr lang="en-US" sz="3000" dirty="0">
                <a:solidFill>
                  <a:schemeClr val="tx1"/>
                </a:solidFill>
              </a:rPr>
              <a:t>Not become homeless again in the near term</a:t>
            </a:r>
            <a:r>
              <a:rPr lang="en-US" dirty="0">
                <a:solidFill>
                  <a:schemeClr val="tx1"/>
                </a:solidFill>
              </a:rPr>
              <a:t>.</a:t>
            </a:r>
          </a:p>
          <a:p>
            <a:endParaRPr lang="en-US" dirty="0"/>
          </a:p>
        </p:txBody>
      </p:sp>
      <p:sp>
        <p:nvSpPr>
          <p:cNvPr id="2" name="Title 1"/>
          <p:cNvSpPr>
            <a:spLocks noGrp="1"/>
          </p:cNvSpPr>
          <p:nvPr>
            <p:ph type="title"/>
          </p:nvPr>
        </p:nvSpPr>
        <p:spPr/>
        <p:txBody>
          <a:bodyPr>
            <a:normAutofit/>
          </a:bodyPr>
          <a:lstStyle/>
          <a:p>
            <a:r>
              <a:rPr lang="en-US" sz="3200" dirty="0"/>
              <a:t>What Is Rapid Re-housing (RRH)?</a:t>
            </a:r>
          </a:p>
        </p:txBody>
      </p:sp>
    </p:spTree>
    <p:extLst>
      <p:ext uri="{BB962C8B-B14F-4D97-AF65-F5344CB8AC3E}">
        <p14:creationId xmlns:p14="http://schemas.microsoft.com/office/powerpoint/2010/main" val="10934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1458" y="712269"/>
            <a:ext cx="2528249" cy="5502264"/>
          </a:xfrm>
        </p:spPr>
        <p:txBody>
          <a:bodyPr>
            <a:normAutofit/>
          </a:bodyPr>
          <a:lstStyle/>
          <a:p>
            <a:r>
              <a:rPr lang="en-US" b="1" dirty="0">
                <a:solidFill>
                  <a:srgbClr val="FFFFFF"/>
                </a:solidFill>
                <a:latin typeface="Arial"/>
                <a:cs typeface="Arial"/>
              </a:rPr>
              <a:t>Overview of the Day</a:t>
            </a:r>
          </a:p>
        </p:txBody>
      </p:sp>
      <p:sp>
        <p:nvSpPr>
          <p:cNvPr id="9" name="Content Placeholder 4"/>
          <p:cNvSpPr txBox="1">
            <a:spLocks/>
          </p:cNvSpPr>
          <p:nvPr/>
        </p:nvSpPr>
        <p:spPr>
          <a:xfrm>
            <a:off x="5299986" y="466415"/>
            <a:ext cx="6200352" cy="5993971"/>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Clr>
                <a:schemeClr val="accent5"/>
              </a:buClr>
              <a:buSzPct val="85000"/>
              <a:buFont typeface="Wingdings" charset="2"/>
              <a:buChar char="v"/>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SzPct val="85000"/>
              <a:buFont typeface="Wingdings" charset="2"/>
              <a:buChar char="v"/>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SzPct val="85000"/>
              <a:buFont typeface="Wingdings" charset="2"/>
              <a:buChar char="v"/>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SzPct val="85000"/>
              <a:buFont typeface="Wingdings" charset="2"/>
              <a:buChar char="v"/>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85000"/>
              <a:buFont typeface="Wingdings" charset="2"/>
              <a:buChar char="v"/>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0000"/>
              </a:buClr>
              <a:buNone/>
            </a:pPr>
            <a:r>
              <a:rPr lang="en-US" sz="3200" b="1" dirty="0">
                <a:solidFill>
                  <a:srgbClr val="0070C0"/>
                </a:solidFill>
                <a:latin typeface="Calibri" panose="020F0502020204030204" pitchFamily="34" charset="0"/>
                <a:ea typeface="Arial" charset="0"/>
                <a:cs typeface="Arial" charset="0"/>
              </a:rPr>
              <a:t>Agenda</a:t>
            </a:r>
          </a:p>
          <a:p>
            <a:pPr marL="0" indent="0">
              <a:buClr>
                <a:srgbClr val="FF0000"/>
              </a:buClr>
              <a:buNone/>
            </a:pPr>
            <a:endParaRPr lang="en-US" sz="1500" b="1" dirty="0">
              <a:solidFill>
                <a:srgbClr val="0070C0"/>
              </a:solidFill>
              <a:latin typeface="Calibri" panose="020F0502020204030204" pitchFamily="34" charset="0"/>
              <a:ea typeface="Arial" charset="0"/>
              <a:cs typeface="Arial" charset="0"/>
            </a:endParaRPr>
          </a:p>
          <a:p>
            <a:pPr lvl="1">
              <a:buClrTx/>
              <a:buFont typeface="Arial" charset="0"/>
              <a:buChar char="•"/>
            </a:pPr>
            <a:r>
              <a:rPr lang="en-US" sz="2600" dirty="0">
                <a:solidFill>
                  <a:srgbClr val="000000"/>
                </a:solidFill>
                <a:latin typeface="Calibri" panose="020F0502020204030204" pitchFamily="34" charset="0"/>
                <a:ea typeface="Arial" charset="0"/>
                <a:cs typeface="Arial" charset="0"/>
              </a:rPr>
              <a:t>Stress and Homelessness</a:t>
            </a:r>
          </a:p>
          <a:p>
            <a:pPr lvl="1">
              <a:buClrTx/>
              <a:buFont typeface="Arial" charset="0"/>
              <a:buChar char="•"/>
            </a:pPr>
            <a:endParaRPr lang="en-US" sz="2600" dirty="0">
              <a:solidFill>
                <a:srgbClr val="000000"/>
              </a:solidFill>
              <a:latin typeface="Calibri" panose="020F0502020204030204" pitchFamily="34" charset="0"/>
              <a:ea typeface="Arial" charset="0"/>
              <a:cs typeface="Arial" charset="0"/>
            </a:endParaRPr>
          </a:p>
          <a:p>
            <a:pPr lvl="1">
              <a:buClrTx/>
              <a:buFont typeface="Arial" charset="0"/>
              <a:buChar char="•"/>
            </a:pPr>
            <a:r>
              <a:rPr lang="en-US" sz="2600" dirty="0">
                <a:solidFill>
                  <a:srgbClr val="000000"/>
                </a:solidFill>
                <a:latin typeface="Calibri" panose="020F0502020204030204" pitchFamily="34" charset="0"/>
                <a:ea typeface="Arial" charset="0"/>
                <a:cs typeface="Arial" charset="0"/>
              </a:rPr>
              <a:t>Overview of RRH- Systems Lens</a:t>
            </a:r>
          </a:p>
          <a:p>
            <a:pPr lvl="1">
              <a:buClrTx/>
              <a:buFont typeface="Arial" charset="0"/>
              <a:buChar char="•"/>
            </a:pPr>
            <a:endParaRPr lang="en-US" sz="2600" dirty="0">
              <a:solidFill>
                <a:srgbClr val="000000"/>
              </a:solidFill>
              <a:latin typeface="Calibri" panose="020F0502020204030204" pitchFamily="34" charset="0"/>
              <a:ea typeface="Arial" charset="0"/>
              <a:cs typeface="Arial" charset="0"/>
            </a:endParaRPr>
          </a:p>
          <a:p>
            <a:pPr lvl="1">
              <a:buClrTx/>
              <a:buFont typeface="Arial" charset="0"/>
              <a:buChar char="•"/>
            </a:pPr>
            <a:r>
              <a:rPr lang="en-US" sz="2600" dirty="0">
                <a:solidFill>
                  <a:srgbClr val="000000"/>
                </a:solidFill>
                <a:latin typeface="Calibri" panose="020F0502020204030204" pitchFamily="34" charset="0"/>
                <a:ea typeface="Arial" charset="0"/>
                <a:cs typeface="Arial" charset="0"/>
              </a:rPr>
              <a:t>Core Components of RRH</a:t>
            </a:r>
          </a:p>
          <a:p>
            <a:pPr lvl="2">
              <a:buClrTx/>
              <a:buFont typeface="Wingdings" panose="05000000000000000000" pitchFamily="2" charset="2"/>
              <a:buChar char="§"/>
            </a:pPr>
            <a:r>
              <a:rPr lang="en-US" sz="2400" dirty="0">
                <a:solidFill>
                  <a:srgbClr val="000000"/>
                </a:solidFill>
                <a:latin typeface="Calibri" panose="020F0502020204030204" pitchFamily="34" charset="0"/>
                <a:ea typeface="Arial" charset="0"/>
                <a:cs typeface="Arial" charset="0"/>
              </a:rPr>
              <a:t>Housing Identification</a:t>
            </a:r>
          </a:p>
          <a:p>
            <a:pPr lvl="2">
              <a:buClrTx/>
              <a:buFont typeface="Wingdings" panose="05000000000000000000" pitchFamily="2" charset="2"/>
              <a:buChar char="§"/>
            </a:pPr>
            <a:r>
              <a:rPr lang="en-US" sz="2400" dirty="0">
                <a:solidFill>
                  <a:srgbClr val="000000"/>
                </a:solidFill>
                <a:latin typeface="Calibri" panose="020F0502020204030204" pitchFamily="34" charset="0"/>
                <a:ea typeface="Arial" charset="0"/>
                <a:cs typeface="Arial" charset="0"/>
              </a:rPr>
              <a:t>Rent and Move-in Assistance</a:t>
            </a:r>
          </a:p>
          <a:p>
            <a:pPr lvl="2">
              <a:buClrTx/>
              <a:buFont typeface="Wingdings" panose="05000000000000000000" pitchFamily="2" charset="2"/>
              <a:buChar char="§"/>
            </a:pPr>
            <a:r>
              <a:rPr lang="en-US" sz="2400" dirty="0">
                <a:solidFill>
                  <a:srgbClr val="000000"/>
                </a:solidFill>
                <a:latin typeface="Calibri" panose="020F0502020204030204" pitchFamily="34" charset="0"/>
                <a:ea typeface="Arial" charset="0"/>
                <a:cs typeface="Arial" charset="0"/>
              </a:rPr>
              <a:t>Case Management and Services</a:t>
            </a:r>
          </a:p>
          <a:p>
            <a:pPr marL="914400" lvl="2" indent="0">
              <a:buClrTx/>
              <a:buNone/>
            </a:pPr>
            <a:endParaRPr lang="en-US" sz="2400" dirty="0">
              <a:solidFill>
                <a:srgbClr val="000000"/>
              </a:solidFill>
              <a:latin typeface="Calibri" panose="020F0502020204030204" pitchFamily="34" charset="0"/>
              <a:ea typeface="Arial" charset="0"/>
              <a:cs typeface="Arial" charset="0"/>
            </a:endParaRPr>
          </a:p>
          <a:p>
            <a:pPr lvl="1">
              <a:buClrTx/>
              <a:buFont typeface="Arial" panose="020B0604020202020204" pitchFamily="34" charset="0"/>
              <a:buChar char="•"/>
            </a:pPr>
            <a:r>
              <a:rPr lang="en-US" sz="2600" dirty="0">
                <a:solidFill>
                  <a:srgbClr val="000000"/>
                </a:solidFill>
                <a:latin typeface="Calibri" panose="020F0502020204030204" pitchFamily="34" charset="0"/>
                <a:ea typeface="Arial" charset="0"/>
                <a:cs typeface="Arial" charset="0"/>
              </a:rPr>
              <a:t>Data &amp; Evaluation</a:t>
            </a:r>
          </a:p>
          <a:p>
            <a:pPr marL="457200" lvl="1" indent="0">
              <a:buClrTx/>
              <a:buNone/>
            </a:pPr>
            <a:endParaRPr lang="en-US" sz="2600" dirty="0">
              <a:solidFill>
                <a:srgbClr val="000000"/>
              </a:solidFill>
              <a:latin typeface="Calibri" panose="020F0502020204030204" pitchFamily="34" charset="0"/>
              <a:ea typeface="Arial" charset="0"/>
              <a:cs typeface="Arial" charset="0"/>
            </a:endParaRPr>
          </a:p>
          <a:p>
            <a:pPr lvl="1">
              <a:buClrTx/>
              <a:buFont typeface="Arial" charset="0"/>
              <a:buChar char="•"/>
            </a:pPr>
            <a:r>
              <a:rPr lang="en-US" sz="2600" dirty="0">
                <a:solidFill>
                  <a:srgbClr val="000000"/>
                </a:solidFill>
                <a:latin typeface="Calibri" panose="020F0502020204030204" pitchFamily="34" charset="0"/>
                <a:ea typeface="Arial" charset="0"/>
                <a:cs typeface="Arial" charset="0"/>
              </a:rPr>
              <a:t>Action: Structures to Enhance Good Practice</a:t>
            </a:r>
            <a:endParaRPr lang="en-US" sz="2600" dirty="0">
              <a:solidFill>
                <a:prstClr val="black"/>
              </a:solidFill>
              <a:latin typeface="Calibri" panose="020F0502020204030204" pitchFamily="34" charset="0"/>
              <a:ea typeface="Arial" charset="0"/>
              <a:cs typeface="Arial" charset="0"/>
            </a:endParaRPr>
          </a:p>
          <a:p>
            <a:pPr lvl="1">
              <a:buClr>
                <a:srgbClr val="FF0000"/>
              </a:buClr>
            </a:pPr>
            <a:endParaRPr lang="en-US" sz="1900" dirty="0">
              <a:solidFill>
                <a:srgbClr val="000000"/>
              </a:solidFill>
              <a:latin typeface="Calibri" panose="020F0502020204030204" pitchFamily="34" charset="0"/>
              <a:cs typeface="Arial"/>
            </a:endParaRPr>
          </a:p>
        </p:txBody>
      </p:sp>
      <p:sp>
        <p:nvSpPr>
          <p:cNvPr id="6" name="Rectangle 5">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nvSpPr>
        <p:spPr>
          <a:xfrm>
            <a:off x="1524001" y="0"/>
            <a:ext cx="34766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8612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What does RRH do (and not do)?</a:t>
            </a:r>
          </a:p>
        </p:txBody>
      </p:sp>
      <p:sp>
        <p:nvSpPr>
          <p:cNvPr id="3" name="Text Placeholder 2"/>
          <p:cNvSpPr>
            <a:spLocks noGrp="1"/>
          </p:cNvSpPr>
          <p:nvPr>
            <p:ph type="body" idx="1"/>
          </p:nvPr>
        </p:nvSpPr>
        <p:spPr>
          <a:xfrm>
            <a:off x="1981647" y="1371601"/>
            <a:ext cx="4039568" cy="639589"/>
          </a:xfrm>
        </p:spPr>
        <p:txBody>
          <a:bodyPr anchor="ctr">
            <a:normAutofit/>
          </a:bodyPr>
          <a:lstStyle/>
          <a:p>
            <a:pPr marL="0" indent="0" algn="ctr">
              <a:buNone/>
            </a:pPr>
            <a:r>
              <a:rPr lang="en-US" sz="2400" dirty="0">
                <a:latin typeface="Arial" panose="020B0604020202020204" pitchFamily="34" charset="0"/>
                <a:cs typeface="Arial" panose="020B0604020202020204" pitchFamily="34" charset="0"/>
              </a:rPr>
              <a:t>Rapid Re-Housing Does</a:t>
            </a:r>
          </a:p>
        </p:txBody>
      </p:sp>
      <p:sp>
        <p:nvSpPr>
          <p:cNvPr id="4" name="Content Placeholder 3"/>
          <p:cNvSpPr>
            <a:spLocks noGrp="1"/>
          </p:cNvSpPr>
          <p:nvPr>
            <p:ph sz="half" idx="2"/>
          </p:nvPr>
        </p:nvSpPr>
        <p:spPr>
          <a:xfrm>
            <a:off x="1981647" y="2055045"/>
            <a:ext cx="4039568" cy="4111335"/>
          </a:xfrm>
        </p:spPr>
        <p:txBody>
          <a:bodyPr>
            <a:noAutofit/>
          </a:bodyPr>
          <a:lstStyle/>
          <a:p>
            <a:pPr>
              <a:buFont typeface="Arial" charset="0"/>
              <a:buChar char="•"/>
            </a:pPr>
            <a:r>
              <a:rPr lang="en-US" dirty="0">
                <a:solidFill>
                  <a:schemeClr val="tx1"/>
                </a:solidFill>
                <a:latin typeface="Arial" panose="020B0604020202020204" pitchFamily="34" charset="0"/>
                <a:cs typeface="Arial" panose="020B0604020202020204" pitchFamily="34" charset="0"/>
              </a:rPr>
              <a:t>Reduces the length of time people experience homelessness </a:t>
            </a:r>
          </a:p>
          <a:p>
            <a:pPr>
              <a:buFont typeface="Arial" charset="0"/>
              <a:buChar char="•"/>
            </a:pPr>
            <a:r>
              <a:rPr lang="en-US" dirty="0">
                <a:solidFill>
                  <a:schemeClr val="tx1"/>
                </a:solidFill>
                <a:latin typeface="Arial" panose="020B0604020202020204" pitchFamily="34" charset="0"/>
                <a:cs typeface="Arial" panose="020B0604020202020204" pitchFamily="34" charset="0"/>
              </a:rPr>
              <a:t>Minimize the negative impact of homelessness on their lives</a:t>
            </a:r>
          </a:p>
          <a:p>
            <a:pPr>
              <a:buFont typeface="Arial" charset="0"/>
              <a:buChar char="•"/>
            </a:pPr>
            <a:r>
              <a:rPr lang="en-US" dirty="0">
                <a:solidFill>
                  <a:schemeClr val="tx1"/>
                </a:solidFill>
                <a:latin typeface="Arial" panose="020B0604020202020204" pitchFamily="34" charset="0"/>
                <a:cs typeface="Arial" panose="020B0604020202020204" pitchFamily="34" charset="0"/>
              </a:rPr>
              <a:t>Assist people to access resources that can help with long term goals – if they choose</a:t>
            </a:r>
          </a:p>
        </p:txBody>
      </p:sp>
      <p:sp>
        <p:nvSpPr>
          <p:cNvPr id="5" name="Text Placeholder 4"/>
          <p:cNvSpPr>
            <a:spLocks noGrp="1"/>
          </p:cNvSpPr>
          <p:nvPr>
            <p:ph type="body" sz="quarter" idx="3"/>
          </p:nvPr>
        </p:nvSpPr>
        <p:spPr>
          <a:xfrm>
            <a:off x="6168556" y="1371601"/>
            <a:ext cx="4041799" cy="639589"/>
          </a:xfrm>
        </p:spPr>
        <p:txBody>
          <a:bodyPr anchor="ctr">
            <a:normAutofit fontScale="92500"/>
          </a:bodyPr>
          <a:lstStyle/>
          <a:p>
            <a:pPr marL="0" indent="0" algn="ctr">
              <a:buNone/>
            </a:pPr>
            <a:r>
              <a:rPr lang="en-US" sz="2400" dirty="0">
                <a:latin typeface="Arial" panose="020B0604020202020204" pitchFamily="34" charset="0"/>
                <a:cs typeface="Arial" panose="020B0604020202020204" pitchFamily="34" charset="0"/>
              </a:rPr>
              <a:t>Rapid Re-Housing Does Not</a:t>
            </a:r>
          </a:p>
        </p:txBody>
      </p:sp>
      <p:sp>
        <p:nvSpPr>
          <p:cNvPr id="6" name="Content Placeholder 5"/>
          <p:cNvSpPr>
            <a:spLocks noGrp="1"/>
          </p:cNvSpPr>
          <p:nvPr>
            <p:ph sz="quarter" idx="4"/>
          </p:nvPr>
        </p:nvSpPr>
        <p:spPr>
          <a:xfrm>
            <a:off x="6168556" y="2011190"/>
            <a:ext cx="4041799" cy="4111335"/>
          </a:xfrm>
        </p:spPr>
        <p:txBody>
          <a:bodyPr>
            <a:noAutofit/>
          </a:bodyPr>
          <a:lstStyle/>
          <a:p>
            <a:pPr>
              <a:buFont typeface="Arial" charset="0"/>
              <a:buChar char="•"/>
            </a:pPr>
            <a:r>
              <a:rPr lang="en-US" dirty="0">
                <a:solidFill>
                  <a:schemeClr val="tx1"/>
                </a:solidFill>
                <a:latin typeface="Arial" panose="020B0604020202020204" pitchFamily="34" charset="0"/>
                <a:cs typeface="Arial" panose="020B0604020202020204" pitchFamily="34" charset="0"/>
              </a:rPr>
              <a:t>Eliminate poverty</a:t>
            </a:r>
          </a:p>
          <a:p>
            <a:pPr>
              <a:buFont typeface="Arial" charset="0"/>
              <a:buChar char="•"/>
            </a:pPr>
            <a:r>
              <a:rPr lang="en-US" dirty="0">
                <a:solidFill>
                  <a:schemeClr val="tx1"/>
                </a:solidFill>
                <a:latin typeface="Arial" panose="020B0604020202020204" pitchFamily="34" charset="0"/>
                <a:cs typeface="Arial" panose="020B0604020202020204" pitchFamily="34" charset="0"/>
              </a:rPr>
              <a:t>Assure people will have affordable housing</a:t>
            </a:r>
          </a:p>
          <a:p>
            <a:pPr>
              <a:buFont typeface="Arial" charset="0"/>
              <a:buChar char="•"/>
            </a:pPr>
            <a:r>
              <a:rPr lang="en-US" dirty="0">
                <a:solidFill>
                  <a:schemeClr val="tx1"/>
                </a:solidFill>
                <a:latin typeface="Arial" panose="020B0604020202020204" pitchFamily="34" charset="0"/>
                <a:cs typeface="Arial" panose="020B0604020202020204" pitchFamily="34" charset="0"/>
              </a:rPr>
              <a:t>Protect people from impact of life losses or difficult choices</a:t>
            </a:r>
          </a:p>
          <a:p>
            <a:pPr>
              <a:buFont typeface="Arial" charset="0"/>
              <a:buChar char="•"/>
            </a:pPr>
            <a:r>
              <a:rPr lang="en-US" dirty="0">
                <a:solidFill>
                  <a:schemeClr val="tx1"/>
                </a:solidFill>
                <a:latin typeface="Arial" panose="020B0604020202020204" pitchFamily="34" charset="0"/>
                <a:cs typeface="Arial" panose="020B0604020202020204" pitchFamily="34" charset="0"/>
              </a:rPr>
              <a:t>Eliminate housing mobility</a:t>
            </a:r>
          </a:p>
        </p:txBody>
      </p:sp>
      <p:grpSp>
        <p:nvGrpSpPr>
          <p:cNvPr id="11" name="Group 10"/>
          <p:cNvGrpSpPr/>
          <p:nvPr/>
        </p:nvGrpSpPr>
        <p:grpSpPr>
          <a:xfrm>
            <a:off x="2133600" y="1905000"/>
            <a:ext cx="8077200" cy="3048000"/>
            <a:chOff x="609600" y="1828800"/>
            <a:chExt cx="8077200" cy="4114800"/>
          </a:xfrm>
        </p:grpSpPr>
        <p:cxnSp>
          <p:nvCxnSpPr>
            <p:cNvPr id="8" name="Straight Connector 7"/>
            <p:cNvCxnSpPr/>
            <p:nvPr/>
          </p:nvCxnSpPr>
          <p:spPr>
            <a:xfrm>
              <a:off x="609600" y="1828800"/>
              <a:ext cx="8077200" cy="0"/>
            </a:xfrm>
            <a:prstGeom prst="line">
              <a:avLst/>
            </a:prstGeom>
            <a:ln>
              <a:solidFill>
                <a:srgbClr val="CDECF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828800"/>
              <a:ext cx="0" cy="4114800"/>
            </a:xfrm>
            <a:prstGeom prst="line">
              <a:avLst/>
            </a:prstGeom>
            <a:ln>
              <a:solidFill>
                <a:srgbClr val="CDECF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9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1361" y="615157"/>
            <a:ext cx="7637646" cy="1120775"/>
          </a:xfrm>
        </p:spPr>
        <p:txBody>
          <a:bodyPr>
            <a:normAutofit fontScale="90000"/>
          </a:bodyPr>
          <a:lstStyle/>
          <a:p>
            <a:r>
              <a:rPr lang="en-US" sz="3100" dirty="0"/>
              <a:t>RRH: Strengths-Based Approach</a:t>
            </a:r>
            <a:br>
              <a:rPr lang="en-US" dirty="0"/>
            </a:br>
            <a:br>
              <a:rPr lang="en-US" dirty="0"/>
            </a:br>
            <a:endParaRPr lang="en-US" dirty="0"/>
          </a:p>
        </p:txBody>
      </p:sp>
      <p:sp>
        <p:nvSpPr>
          <p:cNvPr id="92163" name="Content Placeholder 2"/>
          <p:cNvSpPr>
            <a:spLocks noGrp="1"/>
          </p:cNvSpPr>
          <p:nvPr>
            <p:ph idx="1"/>
          </p:nvPr>
        </p:nvSpPr>
        <p:spPr>
          <a:xfrm>
            <a:off x="2085983" y="1283381"/>
            <a:ext cx="8317220" cy="4351338"/>
          </a:xfrm>
        </p:spPr>
        <p:txBody>
          <a:bodyPr/>
          <a:lstStyle/>
          <a:p>
            <a:r>
              <a:rPr lang="en-US" altLang="en-US" sz="1550" dirty="0">
                <a:solidFill>
                  <a:schemeClr val="tx1"/>
                </a:solidFill>
              </a:rPr>
              <a:t>Households experiencing homelessness are not significantly different than other poor households</a:t>
            </a:r>
          </a:p>
          <a:p>
            <a:r>
              <a:rPr lang="en-US" altLang="en-US" sz="1550" dirty="0">
                <a:solidFill>
                  <a:schemeClr val="tx1"/>
                </a:solidFill>
              </a:rPr>
              <a:t>Most poor households do not become homeless </a:t>
            </a:r>
          </a:p>
          <a:p>
            <a:r>
              <a:rPr lang="en-US" altLang="en-US" sz="1550" dirty="0">
                <a:solidFill>
                  <a:schemeClr val="tx1"/>
                </a:solidFill>
              </a:rPr>
              <a:t>Most households only need a light touch of assistance to exit homelessness</a:t>
            </a:r>
          </a:p>
          <a:p>
            <a:r>
              <a:rPr lang="en-US" altLang="en-US" sz="1550" dirty="0">
                <a:solidFill>
                  <a:schemeClr val="tx1"/>
                </a:solidFill>
              </a:rPr>
              <a:t>Some sub-populations in poverty have a higher incidence of homelessness(e.g., veterans)</a:t>
            </a:r>
          </a:p>
          <a:p>
            <a:endParaRPr lang="en-US" altLang="en-US" dirty="0"/>
          </a:p>
        </p:txBody>
      </p:sp>
      <p:graphicFrame>
        <p:nvGraphicFramePr>
          <p:cNvPr id="92165" name="Chart 5"/>
          <p:cNvGraphicFramePr>
            <a:graphicFrameLocks/>
          </p:cNvGraphicFramePr>
          <p:nvPr>
            <p:extLst/>
          </p:nvPr>
        </p:nvGraphicFramePr>
        <p:xfrm>
          <a:off x="2016126" y="3067666"/>
          <a:ext cx="3941763" cy="3704609"/>
        </p:xfrm>
        <a:graphic>
          <a:graphicData uri="http://schemas.openxmlformats.org/presentationml/2006/ole">
            <mc:AlternateContent xmlns:mc="http://schemas.openxmlformats.org/markup-compatibility/2006">
              <mc:Choice xmlns:v="urn:schemas-microsoft-com:vml" Requires="v">
                <p:oleObj spid="_x0000_s1149" name="Chart" r:id="rId4" imgW="3950550" imgH="4163929" progId="Excel.Chart.8">
                  <p:embed/>
                </p:oleObj>
              </mc:Choice>
              <mc:Fallback>
                <p:oleObj name="Chart" r:id="rId4" imgW="3950550" imgH="4163929" progId="Excel.Chart.8">
                  <p:embed/>
                  <p:pic>
                    <p:nvPicPr>
                      <p:cNvPr id="92165"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26" y="3067666"/>
                        <a:ext cx="3941763" cy="3704609"/>
                      </a:xfrm>
                      <a:prstGeom prst="rect">
                        <a:avLst/>
                      </a:prstGeom>
                      <a:noFill/>
                      <a:ln>
                        <a:noFill/>
                      </a:ln>
                      <a:extLst/>
                    </p:spPr>
                  </p:pic>
                </p:oleObj>
              </mc:Fallback>
            </mc:AlternateContent>
          </a:graphicData>
        </a:graphic>
      </p:graphicFrame>
      <p:graphicFrame>
        <p:nvGraphicFramePr>
          <p:cNvPr id="7" name="Content Placeholder 5"/>
          <p:cNvGraphicFramePr>
            <a:graphicFrameLocks/>
          </p:cNvGraphicFramePr>
          <p:nvPr>
            <p:extLst/>
          </p:nvPr>
        </p:nvGraphicFramePr>
        <p:xfrm>
          <a:off x="6244594" y="3067665"/>
          <a:ext cx="3845755" cy="36317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20</a:t>
            </a:r>
          </a:p>
        </p:txBody>
      </p:sp>
    </p:spTree>
    <p:extLst>
      <p:ext uri="{BB962C8B-B14F-4D97-AF65-F5344CB8AC3E}">
        <p14:creationId xmlns:p14="http://schemas.microsoft.com/office/powerpoint/2010/main" val="286385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8951" y="1450734"/>
            <a:ext cx="10306125" cy="5407265"/>
          </a:xfrm>
        </p:spPr>
        <p:txBody>
          <a:bodyPr>
            <a:normAutofit fontScale="92500" lnSpcReduction="10000"/>
          </a:bodyPr>
          <a:lstStyle/>
          <a:p>
            <a:r>
              <a:rPr lang="en-US" sz="2700" dirty="0">
                <a:solidFill>
                  <a:schemeClr val="tx1"/>
                </a:solidFill>
                <a:latin typeface="Calibri" panose="020F0502020204030204" pitchFamily="34" charset="0"/>
              </a:rPr>
              <a:t>So, is Rapid Re-housing for everyone? (Yes!)</a:t>
            </a:r>
          </a:p>
          <a:p>
            <a:endParaRPr lang="en-US" sz="2700" dirty="0">
              <a:solidFill>
                <a:schemeClr val="tx1"/>
              </a:solidFill>
              <a:latin typeface="Calibri" panose="020F0502020204030204" pitchFamily="34" charset="0"/>
            </a:endParaRPr>
          </a:p>
          <a:p>
            <a:r>
              <a:rPr lang="en-US" sz="2700" dirty="0">
                <a:solidFill>
                  <a:schemeClr val="tx1"/>
                </a:solidFill>
                <a:latin typeface="Calibri" panose="020F0502020204030204" pitchFamily="34" charset="0"/>
              </a:rPr>
              <a:t>Rapid Re-housing works for many types of households/sub-populations</a:t>
            </a:r>
          </a:p>
          <a:p>
            <a:pPr lvl="1"/>
            <a:r>
              <a:rPr lang="en-US" sz="2700" dirty="0">
                <a:solidFill>
                  <a:schemeClr val="tx1"/>
                </a:solidFill>
                <a:latin typeface="Calibri" panose="020F0502020204030204" pitchFamily="34" charset="0"/>
              </a:rPr>
              <a:t>Families</a:t>
            </a:r>
          </a:p>
          <a:p>
            <a:pPr lvl="1"/>
            <a:r>
              <a:rPr lang="en-US" sz="2700" dirty="0">
                <a:solidFill>
                  <a:schemeClr val="tx1"/>
                </a:solidFill>
                <a:latin typeface="Calibri" panose="020F0502020204030204" pitchFamily="34" charset="0"/>
              </a:rPr>
              <a:t>Individuals</a:t>
            </a:r>
          </a:p>
          <a:p>
            <a:pPr lvl="1"/>
            <a:r>
              <a:rPr lang="en-US" sz="2700" dirty="0">
                <a:solidFill>
                  <a:schemeClr val="tx1"/>
                </a:solidFill>
                <a:latin typeface="Calibri" panose="020F0502020204030204" pitchFamily="34" charset="0"/>
              </a:rPr>
              <a:t>Youth</a:t>
            </a:r>
          </a:p>
          <a:p>
            <a:pPr lvl="1"/>
            <a:r>
              <a:rPr lang="en-US" sz="2700" dirty="0">
                <a:solidFill>
                  <a:schemeClr val="tx1"/>
                </a:solidFill>
                <a:latin typeface="Calibri" panose="020F0502020204030204" pitchFamily="34" charset="0"/>
              </a:rPr>
              <a:t>Veterans</a:t>
            </a:r>
          </a:p>
          <a:p>
            <a:pPr lvl="1"/>
            <a:r>
              <a:rPr lang="en-US" sz="2700" dirty="0">
                <a:solidFill>
                  <a:schemeClr val="tx1"/>
                </a:solidFill>
                <a:latin typeface="Calibri" panose="020F0502020204030204" pitchFamily="34" charset="0"/>
              </a:rPr>
              <a:t>Survivors of Domestic Violence</a:t>
            </a:r>
          </a:p>
          <a:p>
            <a:pPr lvl="1"/>
            <a:r>
              <a:rPr lang="en-US" sz="2700" dirty="0">
                <a:solidFill>
                  <a:schemeClr val="tx1"/>
                </a:solidFill>
                <a:latin typeface="Calibri" panose="020F0502020204030204" pitchFamily="34" charset="0"/>
              </a:rPr>
              <a:t>People experiencing longer term homelessness</a:t>
            </a:r>
          </a:p>
          <a:p>
            <a:pPr marL="457200" lvl="1" indent="0">
              <a:buNone/>
            </a:pPr>
            <a:endParaRPr lang="en-US" sz="2700" dirty="0">
              <a:solidFill>
                <a:schemeClr val="tx1"/>
              </a:solidFill>
              <a:latin typeface="Calibri" panose="020F0502020204030204" pitchFamily="34" charset="0"/>
            </a:endParaRPr>
          </a:p>
          <a:p>
            <a:r>
              <a:rPr lang="en-US" sz="2700" dirty="0">
                <a:solidFill>
                  <a:schemeClr val="tx1"/>
                </a:solidFill>
                <a:latin typeface="Calibri" panose="020F0502020204030204" pitchFamily="34" charset="0"/>
              </a:rPr>
              <a:t>No research has shown predictors who will and will not be successful in RRH</a:t>
            </a:r>
          </a:p>
          <a:p>
            <a:endParaRPr lang="en-US" sz="2700" dirty="0">
              <a:solidFill>
                <a:schemeClr val="tx1"/>
              </a:solidFill>
              <a:latin typeface="Calibri" panose="020F0502020204030204" pitchFamily="34" charset="0"/>
            </a:endParaRPr>
          </a:p>
          <a:p>
            <a:r>
              <a:rPr lang="en-US" sz="2700" dirty="0">
                <a:solidFill>
                  <a:schemeClr val="tx1"/>
                </a:solidFill>
                <a:latin typeface="Calibri" panose="020F0502020204030204" pitchFamily="34" charset="0"/>
              </a:rPr>
              <a:t>We can’t “assess” client resiliency in RRH</a:t>
            </a:r>
          </a:p>
          <a:p>
            <a:endParaRPr lang="en-US" dirty="0">
              <a:latin typeface="Calibri" panose="020F0502020204030204" pitchFamily="34" charset="0"/>
            </a:endParaRPr>
          </a:p>
          <a:p>
            <a:endParaRPr lang="en-US"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3200" dirty="0"/>
              <a:t>RRH: It Can Work for Anyone!</a:t>
            </a:r>
          </a:p>
        </p:txBody>
      </p:sp>
    </p:spTree>
    <p:extLst>
      <p:ext uri="{BB962C8B-B14F-4D97-AF65-F5344CB8AC3E}">
        <p14:creationId xmlns:p14="http://schemas.microsoft.com/office/powerpoint/2010/main" val="158172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8951" y="1450734"/>
            <a:ext cx="10306125" cy="5407265"/>
          </a:xfrm>
        </p:spPr>
        <p:txBody>
          <a:bodyPr>
            <a:normAutofit/>
          </a:bodyPr>
          <a:lstStyle/>
          <a:p>
            <a:r>
              <a:rPr lang="en-US" sz="2700" dirty="0">
                <a:solidFill>
                  <a:schemeClr val="tx1"/>
                </a:solidFill>
                <a:latin typeface="Calibri" panose="020F0502020204030204" pitchFamily="34" charset="0"/>
              </a:rPr>
              <a:t>Leads communities to develop very low-barrier RRH admissions policies</a:t>
            </a:r>
          </a:p>
          <a:p>
            <a:pPr marL="0" indent="0">
              <a:buNone/>
            </a:pPr>
            <a:endParaRPr lang="en-US" sz="2700" dirty="0">
              <a:solidFill>
                <a:schemeClr val="tx1"/>
              </a:solidFill>
              <a:latin typeface="Calibri" panose="020F0502020204030204" pitchFamily="34" charset="0"/>
            </a:endParaRPr>
          </a:p>
          <a:p>
            <a:r>
              <a:rPr lang="en-US" sz="2700" dirty="0">
                <a:solidFill>
                  <a:schemeClr val="tx1"/>
                </a:solidFill>
                <a:latin typeface="Calibri" panose="020F0502020204030204" pitchFamily="34" charset="0"/>
              </a:rPr>
              <a:t>No added criteria to get into an RRH program such as</a:t>
            </a:r>
          </a:p>
          <a:p>
            <a:pPr lvl="1"/>
            <a:r>
              <a:rPr lang="en-US" sz="2300" dirty="0">
                <a:solidFill>
                  <a:schemeClr val="tx1"/>
                </a:solidFill>
                <a:latin typeface="Calibri" panose="020F0502020204030204" pitchFamily="34" charset="0"/>
              </a:rPr>
              <a:t>Minimum income</a:t>
            </a:r>
          </a:p>
          <a:p>
            <a:pPr lvl="1"/>
            <a:r>
              <a:rPr lang="en-US" sz="2300" dirty="0">
                <a:solidFill>
                  <a:schemeClr val="tx1"/>
                </a:solidFill>
                <a:latin typeface="Calibri" panose="020F0502020204030204" pitchFamily="34" charset="0"/>
              </a:rPr>
              <a:t>Lack of criminal background</a:t>
            </a:r>
          </a:p>
          <a:p>
            <a:pPr lvl="1"/>
            <a:r>
              <a:rPr lang="en-US" sz="2300" dirty="0">
                <a:solidFill>
                  <a:schemeClr val="tx1"/>
                </a:solidFill>
                <a:latin typeface="Calibri" panose="020F0502020204030204" pitchFamily="34" charset="0"/>
              </a:rPr>
              <a:t>Good credit</a:t>
            </a:r>
          </a:p>
          <a:p>
            <a:pPr lvl="1"/>
            <a:r>
              <a:rPr lang="en-US" sz="2300" dirty="0">
                <a:solidFill>
                  <a:schemeClr val="tx1"/>
                </a:solidFill>
                <a:latin typeface="Calibri" panose="020F0502020204030204" pitchFamily="34" charset="0"/>
              </a:rPr>
              <a:t>Good landlord history</a:t>
            </a:r>
          </a:p>
          <a:p>
            <a:pPr lvl="1"/>
            <a:r>
              <a:rPr lang="en-US" sz="2300" dirty="0">
                <a:solidFill>
                  <a:schemeClr val="tx1"/>
                </a:solidFill>
                <a:latin typeface="Calibri" panose="020F0502020204030204" pitchFamily="34" charset="0"/>
              </a:rPr>
              <a:t>Lack of DV history</a:t>
            </a:r>
          </a:p>
          <a:p>
            <a:pPr marL="457200" lvl="1" indent="0">
              <a:buNone/>
            </a:pPr>
            <a:endParaRPr lang="en-US" sz="2300" dirty="0">
              <a:solidFill>
                <a:schemeClr val="tx1"/>
              </a:solidFill>
              <a:latin typeface="Calibri" panose="020F0502020204030204" pitchFamily="34" charset="0"/>
            </a:endParaRPr>
          </a:p>
          <a:p>
            <a:pPr marL="0" indent="0">
              <a:buNone/>
            </a:pPr>
            <a:endParaRPr lang="en-US" dirty="0">
              <a:latin typeface="Calibri" panose="020F0502020204030204" pitchFamily="34" charset="0"/>
            </a:endParaRPr>
          </a:p>
          <a:p>
            <a:endParaRPr lang="en-US"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3200" dirty="0"/>
              <a:t>RRH: It Can Work for Anyone!</a:t>
            </a:r>
          </a:p>
        </p:txBody>
      </p:sp>
    </p:spTree>
    <p:extLst>
      <p:ext uri="{BB962C8B-B14F-4D97-AF65-F5344CB8AC3E}">
        <p14:creationId xmlns:p14="http://schemas.microsoft.com/office/powerpoint/2010/main" val="118804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422400" y="825035"/>
            <a:ext cx="10236199" cy="1120775"/>
          </a:xfrm>
        </p:spPr>
        <p:txBody>
          <a:bodyPr>
            <a:normAutofit fontScale="90000"/>
          </a:bodyPr>
          <a:lstStyle/>
          <a:p>
            <a:pPr eaLnBrk="1" hangingPunct="1">
              <a:defRPr/>
            </a:pPr>
            <a:r>
              <a:rPr altLang="en-US" sz="3100" dirty="0">
                <a:latin typeface="Arial" panose="020B0604020202020204" pitchFamily="34" charset="0"/>
                <a:cs typeface="Arial" panose="020B0604020202020204" pitchFamily="34" charset="0"/>
              </a:rPr>
              <a:t>A Systemic Approach to Rapid Re-housing: It Takes Work</a:t>
            </a:r>
            <a:br>
              <a:rPr altLang="en-US" sz="3100" dirty="0">
                <a:latin typeface="Arial" panose="020B0604020202020204" pitchFamily="34" charset="0"/>
                <a:cs typeface="Arial" panose="020B0604020202020204" pitchFamily="34" charset="0"/>
              </a:rPr>
            </a:br>
            <a:br>
              <a:rPr altLang="en-US" sz="3100" dirty="0">
                <a:latin typeface="Arial" panose="020B0604020202020204" pitchFamily="34" charset="0"/>
                <a:cs typeface="Arial" panose="020B0604020202020204" pitchFamily="34" charset="0"/>
              </a:rPr>
            </a:br>
            <a:r>
              <a:rPr altLang="en-US" dirty="0">
                <a:solidFill>
                  <a:srgbClr val="0070C0"/>
                </a:solidFill>
                <a:latin typeface="Arial" panose="020B0604020202020204" pitchFamily="34" charset="0"/>
                <a:cs typeface="Arial" panose="020B0604020202020204" pitchFamily="34" charset="0"/>
              </a:rPr>
              <a:t> </a:t>
            </a:r>
            <a:br>
              <a:rPr altLang="en-US" sz="3000" dirty="0">
                <a:latin typeface="Arial" panose="020B0604020202020204" pitchFamily="34" charset="0"/>
                <a:cs typeface="Arial" panose="020B0604020202020204" pitchFamily="34" charset="0"/>
              </a:rPr>
            </a:br>
            <a:endParaRPr alt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0006" y="1610580"/>
            <a:ext cx="10761540" cy="4756150"/>
          </a:xfrm>
        </p:spPr>
        <p:txBody>
          <a:bodyPr>
            <a:normAutofit fontScale="92500" lnSpcReduction="10000"/>
          </a:bodyPr>
          <a:lstStyle/>
          <a:p>
            <a:pPr eaLnBrk="1" fontAlgn="auto" hangingPunct="1">
              <a:spcAft>
                <a:spcPts val="0"/>
              </a:spcAft>
              <a:buFont typeface="Arial"/>
              <a:buChar char="•"/>
              <a:defRPr/>
            </a:pPr>
            <a:r>
              <a:rPr sz="2800" dirty="0">
                <a:solidFill>
                  <a:schemeClr val="tx1"/>
                </a:solidFill>
                <a:latin typeface="Calibri" panose="020F0502020204030204" pitchFamily="34" charset="0"/>
              </a:rPr>
              <a:t>To be most successful, </a:t>
            </a:r>
            <a:r>
              <a:rPr sz="2800" b="1" dirty="0">
                <a:solidFill>
                  <a:schemeClr val="tx1"/>
                </a:solidFill>
                <a:latin typeface="Calibri" panose="020F0502020204030204" pitchFamily="34" charset="0"/>
              </a:rPr>
              <a:t>RRH practice </a:t>
            </a:r>
            <a:r>
              <a:rPr sz="2800" dirty="0">
                <a:solidFill>
                  <a:schemeClr val="tx1"/>
                </a:solidFill>
                <a:latin typeface="Calibri" panose="020F0502020204030204" pitchFamily="34" charset="0"/>
              </a:rPr>
              <a:t>should also be implemented in a standardized way, however it is funded</a:t>
            </a:r>
          </a:p>
          <a:p>
            <a:pPr eaLnBrk="1" fontAlgn="auto" hangingPunct="1">
              <a:spcAft>
                <a:spcPts val="0"/>
              </a:spcAft>
              <a:buFont typeface="Arial"/>
              <a:buChar char="•"/>
              <a:defRPr/>
            </a:pPr>
            <a:endParaRPr sz="2800" dirty="0">
              <a:solidFill>
                <a:schemeClr val="tx1"/>
              </a:solidFill>
              <a:latin typeface="Calibri" panose="020F0502020204030204" pitchFamily="34" charset="0"/>
            </a:endParaRPr>
          </a:p>
          <a:p>
            <a:pPr eaLnBrk="1" fontAlgn="auto" hangingPunct="1">
              <a:spcAft>
                <a:spcPts val="0"/>
              </a:spcAft>
              <a:buFont typeface="Arial"/>
              <a:buChar char="•"/>
              <a:defRPr/>
            </a:pPr>
            <a:r>
              <a:rPr sz="2800" dirty="0">
                <a:solidFill>
                  <a:schemeClr val="tx1"/>
                </a:solidFill>
                <a:latin typeface="Calibri" panose="020F0502020204030204" pitchFamily="34" charset="0"/>
              </a:rPr>
              <a:t>Good RRH requires training, high standards of practice, skills, and strong relationships with the community – landlords, other programs, systems of care</a:t>
            </a:r>
          </a:p>
          <a:p>
            <a:pPr eaLnBrk="1" fontAlgn="auto" hangingPunct="1">
              <a:spcAft>
                <a:spcPts val="0"/>
              </a:spcAft>
              <a:buFont typeface="Arial"/>
              <a:buChar char="•"/>
              <a:defRPr/>
            </a:pPr>
            <a:endParaRPr sz="2800" dirty="0">
              <a:solidFill>
                <a:schemeClr val="tx1"/>
              </a:solidFill>
              <a:latin typeface="Calibri" panose="020F0502020204030204" pitchFamily="34" charset="0"/>
            </a:endParaRPr>
          </a:p>
          <a:p>
            <a:pPr eaLnBrk="1" fontAlgn="auto" hangingPunct="1">
              <a:spcAft>
                <a:spcPts val="0"/>
              </a:spcAft>
              <a:defRPr/>
            </a:pPr>
            <a:r>
              <a:rPr sz="2800" dirty="0">
                <a:solidFill>
                  <a:schemeClr val="tx1"/>
                </a:solidFill>
                <a:latin typeface="Calibri" panose="020F0502020204030204" pitchFamily="34" charset="0"/>
              </a:rPr>
              <a:t>RRH is something that agencies need to specialize in so they can do it well</a:t>
            </a:r>
          </a:p>
          <a:p>
            <a:pPr eaLnBrk="1" fontAlgn="auto" hangingPunct="1">
              <a:spcAft>
                <a:spcPts val="0"/>
              </a:spcAft>
              <a:defRPr/>
            </a:pPr>
            <a:endParaRPr sz="2800" dirty="0">
              <a:solidFill>
                <a:schemeClr val="tx1"/>
              </a:solidFill>
              <a:latin typeface="Calibri" panose="020F0502020204030204" pitchFamily="34" charset="0"/>
            </a:endParaRPr>
          </a:p>
          <a:p>
            <a:pPr eaLnBrk="1" fontAlgn="auto" hangingPunct="1">
              <a:spcAft>
                <a:spcPts val="0"/>
              </a:spcAft>
              <a:defRPr/>
            </a:pPr>
            <a:r>
              <a:rPr sz="2800" dirty="0">
                <a:solidFill>
                  <a:schemeClr val="tx1"/>
                </a:solidFill>
                <a:latin typeface="Calibri" panose="020F0502020204030204" pitchFamily="34" charset="0"/>
              </a:rPr>
              <a:t>A systemic approach will promote standardized practice and high performance from providers </a:t>
            </a:r>
            <a:br>
              <a:rPr sz="2800" dirty="0">
                <a:solidFill>
                  <a:schemeClr val="tx1"/>
                </a:solidFill>
                <a:latin typeface="Calibri" panose="020F0502020204030204" pitchFamily="34" charset="0"/>
              </a:rPr>
            </a:br>
            <a:endParaRPr sz="2600" dirty="0">
              <a:solidFill>
                <a:schemeClr val="tx1"/>
              </a:solidFill>
              <a:latin typeface="Calibri" panose="020F0502020204030204" pitchFamily="34" charset="0"/>
            </a:endParaRP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dirty="0">
              <a:solidFill>
                <a:srgbClr val="000000">
                  <a:tint val="75000"/>
                </a:srgbClr>
              </a:solidFill>
            </a:endParaRPr>
          </a:p>
        </p:txBody>
      </p:sp>
    </p:spTree>
    <p:extLst>
      <p:ext uri="{BB962C8B-B14F-4D97-AF65-F5344CB8AC3E}">
        <p14:creationId xmlns:p14="http://schemas.microsoft.com/office/powerpoint/2010/main" val="75381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
          <p:cNvSpPr>
            <a:spLocks noGrp="1" noRot="1" noChangeAspect="1" noMove="1" noResize="1" noEditPoints="1" noAdjustHandles="1" noChangeArrowheads="1" noChangeShapeType="1" noTextEdit="1"/>
          </p:cNvSpPr>
          <p:nvPr/>
        </p:nvSpPr>
        <p:spPr bwMode="white">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1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nvSpPr>
        <p:spPr>
          <a:xfrm>
            <a:off x="1524000" y="0"/>
            <a:ext cx="4102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Connector 1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nvCxnSpPr>
        <p:spPr>
          <a:xfrm>
            <a:off x="2114550" y="3929063"/>
            <a:ext cx="2947988"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00250" y="803275"/>
            <a:ext cx="3155950" cy="3035300"/>
          </a:xfrm>
        </p:spPr>
        <p:txBody>
          <a:bodyPr rtlCol="0" anchor="b"/>
          <a:lstStyle/>
          <a:p>
            <a:pPr algn="r" eaLnBrk="1" fontAlgn="auto" hangingPunct="1">
              <a:spcAft>
                <a:spcPts val="0"/>
              </a:spcAft>
              <a:defRPr/>
            </a:pPr>
            <a:br>
              <a:rPr sz="4000" u="sng" dirty="0">
                <a:solidFill>
                  <a:srgbClr val="FFFFFF"/>
                </a:solidFill>
                <a:ea typeface="+mj-ea"/>
                <a:cs typeface="+mj-cs"/>
              </a:rPr>
            </a:br>
            <a:r>
              <a:rPr sz="4000" dirty="0">
                <a:solidFill>
                  <a:srgbClr val="FFFFFF"/>
                </a:solidFill>
                <a:ea typeface="+mj-ea"/>
                <a:cs typeface="+mj-cs"/>
              </a:rPr>
              <a:t>Research, Outcomes, and Data</a:t>
            </a:r>
          </a:p>
        </p:txBody>
      </p:sp>
      <p:pic>
        <p:nvPicPr>
          <p:cNvPr id="10650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l="195" t="3046" r="4152" b="5289"/>
          <a:stretch>
            <a:fillRect/>
          </a:stretch>
        </p:blipFill>
        <p:spPr bwMode="auto">
          <a:xfrm>
            <a:off x="6096000" y="1268414"/>
            <a:ext cx="45275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29</a:t>
            </a:r>
          </a:p>
        </p:txBody>
      </p:sp>
    </p:spTree>
    <p:extLst>
      <p:ext uri="{BB962C8B-B14F-4D97-AF65-F5344CB8AC3E}">
        <p14:creationId xmlns:p14="http://schemas.microsoft.com/office/powerpoint/2010/main" val="1317350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2663825" y="196851"/>
            <a:ext cx="7639050" cy="1120775"/>
          </a:xfrm>
        </p:spPr>
        <p:txBody>
          <a:bodyPr/>
          <a:lstStyle/>
          <a:p>
            <a:pPr eaLnBrk="1" hangingPunct="1"/>
            <a:r>
              <a:rPr altLang="en-US" sz="2800" dirty="0"/>
              <a:t>RRH: Outcomes</a:t>
            </a:r>
          </a:p>
        </p:txBody>
      </p:sp>
      <p:sp>
        <p:nvSpPr>
          <p:cNvPr id="108547" name="Content Placeholder 2"/>
          <p:cNvSpPr>
            <a:spLocks noGrp="1"/>
          </p:cNvSpPr>
          <p:nvPr>
            <p:ph idx="1"/>
          </p:nvPr>
        </p:nvSpPr>
        <p:spPr>
          <a:xfrm>
            <a:off x="2130425" y="1504950"/>
            <a:ext cx="8001000" cy="4851400"/>
          </a:xfrm>
        </p:spPr>
        <p:txBody>
          <a:bodyPr/>
          <a:lstStyle/>
          <a:p>
            <a:pPr eaLnBrk="1" hangingPunct="1"/>
            <a:r>
              <a:rPr altLang="en-US" sz="2800" b="1" dirty="0">
                <a:solidFill>
                  <a:schemeClr val="tx1"/>
                </a:solidFill>
              </a:rPr>
              <a:t>Increases </a:t>
            </a:r>
            <a:r>
              <a:rPr altLang="en-US" sz="2800" dirty="0">
                <a:solidFill>
                  <a:schemeClr val="tx1"/>
                </a:solidFill>
              </a:rPr>
              <a:t>exits to permanent housing</a:t>
            </a:r>
          </a:p>
          <a:p>
            <a:pPr eaLnBrk="1" hangingPunct="1"/>
            <a:endParaRPr altLang="en-US" sz="2800" dirty="0">
              <a:solidFill>
                <a:schemeClr val="tx1"/>
              </a:solidFill>
            </a:endParaRPr>
          </a:p>
          <a:p>
            <a:pPr eaLnBrk="1" hangingPunct="1"/>
            <a:r>
              <a:rPr altLang="en-US" sz="2800" b="1" dirty="0">
                <a:solidFill>
                  <a:schemeClr val="tx1"/>
                </a:solidFill>
              </a:rPr>
              <a:t>Decreases</a:t>
            </a:r>
            <a:r>
              <a:rPr altLang="en-US" sz="2800" dirty="0">
                <a:solidFill>
                  <a:schemeClr val="tx1"/>
                </a:solidFill>
              </a:rPr>
              <a:t> length of shelter stay/homelessness</a:t>
            </a:r>
          </a:p>
          <a:p>
            <a:pPr lvl="1" eaLnBrk="1" hangingPunct="1">
              <a:buClrTx/>
            </a:pPr>
            <a:r>
              <a:rPr altLang="en-US" sz="2800" dirty="0">
                <a:solidFill>
                  <a:schemeClr val="tx1"/>
                </a:solidFill>
              </a:rPr>
              <a:t>Reduced length of shelter stays frees up crisis beds for others in need</a:t>
            </a:r>
          </a:p>
          <a:p>
            <a:pPr lvl="1" eaLnBrk="1" hangingPunct="1">
              <a:buClrTx/>
            </a:pPr>
            <a:endParaRPr altLang="en-US" sz="2800" dirty="0">
              <a:solidFill>
                <a:schemeClr val="tx1"/>
              </a:solidFill>
            </a:endParaRPr>
          </a:p>
          <a:p>
            <a:pPr eaLnBrk="1" hangingPunct="1"/>
            <a:r>
              <a:rPr altLang="en-US" sz="2800" b="1" dirty="0">
                <a:solidFill>
                  <a:schemeClr val="tx1"/>
                </a:solidFill>
              </a:rPr>
              <a:t>Reduce</a:t>
            </a:r>
            <a:r>
              <a:rPr altLang="en-US" sz="2800" dirty="0">
                <a:solidFill>
                  <a:schemeClr val="tx1"/>
                </a:solidFill>
              </a:rPr>
              <a:t>s returns to homelessness</a:t>
            </a:r>
          </a:p>
          <a:p>
            <a:pPr eaLnBrk="1" hangingPunct="1"/>
            <a:endParaRPr altLang="en-US" sz="2800" dirty="0">
              <a:solidFill>
                <a:schemeClr val="tx1"/>
              </a:solidFill>
            </a:endParaRPr>
          </a:p>
          <a:p>
            <a:pPr eaLnBrk="1" hangingPunct="1"/>
            <a:r>
              <a:rPr altLang="en-US" sz="2800" b="1" dirty="0">
                <a:solidFill>
                  <a:schemeClr val="tx1"/>
                </a:solidFill>
              </a:rPr>
              <a:t>Increases</a:t>
            </a:r>
            <a:r>
              <a:rPr altLang="en-US" sz="2800" dirty="0">
                <a:solidFill>
                  <a:schemeClr val="tx1"/>
                </a:solidFill>
              </a:rPr>
              <a:t> system flow</a:t>
            </a:r>
          </a:p>
        </p:txBody>
      </p:sp>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30</a:t>
            </a:r>
          </a:p>
        </p:txBody>
      </p:sp>
    </p:spTree>
    <p:extLst>
      <p:ext uri="{BB962C8B-B14F-4D97-AF65-F5344CB8AC3E}">
        <p14:creationId xmlns:p14="http://schemas.microsoft.com/office/powerpoint/2010/main" val="152013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02" y="1160319"/>
            <a:ext cx="6989798" cy="4652962"/>
          </a:xfrm>
        </p:spPr>
        <p:txBody>
          <a:bodyPr numCol="2">
            <a:noAutofit/>
          </a:bodyPr>
          <a:lstStyle/>
          <a:p>
            <a:pPr marL="0" indent="0">
              <a:buNone/>
            </a:pPr>
            <a:endParaRPr lang="en-US" dirty="0">
              <a:solidFill>
                <a:schemeClr val="accent5">
                  <a:lumMod val="75000"/>
                </a:schemeClr>
              </a:solidFill>
              <a:latin typeface="+mn-lt"/>
            </a:endParaRPr>
          </a:p>
          <a:p>
            <a:r>
              <a:rPr lang="en-US" sz="2000" dirty="0">
                <a:latin typeface="Calibri" panose="020F0502020204030204" pitchFamily="34" charset="0"/>
                <a:hlinkClick r:id="rId2"/>
              </a:rPr>
              <a:t>SSVF</a:t>
            </a:r>
            <a:r>
              <a:rPr lang="en-US" sz="2000" dirty="0">
                <a:latin typeface="Calibri" panose="020F0502020204030204" pitchFamily="34" charset="0"/>
              </a:rPr>
              <a:t>- Vet Homelessness        47% (2010-2016)</a:t>
            </a:r>
          </a:p>
          <a:p>
            <a:pPr lvl="1"/>
            <a:r>
              <a:rPr lang="en-US" dirty="0">
                <a:solidFill>
                  <a:schemeClr val="accent5">
                    <a:lumMod val="75000"/>
                  </a:schemeClr>
                </a:solidFill>
                <a:latin typeface="Calibri" panose="020F0502020204030204" pitchFamily="34" charset="0"/>
              </a:rPr>
              <a:t>25% Recidivism Rate (2015 and 2016 Annual Reports)</a:t>
            </a:r>
          </a:p>
          <a:p>
            <a:pPr marL="457200" lvl="1" indent="0">
              <a:buNone/>
            </a:pPr>
            <a:endParaRPr lang="en-US" dirty="0">
              <a:solidFill>
                <a:schemeClr val="accent5">
                  <a:lumMod val="75000"/>
                </a:schemeClr>
              </a:solidFill>
              <a:latin typeface="Calibri" panose="020F0502020204030204" pitchFamily="34" charset="0"/>
            </a:endParaRPr>
          </a:p>
          <a:p>
            <a:r>
              <a:rPr lang="en-US" sz="2000" dirty="0">
                <a:latin typeface="Calibri" panose="020F0502020204030204" pitchFamily="34" charset="0"/>
                <a:hlinkClick r:id="rId3"/>
              </a:rPr>
              <a:t>State of CT </a:t>
            </a:r>
            <a:r>
              <a:rPr lang="en-US" sz="2000" dirty="0">
                <a:latin typeface="Calibri" panose="020F0502020204030204" pitchFamily="34" charset="0"/>
              </a:rPr>
              <a:t>RRH Evaluation</a:t>
            </a:r>
          </a:p>
          <a:p>
            <a:pPr lvl="1"/>
            <a:r>
              <a:rPr lang="en-US" dirty="0">
                <a:solidFill>
                  <a:schemeClr val="accent5">
                    <a:lumMod val="75000"/>
                  </a:schemeClr>
                </a:solidFill>
                <a:latin typeface="Calibri" panose="020F0502020204030204" pitchFamily="34" charset="0"/>
              </a:rPr>
              <a:t>11% Recidivism Rate after 2 years in RRH          </a:t>
            </a:r>
          </a:p>
          <a:p>
            <a:pPr marL="457200" lvl="1" indent="0">
              <a:buNone/>
            </a:pPr>
            <a:endParaRPr lang="en-US" dirty="0">
              <a:solidFill>
                <a:schemeClr val="accent5">
                  <a:lumMod val="75000"/>
                </a:schemeClr>
              </a:solidFill>
              <a:latin typeface="Calibri" panose="020F0502020204030204" pitchFamily="34" charset="0"/>
            </a:endParaRPr>
          </a:p>
          <a:p>
            <a:r>
              <a:rPr lang="en-US" sz="2000" dirty="0">
                <a:latin typeface="Calibri" panose="020F0502020204030204" pitchFamily="34" charset="0"/>
                <a:hlinkClick r:id="rId4"/>
              </a:rPr>
              <a:t>Los Angeles RRH- </a:t>
            </a:r>
            <a:r>
              <a:rPr lang="en-US" sz="2000" dirty="0">
                <a:latin typeface="Calibri" panose="020F0502020204030204" pitchFamily="34" charset="0"/>
              </a:rPr>
              <a:t>2016 Dashboard</a:t>
            </a:r>
          </a:p>
          <a:p>
            <a:pPr lvl="1"/>
            <a:r>
              <a:rPr lang="en-US" dirty="0">
                <a:solidFill>
                  <a:schemeClr val="accent5">
                    <a:lumMod val="75000"/>
                  </a:schemeClr>
                </a:solidFill>
                <a:latin typeface="Calibri" panose="020F0502020204030204" pitchFamily="34" charset="0"/>
              </a:rPr>
              <a:t>26% exited to a temporary-in-nature destination</a:t>
            </a:r>
          </a:p>
          <a:p>
            <a:pPr marL="457200" lvl="1" indent="0">
              <a:buNone/>
            </a:pPr>
            <a:endParaRPr lang="en-US" dirty="0">
              <a:solidFill>
                <a:schemeClr val="accent5">
                  <a:lumMod val="75000"/>
                </a:schemeClr>
              </a:solidFill>
              <a:latin typeface="Calibri" panose="020F0502020204030204" pitchFamily="34" charset="0"/>
            </a:endParaRPr>
          </a:p>
          <a:p>
            <a:pPr marL="0" indent="0">
              <a:buNone/>
            </a:pPr>
            <a:endParaRPr lang="en-US" sz="2000" dirty="0">
              <a:latin typeface="Calibri" panose="020F0502020204030204" pitchFamily="34" charset="0"/>
            </a:endParaRPr>
          </a:p>
          <a:p>
            <a:endParaRPr lang="en-US" sz="2000" dirty="0">
              <a:latin typeface="Calibri" panose="020F0502020204030204" pitchFamily="34" charset="0"/>
            </a:endParaRPr>
          </a:p>
          <a:p>
            <a:endParaRPr lang="en-US" sz="2000" dirty="0">
              <a:latin typeface="Calibri" panose="020F0502020204030204" pitchFamily="34" charset="0"/>
            </a:endParaRPr>
          </a:p>
          <a:p>
            <a:pPr marL="457200" lvl="1" indent="0">
              <a:buNone/>
            </a:pPr>
            <a:endParaRPr lang="en-US" dirty="0">
              <a:solidFill>
                <a:schemeClr val="accent5">
                  <a:lumMod val="75000"/>
                </a:schemeClr>
              </a:solidFill>
              <a:latin typeface="Calibri" panose="020F0502020204030204" pitchFamily="34" charset="0"/>
            </a:endParaRPr>
          </a:p>
          <a:p>
            <a:pPr marL="457200" lvl="1" indent="0">
              <a:buNone/>
            </a:pPr>
            <a:endParaRPr lang="en-US" dirty="0">
              <a:solidFill>
                <a:schemeClr val="accent5">
                  <a:lumMod val="75000"/>
                </a:schemeClr>
              </a:solidFill>
              <a:latin typeface="Calibri" panose="020F0502020204030204" pitchFamily="34" charset="0"/>
            </a:endParaRPr>
          </a:p>
          <a:p>
            <a:pPr marL="0" indent="0">
              <a:buNone/>
            </a:pPr>
            <a:endParaRPr lang="en-US" sz="2800" dirty="0">
              <a:solidFill>
                <a:schemeClr val="accent5">
                  <a:lumMod val="75000"/>
                </a:schemeClr>
              </a:solidFill>
              <a:latin typeface="+mn-lt"/>
            </a:endParaRPr>
          </a:p>
          <a:p>
            <a:endParaRPr lang="en-US" sz="2800" dirty="0">
              <a:solidFill>
                <a:schemeClr val="accent5">
                  <a:lumMod val="75000"/>
                </a:schemeClr>
              </a:solidFill>
              <a:latin typeface="+mn-lt"/>
            </a:endParaRPr>
          </a:p>
          <a:p>
            <a:pPr marL="457200" lvl="1" indent="0">
              <a:buNone/>
            </a:pPr>
            <a:endParaRPr lang="en-US" sz="2400" dirty="0">
              <a:latin typeface="+mn-lt"/>
            </a:endParaRPr>
          </a:p>
          <a:p>
            <a:pPr marL="0" indent="0">
              <a:buNone/>
            </a:pPr>
            <a:endParaRPr lang="en-US" dirty="0">
              <a:latin typeface="+mn-lt"/>
            </a:endParaRPr>
          </a:p>
          <a:p>
            <a:pPr marL="0" indent="0">
              <a:buNone/>
            </a:pPr>
            <a:endParaRPr lang="en-US" dirty="0">
              <a:latin typeface="+mn-lt"/>
            </a:endParaRPr>
          </a:p>
          <a:p>
            <a:endParaRPr lang="en-US" dirty="0">
              <a:solidFill>
                <a:schemeClr val="accent5">
                  <a:lumMod val="75000"/>
                </a:schemeClr>
              </a:solidFill>
              <a:latin typeface="+mn-lt"/>
            </a:endParaRPr>
          </a:p>
          <a:p>
            <a:pPr marL="457200" lvl="1" indent="0">
              <a:buNone/>
            </a:pPr>
            <a:endParaRPr lang="en-US" sz="2400" dirty="0"/>
          </a:p>
          <a:p>
            <a:pPr lvl="1"/>
            <a:endParaRPr lang="en-US" sz="2400" dirty="0"/>
          </a:p>
          <a:p>
            <a:pPr lvl="1"/>
            <a:endParaRPr lang="en-US" sz="2400" dirty="0"/>
          </a:p>
          <a:p>
            <a:pPr lvl="1"/>
            <a:endParaRPr lang="en-US" sz="2400" dirty="0"/>
          </a:p>
          <a:p>
            <a:pPr lvl="1"/>
            <a:endParaRPr lang="en-US" sz="2400" dirty="0"/>
          </a:p>
        </p:txBody>
      </p:sp>
      <p:sp>
        <p:nvSpPr>
          <p:cNvPr id="6" name="Content Placeholder 5"/>
          <p:cNvSpPr>
            <a:spLocks noGrp="1"/>
          </p:cNvSpPr>
          <p:nvPr>
            <p:ph sz="half" idx="2"/>
          </p:nvPr>
        </p:nvSpPr>
        <p:spPr/>
        <p:txBody>
          <a:bodyPr/>
          <a:lstStyle/>
          <a:p>
            <a:r>
              <a:rPr lang="en-US" dirty="0">
                <a:latin typeface="Calibri" panose="020F0502020204030204" pitchFamily="34" charset="0"/>
              </a:rPr>
              <a:t>Seattle/King County Dashboards</a:t>
            </a:r>
          </a:p>
          <a:p>
            <a:pPr lvl="1"/>
            <a:r>
              <a:rPr lang="en-US" dirty="0">
                <a:solidFill>
                  <a:schemeClr val="accent5">
                    <a:lumMod val="75000"/>
                  </a:schemeClr>
                </a:solidFill>
                <a:latin typeface="Calibri" panose="020F0502020204030204" pitchFamily="34" charset="0"/>
              </a:rPr>
              <a:t>Average of 10% Recidivism rate after 1-2 years in RRH</a:t>
            </a:r>
          </a:p>
          <a:p>
            <a:pPr lvl="1"/>
            <a:endParaRPr lang="en-US" dirty="0">
              <a:solidFill>
                <a:schemeClr val="accent5">
                  <a:lumMod val="75000"/>
                </a:schemeClr>
              </a:solidFill>
              <a:latin typeface="Calibri" panose="020F0502020204030204" pitchFamily="34" charset="0"/>
            </a:endParaRPr>
          </a:p>
          <a:p>
            <a:r>
              <a:rPr lang="en-US" dirty="0">
                <a:latin typeface="Calibri" panose="020F0502020204030204" pitchFamily="34" charset="0"/>
                <a:hlinkClick r:id="rId5"/>
              </a:rPr>
              <a:t>Phoenix</a:t>
            </a:r>
            <a:r>
              <a:rPr lang="en-US" dirty="0">
                <a:latin typeface="Calibri" panose="020F0502020204030204" pitchFamily="34" charset="0"/>
              </a:rPr>
              <a:t>- 250 RRH Initiative (includes chronic and long term stayers)</a:t>
            </a:r>
          </a:p>
          <a:p>
            <a:pPr lvl="1"/>
            <a:r>
              <a:rPr lang="en-US" dirty="0">
                <a:solidFill>
                  <a:schemeClr val="accent5">
                    <a:lumMod val="75000"/>
                  </a:schemeClr>
                </a:solidFill>
                <a:latin typeface="Calibri" panose="020F0502020204030204" pitchFamily="34" charset="0"/>
              </a:rPr>
              <a:t>27% Recidivism Rate after 1-2 years in RRH</a:t>
            </a:r>
          </a:p>
          <a:p>
            <a:pPr lvl="1"/>
            <a:r>
              <a:rPr lang="en-US" dirty="0">
                <a:solidFill>
                  <a:schemeClr val="accent5">
                    <a:lumMod val="75000"/>
                  </a:schemeClr>
                </a:solidFill>
                <a:latin typeface="Calibri" panose="020F0502020204030204" pitchFamily="34" charset="0"/>
              </a:rPr>
              <a:t>No difference in outcomes between chronic and non-chronic</a:t>
            </a:r>
          </a:p>
          <a:p>
            <a:pPr lvl="1"/>
            <a:endParaRPr lang="en-US" dirty="0">
              <a:solidFill>
                <a:schemeClr val="accent5">
                  <a:lumMod val="75000"/>
                </a:schemeClr>
              </a:solidFill>
              <a:latin typeface="Calibri" panose="020F0502020204030204" pitchFamily="34" charset="0"/>
            </a:endParaRPr>
          </a:p>
          <a:p>
            <a:endParaRPr lang="en-US" dirty="0"/>
          </a:p>
        </p:txBody>
      </p:sp>
      <p:sp>
        <p:nvSpPr>
          <p:cNvPr id="2" name="Title 1"/>
          <p:cNvSpPr>
            <a:spLocks noGrp="1"/>
          </p:cNvSpPr>
          <p:nvPr>
            <p:ph type="title"/>
          </p:nvPr>
        </p:nvSpPr>
        <p:spPr/>
        <p:txBody>
          <a:bodyPr>
            <a:normAutofit/>
          </a:bodyPr>
          <a:lstStyle/>
          <a:p>
            <a:r>
              <a:rPr lang="en-US" dirty="0"/>
              <a:t>National Data Trends</a:t>
            </a:r>
          </a:p>
        </p:txBody>
      </p:sp>
      <p:sp>
        <p:nvSpPr>
          <p:cNvPr id="4" name="Slide Number Placeholder 3"/>
          <p:cNvSpPr>
            <a:spLocks noGrp="1"/>
          </p:cNvSpPr>
          <p:nvPr>
            <p:ph type="sldNum" sz="quarter" idx="4294967295"/>
          </p:nvPr>
        </p:nvSpPr>
        <p:spPr/>
        <p:txBody>
          <a:bodyPr/>
          <a:lstStyle/>
          <a:p>
            <a:fld id="{78E7DC19-53AF-46ED-97FD-45A20CE0DC91}" type="slidenum">
              <a:rPr lang="en-US" smtClean="0"/>
              <a:pPr/>
              <a:t>27</a:t>
            </a:fld>
            <a:endParaRPr lang="en-US" dirty="0"/>
          </a:p>
        </p:txBody>
      </p:sp>
      <p:sp>
        <p:nvSpPr>
          <p:cNvPr id="5" name="Down Arrow 4"/>
          <p:cNvSpPr/>
          <p:nvPr/>
        </p:nvSpPr>
        <p:spPr>
          <a:xfrm>
            <a:off x="634339" y="2267001"/>
            <a:ext cx="228600" cy="3048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94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66" y="1423851"/>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908766" y="4012475"/>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962503" y="235915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077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68243" y="2326640"/>
            <a:ext cx="8217967" cy="1498600"/>
          </a:xfrm>
        </p:spPr>
        <p:txBody>
          <a:bodyPr/>
          <a:lstStyle/>
          <a:p>
            <a:pPr algn="ctr"/>
            <a:r>
              <a:rPr lang="en-US" dirty="0"/>
              <a:t>RRH in a Crisis Response System</a:t>
            </a:r>
          </a:p>
        </p:txBody>
      </p:sp>
    </p:spTree>
    <p:extLst>
      <p:ext uri="{BB962C8B-B14F-4D97-AF65-F5344CB8AC3E}">
        <p14:creationId xmlns:p14="http://schemas.microsoft.com/office/powerpoint/2010/main" val="65701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Guidelines for Today</a:t>
            </a:r>
          </a:p>
        </p:txBody>
      </p:sp>
      <p:sp>
        <p:nvSpPr>
          <p:cNvPr id="3" name="Content Placeholder 2"/>
          <p:cNvSpPr>
            <a:spLocks noGrp="1"/>
          </p:cNvSpPr>
          <p:nvPr>
            <p:ph idx="1"/>
          </p:nvPr>
        </p:nvSpPr>
        <p:spPr/>
        <p:txBody>
          <a:bodyPr>
            <a:normAutofit/>
          </a:bodyPr>
          <a:lstStyle/>
          <a:p>
            <a:r>
              <a:rPr lang="en-US" sz="2800" dirty="0">
                <a:solidFill>
                  <a:srgbClr val="08A5BA"/>
                </a:solidFill>
                <a:latin typeface="Calibri" panose="020F0502020204030204" pitchFamily="34" charset="0"/>
              </a:rPr>
              <a:t>Respect everyone’s remarks, ideas, input</a:t>
            </a:r>
          </a:p>
          <a:p>
            <a:endParaRPr lang="en-US" sz="2800" dirty="0">
              <a:solidFill>
                <a:srgbClr val="08A5BA"/>
              </a:solidFill>
              <a:latin typeface="Calibri" panose="020F0502020204030204" pitchFamily="34" charset="0"/>
            </a:endParaRPr>
          </a:p>
          <a:p>
            <a:r>
              <a:rPr lang="en-US" sz="2800" dirty="0">
                <a:solidFill>
                  <a:srgbClr val="08A5BA"/>
                </a:solidFill>
                <a:latin typeface="Calibri" panose="020F0502020204030204" pitchFamily="34" charset="0"/>
              </a:rPr>
              <a:t>Parking lot any rabbit holes</a:t>
            </a:r>
            <a:endParaRPr lang="en-US" sz="2800" b="1" dirty="0">
              <a:solidFill>
                <a:srgbClr val="08A5BA"/>
              </a:solidFill>
              <a:latin typeface="Calibri" panose="020F0502020204030204" pitchFamily="34" charset="0"/>
            </a:endParaRPr>
          </a:p>
          <a:p>
            <a:pPr>
              <a:buNone/>
            </a:pPr>
            <a:endParaRPr lang="en-US" sz="2800" dirty="0">
              <a:solidFill>
                <a:srgbClr val="08A5BA"/>
              </a:solidFill>
              <a:latin typeface="Calibri" panose="020F0502020204030204" pitchFamily="34" charset="0"/>
            </a:endParaRPr>
          </a:p>
          <a:p>
            <a:r>
              <a:rPr lang="en-US" sz="2800" dirty="0">
                <a:solidFill>
                  <a:srgbClr val="08A5BA"/>
                </a:solidFill>
                <a:latin typeface="Calibri" panose="020F0502020204030204" pitchFamily="34" charset="0"/>
              </a:rPr>
              <a:t>Listen to understand</a:t>
            </a:r>
          </a:p>
          <a:p>
            <a:pPr>
              <a:buNone/>
            </a:pPr>
            <a:endParaRPr lang="en-US" sz="2800" dirty="0">
              <a:solidFill>
                <a:srgbClr val="08A5BA"/>
              </a:solidFill>
              <a:latin typeface="Calibri" panose="020F0502020204030204" pitchFamily="34" charset="0"/>
            </a:endParaRPr>
          </a:p>
          <a:p>
            <a:r>
              <a:rPr lang="en-US" sz="2800" dirty="0">
                <a:solidFill>
                  <a:srgbClr val="08A5BA"/>
                </a:solidFill>
                <a:latin typeface="Calibri" panose="020F0502020204030204" pitchFamily="34" charset="0"/>
              </a:rPr>
              <a:t>Share freely to foster innovation</a:t>
            </a:r>
          </a:p>
          <a:p>
            <a:pPr>
              <a:buNone/>
            </a:pPr>
            <a:endParaRPr lang="en-US" sz="2800" dirty="0">
              <a:solidFill>
                <a:srgbClr val="08A5BA"/>
              </a:solidFill>
              <a:latin typeface="Calibri" panose="020F0502020204030204" pitchFamily="34" charset="0"/>
            </a:endParaRPr>
          </a:p>
        </p:txBody>
      </p:sp>
      <p:pic>
        <p:nvPicPr>
          <p:cNvPr id="4" name="Picture 3"/>
          <p:cNvPicPr>
            <a:picLocks noChangeAspect="1"/>
          </p:cNvPicPr>
          <p:nvPr/>
        </p:nvPicPr>
        <p:blipFill>
          <a:blip r:embed="rId2" cstate="print">
            <a:duotone>
              <a:schemeClr val="accent1">
                <a:shade val="45000"/>
                <a:satMod val="135000"/>
              </a:schemeClr>
              <a:prstClr val="white"/>
            </a:duotone>
          </a:blip>
          <a:stretch>
            <a:fillRect/>
          </a:stretch>
        </p:blipFill>
        <p:spPr>
          <a:xfrm>
            <a:off x="5410200" y="1608909"/>
            <a:ext cx="685800" cy="684005"/>
          </a:xfrm>
          <a:prstGeom prst="rect">
            <a:avLst/>
          </a:prstGeom>
        </p:spPr>
      </p:pic>
    </p:spTree>
    <p:extLst>
      <p:ext uri="{BB962C8B-B14F-4D97-AF65-F5344CB8AC3E}">
        <p14:creationId xmlns:p14="http://schemas.microsoft.com/office/powerpoint/2010/main" val="865740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584450" y="571501"/>
            <a:ext cx="7639050" cy="1120775"/>
          </a:xfrm>
        </p:spPr>
        <p:txBody>
          <a:bodyPr>
            <a:noAutofit/>
          </a:bodyPr>
          <a:lstStyle/>
          <a:p>
            <a:pPr eaLnBrk="1" hangingPunct="1">
              <a:defRPr/>
            </a:pPr>
            <a:r>
              <a:rPr altLang="en-US" sz="2800" dirty="0">
                <a:latin typeface="Arial" panose="020B0604020202020204" pitchFamily="34" charset="0"/>
                <a:cs typeface="Arial" panose="020B0604020202020204" pitchFamily="34" charset="0"/>
              </a:rPr>
              <a:t>A Systemic Approach to Rapid Re-housing</a:t>
            </a:r>
            <a:br>
              <a:rPr altLang="en-US" sz="2800" dirty="0">
                <a:latin typeface="Arial" panose="020B0604020202020204" pitchFamily="34" charset="0"/>
                <a:cs typeface="Arial" panose="020B0604020202020204" pitchFamily="34" charset="0"/>
              </a:rPr>
            </a:br>
            <a:br>
              <a:rPr altLang="en-US" sz="2800" dirty="0">
                <a:latin typeface="Arial" panose="020B0604020202020204" pitchFamily="34" charset="0"/>
                <a:cs typeface="Arial" panose="020B0604020202020204" pitchFamily="34" charset="0"/>
              </a:rPr>
            </a:br>
            <a:endParaRPr alt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85059" y="1384162"/>
            <a:ext cx="7623175" cy="4351338"/>
          </a:xfrm>
        </p:spPr>
        <p:txBody>
          <a:bodyPr>
            <a:normAutofit/>
          </a:bodyPr>
          <a:lstStyle/>
          <a:p>
            <a:pPr marL="0" indent="0" algn="ctr" eaLnBrk="1" fontAlgn="auto" hangingPunct="1">
              <a:spcAft>
                <a:spcPts val="0"/>
              </a:spcAft>
              <a:buNone/>
              <a:defRPr/>
            </a:pPr>
            <a:r>
              <a:rPr sz="3600" dirty="0">
                <a:solidFill>
                  <a:schemeClr val="tx1"/>
                </a:solidFill>
              </a:rPr>
              <a:t>In an </a:t>
            </a:r>
            <a:r>
              <a:rPr sz="3600" i="1" dirty="0">
                <a:solidFill>
                  <a:schemeClr val="tx1"/>
                </a:solidFill>
              </a:rPr>
              <a:t>effective</a:t>
            </a:r>
            <a:r>
              <a:rPr sz="3600" dirty="0">
                <a:solidFill>
                  <a:schemeClr val="tx1"/>
                </a:solidFill>
              </a:rPr>
              <a:t> crisis response system, resources and programs align roles and activities in a coordinated way around the common goal of helping people to quickly exit homelessness</a:t>
            </a:r>
            <a:br>
              <a:rPr sz="3600" dirty="0">
                <a:latin typeface="+mn-lt"/>
              </a:rPr>
            </a:br>
            <a:endParaRPr sz="3600" dirty="0">
              <a:latin typeface="+mn-lt"/>
            </a:endParaRP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8</a:t>
            </a:r>
          </a:p>
        </p:txBody>
      </p:sp>
    </p:spTree>
    <p:extLst>
      <p:ext uri="{BB962C8B-B14F-4D97-AF65-F5344CB8AC3E}">
        <p14:creationId xmlns:p14="http://schemas.microsoft.com/office/powerpoint/2010/main" val="3126345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hape 68"/>
          <p:cNvSpPr>
            <a:spLocks noGrp="1"/>
          </p:cNvSpPr>
          <p:nvPr>
            <p:ph type="title"/>
          </p:nvPr>
        </p:nvSpPr>
        <p:spPr/>
        <p:txBody>
          <a:bodyPr/>
          <a:lstStyle/>
          <a:p>
            <a:r>
              <a:rPr lang="en-US" altLang="en-US" dirty="0"/>
              <a:t>What is a System?</a:t>
            </a:r>
          </a:p>
        </p:txBody>
      </p:sp>
      <p:sp>
        <p:nvSpPr>
          <p:cNvPr id="7" name="Content Placeholder 6"/>
          <p:cNvSpPr>
            <a:spLocks noGrp="1"/>
          </p:cNvSpPr>
          <p:nvPr>
            <p:ph idx="1"/>
          </p:nvPr>
        </p:nvSpPr>
        <p:spPr>
          <a:xfrm>
            <a:off x="2281467" y="1537391"/>
            <a:ext cx="7623209" cy="4351338"/>
          </a:xfrm>
        </p:spPr>
        <p:txBody>
          <a:bodyPr/>
          <a:lstStyle/>
          <a:p>
            <a:r>
              <a:rPr lang="en-US" sz="2800" dirty="0">
                <a:solidFill>
                  <a:schemeClr val="tx1"/>
                </a:solidFill>
                <a:sym typeface="Helvetica Light"/>
              </a:rPr>
              <a:t>Inter-dependent parts</a:t>
            </a:r>
          </a:p>
          <a:p>
            <a:r>
              <a:rPr lang="en-US" sz="2800" dirty="0">
                <a:solidFill>
                  <a:schemeClr val="tx1"/>
                </a:solidFill>
              </a:rPr>
              <a:t>Regularly interacting</a:t>
            </a:r>
            <a:endParaRPr lang="en-US" sz="2800" dirty="0">
              <a:solidFill>
                <a:schemeClr val="tx1"/>
              </a:solidFill>
              <a:sym typeface="Helvetica Light"/>
            </a:endParaRPr>
          </a:p>
          <a:p>
            <a:r>
              <a:rPr lang="en-US" sz="2800" dirty="0">
                <a:solidFill>
                  <a:schemeClr val="tx1"/>
                </a:solidFill>
              </a:rPr>
              <a:t>With a defined set of resources and practices</a:t>
            </a:r>
          </a:p>
          <a:p>
            <a:r>
              <a:rPr lang="en-US" sz="2800" dirty="0">
                <a:solidFill>
                  <a:schemeClr val="tx1"/>
                </a:solidFill>
              </a:rPr>
              <a:t>Working together</a:t>
            </a:r>
            <a:endParaRPr lang="en-US" sz="2800" dirty="0">
              <a:solidFill>
                <a:schemeClr val="tx1"/>
              </a:solidFill>
              <a:sym typeface="Helvetica Light"/>
            </a:endParaRPr>
          </a:p>
          <a:p>
            <a:r>
              <a:rPr lang="en-US" sz="2800" dirty="0">
                <a:solidFill>
                  <a:schemeClr val="tx1"/>
                </a:solidFill>
              </a:rPr>
              <a:t>To achieve a common goal </a:t>
            </a:r>
          </a:p>
          <a:p>
            <a:endParaRPr lang="en-US" dirty="0"/>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72</a:t>
            </a:r>
          </a:p>
        </p:txBody>
      </p:sp>
    </p:spTree>
    <p:extLst>
      <p:ext uri="{BB962C8B-B14F-4D97-AF65-F5344CB8AC3E}">
        <p14:creationId xmlns:p14="http://schemas.microsoft.com/office/powerpoint/2010/main" val="422297705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hape 68"/>
          <p:cNvSpPr>
            <a:spLocks noGrp="1"/>
          </p:cNvSpPr>
          <p:nvPr>
            <p:ph type="title"/>
          </p:nvPr>
        </p:nvSpPr>
        <p:spPr>
          <a:xfrm>
            <a:off x="2663825" y="196851"/>
            <a:ext cx="7639050" cy="1120775"/>
          </a:xfrm>
        </p:spPr>
        <p:txBody>
          <a:bodyPr/>
          <a:lstStyle/>
          <a:p>
            <a:pPr eaLnBrk="1" hangingPunct="1"/>
            <a:r>
              <a:rPr altLang="en-US" sz="2800"/>
              <a:t>What is System Flow?</a:t>
            </a:r>
          </a:p>
        </p:txBody>
      </p:sp>
      <p:sp>
        <p:nvSpPr>
          <p:cNvPr id="4" name="Content Placeholder 3"/>
          <p:cNvSpPr>
            <a:spLocks noGrp="1"/>
          </p:cNvSpPr>
          <p:nvPr>
            <p:ph idx="1"/>
          </p:nvPr>
        </p:nvSpPr>
        <p:spPr>
          <a:xfrm>
            <a:off x="2303463" y="1751468"/>
            <a:ext cx="7999413" cy="4351337"/>
          </a:xfrm>
        </p:spPr>
        <p:txBody>
          <a:bodyPr/>
          <a:lstStyle/>
          <a:p>
            <a:pPr marL="0" indent="0" eaLnBrk="1" fontAlgn="auto" hangingPunct="1">
              <a:spcAft>
                <a:spcPts val="0"/>
              </a:spcAft>
              <a:buNone/>
              <a:defRPr/>
            </a:pPr>
            <a:r>
              <a:rPr sz="3600" dirty="0">
                <a:solidFill>
                  <a:schemeClr val="tx1"/>
                </a:solidFill>
              </a:rPr>
              <a:t>An efficient and coordinated process that moves people </a:t>
            </a:r>
            <a:r>
              <a:rPr sz="3600" dirty="0">
                <a:solidFill>
                  <a:schemeClr val="tx1"/>
                </a:solidFill>
                <a:sym typeface="Helvetica Light"/>
              </a:rPr>
              <a:t>from homelessness to housing as quickly as possible.</a:t>
            </a:r>
          </a:p>
          <a:p>
            <a:pPr eaLnBrk="1" fontAlgn="auto" hangingPunct="1">
              <a:spcAft>
                <a:spcPts val="0"/>
              </a:spcAft>
              <a:buFont typeface="Arial"/>
              <a:buChar char="•"/>
              <a:defRPr/>
            </a:pPr>
            <a:endParaRPr dirty="0"/>
          </a:p>
        </p:txBody>
      </p:sp>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73</a:t>
            </a:r>
          </a:p>
        </p:txBody>
      </p:sp>
    </p:spTree>
    <p:extLst>
      <p:ext uri="{BB962C8B-B14F-4D97-AF65-F5344CB8AC3E}">
        <p14:creationId xmlns:p14="http://schemas.microsoft.com/office/powerpoint/2010/main" val="31311618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2964" y="1570038"/>
            <a:ext cx="7640637" cy="4691062"/>
          </a:xfrm>
        </p:spPr>
        <p:txBody>
          <a:bodyPr>
            <a:normAutofit fontScale="92500"/>
          </a:bodyPr>
          <a:lstStyle/>
          <a:p>
            <a:pPr marL="406400" indent="-406400" defTabSz="642915" eaLnBrk="1" fontAlgn="auto" hangingPunct="1">
              <a:spcBef>
                <a:spcPts val="400"/>
              </a:spcBef>
              <a:spcAft>
                <a:spcPts val="0"/>
              </a:spcAft>
              <a:buSzPct val="100000"/>
              <a:buFont typeface="Arial"/>
              <a:buChar char="•"/>
              <a:defRPr>
                <a:solidFill>
                  <a:srgbClr val="000000"/>
                </a:solidFill>
              </a:defRPr>
            </a:pPr>
            <a:endParaRPr lang="en-US" dirty="0">
              <a:solidFill>
                <a:srgbClr val="000000"/>
              </a:solidFill>
              <a:sym typeface="Helvetica Light"/>
            </a:endParaRPr>
          </a:p>
          <a:p>
            <a:pPr marL="406400" indent="-406400" defTabSz="642915" eaLnBrk="1" fontAlgn="auto" hangingPunct="1">
              <a:spcBef>
                <a:spcPts val="400"/>
              </a:spcBef>
              <a:spcAft>
                <a:spcPts val="0"/>
              </a:spcAft>
              <a:buSzPct val="100000"/>
              <a:buFont typeface="Arial"/>
              <a:buChar char="•"/>
              <a:defRPr>
                <a:solidFill>
                  <a:srgbClr val="000000"/>
                </a:solidFill>
              </a:defRPr>
            </a:pPr>
            <a:r>
              <a:rPr dirty="0">
                <a:solidFill>
                  <a:srgbClr val="000000"/>
                </a:solidFill>
                <a:sym typeface="Helvetica Light"/>
              </a:rPr>
              <a:t>Unchanging or increasing number of unsheltered people</a:t>
            </a:r>
          </a:p>
          <a:p>
            <a:pPr marL="406400" indent="-406400" defTabSz="642915" eaLnBrk="1" fontAlgn="auto" hangingPunct="1">
              <a:lnSpc>
                <a:spcPct val="150000"/>
              </a:lnSpc>
              <a:spcBef>
                <a:spcPts val="400"/>
              </a:spcBef>
              <a:spcAft>
                <a:spcPts val="0"/>
              </a:spcAft>
              <a:buSzPct val="100000"/>
              <a:buFont typeface="Arial"/>
              <a:buChar char="•"/>
              <a:defRPr>
                <a:solidFill>
                  <a:srgbClr val="000000"/>
                </a:solidFill>
              </a:defRPr>
            </a:pPr>
            <a:r>
              <a:rPr dirty="0">
                <a:solidFill>
                  <a:srgbClr val="000000"/>
                </a:solidFill>
                <a:sym typeface="Helvetica Light"/>
              </a:rPr>
              <a:t>Waitlist for shelter</a:t>
            </a:r>
          </a:p>
          <a:p>
            <a:pPr marL="406400" indent="-406400" defTabSz="642915" eaLnBrk="1" fontAlgn="auto" hangingPunct="1">
              <a:lnSpc>
                <a:spcPct val="150000"/>
              </a:lnSpc>
              <a:spcBef>
                <a:spcPts val="400"/>
              </a:spcBef>
              <a:spcAft>
                <a:spcPts val="0"/>
              </a:spcAft>
              <a:buSzPct val="100000"/>
              <a:buFont typeface="Arial"/>
              <a:buChar char="•"/>
              <a:defRPr>
                <a:solidFill>
                  <a:srgbClr val="000000"/>
                </a:solidFill>
              </a:defRPr>
            </a:pPr>
            <a:r>
              <a:rPr dirty="0">
                <a:solidFill>
                  <a:srgbClr val="000000"/>
                </a:solidFill>
                <a:sym typeface="Helvetica Light"/>
              </a:rPr>
              <a:t>Long lengths of stay in shelter (more than 30 days)</a:t>
            </a:r>
            <a:endParaRPr lang="en-US" dirty="0">
              <a:solidFill>
                <a:srgbClr val="000000"/>
              </a:solidFill>
              <a:sym typeface="Helvetica Light"/>
            </a:endParaRPr>
          </a:p>
          <a:p>
            <a:pPr marL="406400" indent="-406400" defTabSz="642915" eaLnBrk="1" fontAlgn="auto" hangingPunct="1">
              <a:lnSpc>
                <a:spcPct val="150000"/>
              </a:lnSpc>
              <a:spcBef>
                <a:spcPts val="400"/>
              </a:spcBef>
              <a:spcAft>
                <a:spcPts val="0"/>
              </a:spcAft>
              <a:buSzPct val="100000"/>
              <a:buFont typeface="Arial"/>
              <a:buChar char="•"/>
              <a:defRPr>
                <a:solidFill>
                  <a:srgbClr val="000000"/>
                </a:solidFill>
              </a:defRPr>
            </a:pPr>
            <a:r>
              <a:rPr lang="en-US" dirty="0">
                <a:solidFill>
                  <a:srgbClr val="000000"/>
                </a:solidFill>
                <a:sym typeface="Helvetica Light"/>
              </a:rPr>
              <a:t>High percentage of exits from shelter back into homelessness</a:t>
            </a:r>
            <a:endParaRPr dirty="0">
              <a:solidFill>
                <a:srgbClr val="000000"/>
              </a:solidFill>
              <a:sym typeface="Helvetica Light"/>
            </a:endParaRPr>
          </a:p>
          <a:p>
            <a:pPr marL="406400" indent="-406400" defTabSz="642915" eaLnBrk="1" fontAlgn="auto" hangingPunct="1">
              <a:lnSpc>
                <a:spcPct val="150000"/>
              </a:lnSpc>
              <a:spcBef>
                <a:spcPts val="400"/>
              </a:spcBef>
              <a:spcAft>
                <a:spcPts val="0"/>
              </a:spcAft>
              <a:buSzPct val="100000"/>
              <a:buFont typeface="Arial"/>
              <a:buChar char="•"/>
              <a:defRPr>
                <a:solidFill>
                  <a:srgbClr val="000000"/>
                </a:solidFill>
              </a:defRPr>
            </a:pPr>
            <a:r>
              <a:rPr dirty="0">
                <a:solidFill>
                  <a:srgbClr val="000000"/>
                </a:solidFill>
                <a:sym typeface="Helvetica Light"/>
              </a:rPr>
              <a:t>Average length of homelessness is not decreasing</a:t>
            </a:r>
          </a:p>
          <a:p>
            <a:pPr marL="406400" indent="-406400" defTabSz="642915" eaLnBrk="1" fontAlgn="auto" hangingPunct="1">
              <a:lnSpc>
                <a:spcPct val="150000"/>
              </a:lnSpc>
              <a:spcBef>
                <a:spcPts val="400"/>
              </a:spcBef>
              <a:spcAft>
                <a:spcPts val="0"/>
              </a:spcAft>
              <a:buSzPct val="100000"/>
              <a:buFont typeface="Arial"/>
              <a:buChar char="•"/>
              <a:defRPr>
                <a:solidFill>
                  <a:srgbClr val="000000"/>
                </a:solidFill>
              </a:defRPr>
            </a:pPr>
            <a:r>
              <a:rPr dirty="0">
                <a:solidFill>
                  <a:srgbClr val="000000"/>
                </a:solidFill>
                <a:sym typeface="Helvetica Light"/>
              </a:rPr>
              <a:t>Long waitlists for RRH, PSH</a:t>
            </a:r>
          </a:p>
          <a:p>
            <a:pPr marL="406400" indent="-406400" defTabSz="642915" eaLnBrk="1" fontAlgn="auto" hangingPunct="1">
              <a:lnSpc>
                <a:spcPct val="150000"/>
              </a:lnSpc>
              <a:spcBef>
                <a:spcPts val="400"/>
              </a:spcBef>
              <a:spcAft>
                <a:spcPts val="0"/>
              </a:spcAft>
              <a:buSzPct val="100000"/>
              <a:buFont typeface="Arial"/>
              <a:buChar char="•"/>
              <a:defRPr>
                <a:solidFill>
                  <a:srgbClr val="000000"/>
                </a:solidFill>
              </a:defRPr>
            </a:pPr>
            <a:r>
              <a:rPr lang="en-US" dirty="0">
                <a:solidFill>
                  <a:srgbClr val="000000"/>
                </a:solidFill>
                <a:sym typeface="Helvetica Light"/>
              </a:rPr>
              <a:t>No diversion strategy in place</a:t>
            </a:r>
            <a:endParaRPr dirty="0">
              <a:solidFill>
                <a:srgbClr val="000000"/>
              </a:solidFill>
              <a:sym typeface="Helvetica Light"/>
            </a:endParaRPr>
          </a:p>
          <a:p>
            <a:pPr marL="406400" indent="-406400" defTabSz="642915" eaLnBrk="1" fontAlgn="auto" hangingPunct="1">
              <a:lnSpc>
                <a:spcPct val="150000"/>
              </a:lnSpc>
              <a:spcBef>
                <a:spcPts val="400"/>
              </a:spcBef>
              <a:spcAft>
                <a:spcPts val="0"/>
              </a:spcAft>
              <a:buClr>
                <a:srgbClr val="1F497D"/>
              </a:buClr>
              <a:buSzPct val="100000"/>
              <a:buFont typeface="Arial"/>
              <a:buChar char="•"/>
              <a:defRPr>
                <a:solidFill>
                  <a:srgbClr val="000000"/>
                </a:solidFill>
              </a:defRPr>
            </a:pPr>
            <a:endParaRPr sz="2800" dirty="0">
              <a:solidFill>
                <a:srgbClr val="000000"/>
              </a:solidFill>
              <a:sym typeface="Helvetica Light"/>
            </a:endParaRPr>
          </a:p>
          <a:p>
            <a:pPr eaLnBrk="1" fontAlgn="auto" hangingPunct="1">
              <a:spcAft>
                <a:spcPts val="0"/>
              </a:spcAft>
              <a:buFont typeface="Arial"/>
              <a:buChar char="•"/>
              <a:defRPr/>
            </a:pPr>
            <a:endParaRPr dirty="0"/>
          </a:p>
        </p:txBody>
      </p:sp>
      <p:sp>
        <p:nvSpPr>
          <p:cNvPr id="197635" name="Shape 68"/>
          <p:cNvSpPr>
            <a:spLocks noGrp="1"/>
          </p:cNvSpPr>
          <p:nvPr>
            <p:ph type="title"/>
          </p:nvPr>
        </p:nvSpPr>
        <p:spPr>
          <a:xfrm>
            <a:off x="2657475" y="169863"/>
            <a:ext cx="7645400" cy="1173162"/>
          </a:xfrm>
        </p:spPr>
        <p:txBody>
          <a:bodyPr/>
          <a:lstStyle/>
          <a:p>
            <a:pPr eaLnBrk="1" hangingPunct="1"/>
            <a:r>
              <a:rPr altLang="en-US" sz="2800" dirty="0"/>
              <a:t>A ”Stuck” System:</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74</a:t>
            </a:r>
          </a:p>
        </p:txBody>
      </p:sp>
    </p:spTree>
    <p:extLst>
      <p:ext uri="{BB962C8B-B14F-4D97-AF65-F5344CB8AC3E}">
        <p14:creationId xmlns:p14="http://schemas.microsoft.com/office/powerpoint/2010/main" val="305453456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Box 324"/>
          <p:cNvSpPr txBox="1"/>
          <p:nvPr/>
        </p:nvSpPr>
        <p:spPr>
          <a:xfrm>
            <a:off x="2284330"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45</a:t>
            </a:r>
          </a:p>
        </p:txBody>
      </p:sp>
      <p:sp>
        <p:nvSpPr>
          <p:cNvPr id="326" name="TextBox 325"/>
          <p:cNvSpPr txBox="1"/>
          <p:nvPr/>
        </p:nvSpPr>
        <p:spPr>
          <a:xfrm>
            <a:off x="2293804"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44</a:t>
            </a:r>
          </a:p>
        </p:txBody>
      </p:sp>
      <p:grpSp>
        <p:nvGrpSpPr>
          <p:cNvPr id="10" name="Group 9"/>
          <p:cNvGrpSpPr/>
          <p:nvPr/>
        </p:nvGrpSpPr>
        <p:grpSpPr>
          <a:xfrm>
            <a:off x="8982745" y="1463308"/>
            <a:ext cx="364160" cy="342900"/>
            <a:chOff x="8058853" y="5126985"/>
            <a:chExt cx="1453371" cy="1452243"/>
          </a:xfrm>
        </p:grpSpPr>
        <p:sp>
          <p:nvSpPr>
            <p:cNvPr id="2" name="Rectangle 1"/>
            <p:cNvSpPr/>
            <p:nvPr/>
          </p:nvSpPr>
          <p:spPr>
            <a:xfrm>
              <a:off x="8128331" y="5869992"/>
              <a:ext cx="1314414" cy="709236"/>
            </a:xfrm>
            <a:prstGeom prst="rect">
              <a:avLst/>
            </a:prstGeom>
            <a:noFill/>
            <a:ln w="76200">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8" name="Group 277"/>
            <p:cNvGrpSpPr/>
            <p:nvPr/>
          </p:nvGrpSpPr>
          <p:grpSpPr>
            <a:xfrm rot="16200000">
              <a:off x="8108287" y="5077551"/>
              <a:ext cx="1354503" cy="1453371"/>
              <a:chOff x="1706289" y="2167887"/>
              <a:chExt cx="2116768" cy="2187216"/>
            </a:xfrm>
          </p:grpSpPr>
          <p:sp>
            <p:nvSpPr>
              <p:cNvPr id="282" name="Right Triangle 281"/>
              <p:cNvSpPr/>
              <p:nvPr/>
            </p:nvSpPr>
            <p:spPr>
              <a:xfrm rot="13581779">
                <a:off x="1671065" y="2203111"/>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0" name="Right Triangle 279"/>
              <p:cNvSpPr/>
              <p:nvPr/>
            </p:nvSpPr>
            <p:spPr>
              <a:xfrm rot="13646063">
                <a:off x="2171663" y="2637827"/>
                <a:ext cx="1377811" cy="13028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9" name="Group 8"/>
          <p:cNvGrpSpPr/>
          <p:nvPr/>
        </p:nvGrpSpPr>
        <p:grpSpPr>
          <a:xfrm>
            <a:off x="3473240" y="2801428"/>
            <a:ext cx="1561559" cy="1090028"/>
            <a:chOff x="1706289" y="2167887"/>
            <a:chExt cx="3253797" cy="2187216"/>
          </a:xfrm>
        </p:grpSpPr>
        <p:grpSp>
          <p:nvGrpSpPr>
            <p:cNvPr id="6" name="Group 5"/>
            <p:cNvGrpSpPr/>
            <p:nvPr/>
          </p:nvGrpSpPr>
          <p:grpSpPr>
            <a:xfrm>
              <a:off x="1706289" y="2167887"/>
              <a:ext cx="3253797" cy="2187216"/>
              <a:chOff x="1610597" y="2093459"/>
              <a:chExt cx="3253797" cy="2187216"/>
            </a:xfrm>
          </p:grpSpPr>
          <p:sp>
            <p:nvSpPr>
              <p:cNvPr id="4" name="Right Triangle 3"/>
              <p:cNvSpPr/>
              <p:nvPr/>
            </p:nvSpPr>
            <p:spPr>
              <a:xfrm rot="13581779">
                <a:off x="1575373" y="2128683"/>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5400000">
                <a:off x="4093534" y="2753835"/>
                <a:ext cx="563526" cy="978195"/>
              </a:xfrm>
              <a:prstGeom prst="trapezoi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ight Triangle 6"/>
            <p:cNvSpPr/>
            <p:nvPr/>
          </p:nvSpPr>
          <p:spPr>
            <a:xfrm rot="13646063">
              <a:off x="1906802" y="2376082"/>
              <a:ext cx="1898025" cy="172614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rapezoid 7"/>
            <p:cNvSpPr/>
            <p:nvPr/>
          </p:nvSpPr>
          <p:spPr>
            <a:xfrm rot="5400000">
              <a:off x="4272865" y="2864941"/>
              <a:ext cx="310117" cy="92610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24" name="Picture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303488"/>
            <a:ext cx="333421" cy="401186"/>
          </a:xfrm>
          <a:prstGeom prst="rect">
            <a:avLst/>
          </a:prstGeom>
        </p:spPr>
      </p:pic>
      <p:pic>
        <p:nvPicPr>
          <p:cNvPr id="125" name="Picture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297983"/>
            <a:ext cx="333421" cy="401186"/>
          </a:xfrm>
          <a:prstGeom prst="rect">
            <a:avLst/>
          </a:prstGeom>
        </p:spPr>
      </p:pic>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301501"/>
            <a:ext cx="333421" cy="401186"/>
          </a:xfrm>
          <a:prstGeom prst="rect">
            <a:avLst/>
          </a:prstGeom>
        </p:spPr>
      </p:pic>
      <p:pic>
        <p:nvPicPr>
          <p:cNvPr id="127" name="Picture 1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304886"/>
            <a:ext cx="333421" cy="401186"/>
          </a:xfrm>
          <a:prstGeom prst="rect">
            <a:avLst/>
          </a:prstGeom>
        </p:spPr>
      </p:pic>
      <p:pic>
        <p:nvPicPr>
          <p:cNvPr id="129" name="Picture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303488"/>
            <a:ext cx="333421" cy="401186"/>
          </a:xfrm>
          <a:prstGeom prst="rect">
            <a:avLst/>
          </a:prstGeom>
        </p:spPr>
      </p:pic>
      <p:pic>
        <p:nvPicPr>
          <p:cNvPr id="130" name="Picture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643593"/>
            <a:ext cx="333421" cy="401186"/>
          </a:xfrm>
          <a:prstGeom prst="rect">
            <a:avLst/>
          </a:prstGeom>
        </p:spPr>
      </p:pic>
      <p:pic>
        <p:nvPicPr>
          <p:cNvPr id="131" name="Picture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638087"/>
            <a:ext cx="333421" cy="401186"/>
          </a:xfrm>
          <a:prstGeom prst="rect">
            <a:avLst/>
          </a:prstGeom>
        </p:spPr>
      </p:pic>
      <p:pic>
        <p:nvPicPr>
          <p:cNvPr id="132" name="Picture 1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641606"/>
            <a:ext cx="333421" cy="401186"/>
          </a:xfrm>
          <a:prstGeom prst="rect">
            <a:avLst/>
          </a:prstGeom>
        </p:spPr>
      </p:pic>
      <p:pic>
        <p:nvPicPr>
          <p:cNvPr id="133" name="Picture 1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644990"/>
            <a:ext cx="333421" cy="401186"/>
          </a:xfrm>
          <a:prstGeom prst="rect">
            <a:avLst/>
          </a:prstGeom>
        </p:spPr>
      </p:pic>
      <p:pic>
        <p:nvPicPr>
          <p:cNvPr id="135" name="Picture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643593"/>
            <a:ext cx="333421" cy="401186"/>
          </a:xfrm>
          <a:prstGeom prst="rect">
            <a:avLst/>
          </a:prstGeom>
        </p:spPr>
      </p:pic>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974089"/>
            <a:ext cx="333421" cy="401186"/>
          </a:xfrm>
          <a:prstGeom prst="rect">
            <a:avLst/>
          </a:prstGeom>
        </p:spPr>
      </p:pic>
      <p:pic>
        <p:nvPicPr>
          <p:cNvPr id="137" name="Picture 1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968583"/>
            <a:ext cx="333421" cy="401186"/>
          </a:xfrm>
          <a:prstGeom prst="rect">
            <a:avLst/>
          </a:prstGeom>
        </p:spPr>
      </p:pic>
      <p:pic>
        <p:nvPicPr>
          <p:cNvPr id="138" name="Picture 1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972101"/>
            <a:ext cx="333421" cy="401186"/>
          </a:xfrm>
          <a:prstGeom prst="rect">
            <a:avLst/>
          </a:prstGeom>
        </p:spPr>
      </p:pic>
      <p:pic>
        <p:nvPicPr>
          <p:cNvPr id="139" name="Picture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975486"/>
            <a:ext cx="333421" cy="401186"/>
          </a:xfrm>
          <a:prstGeom prst="rect">
            <a:avLst/>
          </a:prstGeom>
        </p:spPr>
      </p:pic>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974089"/>
            <a:ext cx="333421" cy="401186"/>
          </a:xfrm>
          <a:prstGeom prst="rect">
            <a:avLst/>
          </a:prstGeom>
        </p:spPr>
      </p:pic>
      <p:pic>
        <p:nvPicPr>
          <p:cNvPr id="142" name="Picture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305363"/>
            <a:ext cx="333421" cy="401186"/>
          </a:xfrm>
          <a:prstGeom prst="rect">
            <a:avLst/>
          </a:prstGeom>
        </p:spPr>
      </p:pic>
      <p:pic>
        <p:nvPicPr>
          <p:cNvPr id="143" name="Picture 1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3299857"/>
            <a:ext cx="333421" cy="401186"/>
          </a:xfrm>
          <a:prstGeom prst="rect">
            <a:avLst/>
          </a:prstGeom>
        </p:spPr>
      </p:pic>
      <p:pic>
        <p:nvPicPr>
          <p:cNvPr id="144" name="Pictur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303376"/>
            <a:ext cx="333421" cy="401186"/>
          </a:xfrm>
          <a:prstGeom prst="rect">
            <a:avLst/>
          </a:prstGeom>
        </p:spPr>
      </p:pic>
      <p:pic>
        <p:nvPicPr>
          <p:cNvPr id="145" name="Picture 1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306760"/>
            <a:ext cx="333421" cy="401186"/>
          </a:xfrm>
          <a:prstGeom prst="rect">
            <a:avLst/>
          </a:prstGeom>
        </p:spPr>
      </p:pic>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305363"/>
            <a:ext cx="333421" cy="401186"/>
          </a:xfrm>
          <a:prstGeom prst="rect">
            <a:avLst/>
          </a:prstGeom>
        </p:spPr>
      </p:pic>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638026"/>
            <a:ext cx="333421" cy="401186"/>
          </a:xfrm>
          <a:prstGeom prst="rect">
            <a:avLst/>
          </a:prstGeom>
        </p:spPr>
      </p:pic>
      <p:pic>
        <p:nvPicPr>
          <p:cNvPr id="149" name="Picture 1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3632520"/>
            <a:ext cx="333421" cy="401186"/>
          </a:xfrm>
          <a:prstGeom prst="rect">
            <a:avLst/>
          </a:prstGeom>
        </p:spPr>
      </p:pic>
      <p:pic>
        <p:nvPicPr>
          <p:cNvPr id="150" name="Picture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636038"/>
            <a:ext cx="333421" cy="401186"/>
          </a:xfrm>
          <a:prstGeom prst="rect">
            <a:avLst/>
          </a:prstGeom>
        </p:spPr>
      </p:pic>
      <p:pic>
        <p:nvPicPr>
          <p:cNvPr id="151" name="Picture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639423"/>
            <a:ext cx="333421" cy="401186"/>
          </a:xfrm>
          <a:prstGeom prst="rect">
            <a:avLst/>
          </a:prstGeom>
        </p:spPr>
      </p:pic>
      <p:pic>
        <p:nvPicPr>
          <p:cNvPr id="153" name="Picture 1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638026"/>
            <a:ext cx="333421" cy="401186"/>
          </a:xfrm>
          <a:prstGeom prst="rect">
            <a:avLst/>
          </a:prstGeom>
        </p:spPr>
      </p:pic>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968839"/>
            <a:ext cx="333421" cy="401186"/>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08296" y="3963333"/>
            <a:ext cx="333421" cy="401186"/>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966851"/>
            <a:ext cx="333421" cy="401186"/>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970236"/>
            <a:ext cx="333421" cy="401186"/>
          </a:xfrm>
          <a:prstGeom prst="rect">
            <a:avLst/>
          </a:prstGeom>
        </p:spPr>
      </p:pic>
      <p:pic>
        <p:nvPicPr>
          <p:cNvPr id="159" name="Picture 1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968839"/>
            <a:ext cx="333421" cy="401186"/>
          </a:xfrm>
          <a:prstGeom prst="rect">
            <a:avLst/>
          </a:prstGeom>
        </p:spPr>
      </p:pic>
      <p:pic>
        <p:nvPicPr>
          <p:cNvPr id="202" name="Picture 2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303488"/>
            <a:ext cx="333421" cy="401186"/>
          </a:xfrm>
          <a:prstGeom prst="rect">
            <a:avLst/>
          </a:prstGeom>
        </p:spPr>
      </p:pic>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297983"/>
            <a:ext cx="333421" cy="401186"/>
          </a:xfrm>
          <a:prstGeom prst="rect">
            <a:avLst/>
          </a:prstGeom>
        </p:spPr>
      </p:pic>
      <p:pic>
        <p:nvPicPr>
          <p:cNvPr id="204" name="Picture 2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301501"/>
            <a:ext cx="333421" cy="401186"/>
          </a:xfrm>
          <a:prstGeom prst="rect">
            <a:avLst/>
          </a:prstGeom>
        </p:spPr>
      </p:pic>
      <p:pic>
        <p:nvPicPr>
          <p:cNvPr id="205" name="Picture 2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304886"/>
            <a:ext cx="333421" cy="401186"/>
          </a:xfrm>
          <a:prstGeom prst="rect">
            <a:avLst/>
          </a:prstGeom>
        </p:spPr>
      </p:pic>
      <p:pic>
        <p:nvPicPr>
          <p:cNvPr id="206" name="Picture 2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303488"/>
            <a:ext cx="333421" cy="401186"/>
          </a:xfrm>
          <a:prstGeom prst="rect">
            <a:avLst/>
          </a:prstGeom>
        </p:spPr>
      </p:pic>
      <p:pic>
        <p:nvPicPr>
          <p:cNvPr id="207" name="Picture 2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643593"/>
            <a:ext cx="333421" cy="401186"/>
          </a:xfrm>
          <a:prstGeom prst="rect">
            <a:avLst/>
          </a:prstGeom>
        </p:spPr>
      </p:pic>
      <p:pic>
        <p:nvPicPr>
          <p:cNvPr id="208" name="Picture 2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638087"/>
            <a:ext cx="333421" cy="401186"/>
          </a:xfrm>
          <a:prstGeom prst="rect">
            <a:avLst/>
          </a:prstGeom>
        </p:spPr>
      </p:pic>
      <p:pic>
        <p:nvPicPr>
          <p:cNvPr id="209" name="Picture 2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641606"/>
            <a:ext cx="333421" cy="401186"/>
          </a:xfrm>
          <a:prstGeom prst="rect">
            <a:avLst/>
          </a:prstGeom>
        </p:spPr>
      </p:pic>
      <p:pic>
        <p:nvPicPr>
          <p:cNvPr id="210" name="Picture 2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644990"/>
            <a:ext cx="333421" cy="401186"/>
          </a:xfrm>
          <a:prstGeom prst="rect">
            <a:avLst/>
          </a:prstGeom>
        </p:spPr>
      </p:pic>
      <p:pic>
        <p:nvPicPr>
          <p:cNvPr id="211" name="Picture 2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643593"/>
            <a:ext cx="333421" cy="401186"/>
          </a:xfrm>
          <a:prstGeom prst="rect">
            <a:avLst/>
          </a:prstGeom>
        </p:spPr>
      </p:pic>
      <p:pic>
        <p:nvPicPr>
          <p:cNvPr id="212" name="Picture 2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974089"/>
            <a:ext cx="333421" cy="401186"/>
          </a:xfrm>
          <a:prstGeom prst="rect">
            <a:avLst/>
          </a:prstGeom>
        </p:spPr>
      </p:pic>
      <p:pic>
        <p:nvPicPr>
          <p:cNvPr id="213" name="Picture 2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968583"/>
            <a:ext cx="333421" cy="401186"/>
          </a:xfrm>
          <a:prstGeom prst="rect">
            <a:avLst/>
          </a:prstGeom>
        </p:spPr>
      </p:pic>
      <p:pic>
        <p:nvPicPr>
          <p:cNvPr id="214" name="Picture 2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972101"/>
            <a:ext cx="333421" cy="401186"/>
          </a:xfrm>
          <a:prstGeom prst="rect">
            <a:avLst/>
          </a:prstGeom>
        </p:spPr>
      </p:pic>
      <p:pic>
        <p:nvPicPr>
          <p:cNvPr id="215" name="Picture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975486"/>
            <a:ext cx="333421" cy="401186"/>
          </a:xfrm>
          <a:prstGeom prst="rect">
            <a:avLst/>
          </a:prstGeom>
        </p:spPr>
      </p:pic>
      <p:pic>
        <p:nvPicPr>
          <p:cNvPr id="216" name="Picture 2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974089"/>
            <a:ext cx="333421" cy="401186"/>
          </a:xfrm>
          <a:prstGeom prst="rect">
            <a:avLst/>
          </a:prstGeom>
        </p:spPr>
      </p:pic>
      <p:pic>
        <p:nvPicPr>
          <p:cNvPr id="217" name="Picture 2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305363"/>
            <a:ext cx="333421" cy="401186"/>
          </a:xfrm>
          <a:prstGeom prst="rect">
            <a:avLst/>
          </a:prstGeom>
        </p:spPr>
      </p:pic>
      <p:pic>
        <p:nvPicPr>
          <p:cNvPr id="218" name="Picture 2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299857"/>
            <a:ext cx="333421" cy="401186"/>
          </a:xfrm>
          <a:prstGeom prst="rect">
            <a:avLst/>
          </a:prstGeom>
        </p:spPr>
      </p:pic>
      <p:pic>
        <p:nvPicPr>
          <p:cNvPr id="219" name="Picture 2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303376"/>
            <a:ext cx="333421" cy="401186"/>
          </a:xfrm>
          <a:prstGeom prst="rect">
            <a:avLst/>
          </a:prstGeom>
        </p:spPr>
      </p:pic>
      <p:pic>
        <p:nvPicPr>
          <p:cNvPr id="220" name="Picture 2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306760"/>
            <a:ext cx="333421" cy="401186"/>
          </a:xfrm>
          <a:prstGeom prst="rect">
            <a:avLst/>
          </a:prstGeom>
        </p:spPr>
      </p:pic>
      <p:pic>
        <p:nvPicPr>
          <p:cNvPr id="221" name="Picture 2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305363"/>
            <a:ext cx="333421" cy="401186"/>
          </a:xfrm>
          <a:prstGeom prst="rect">
            <a:avLst/>
          </a:prstGeom>
        </p:spPr>
      </p:pic>
      <p:pic>
        <p:nvPicPr>
          <p:cNvPr id="222" name="Picture 2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638026"/>
            <a:ext cx="333421" cy="401186"/>
          </a:xfrm>
          <a:prstGeom prst="rect">
            <a:avLst/>
          </a:prstGeom>
        </p:spPr>
      </p:pic>
      <p:pic>
        <p:nvPicPr>
          <p:cNvPr id="223" name="Picture 2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632520"/>
            <a:ext cx="333421" cy="401186"/>
          </a:xfrm>
          <a:prstGeom prst="rect">
            <a:avLst/>
          </a:prstGeom>
        </p:spPr>
      </p:pic>
      <p:pic>
        <p:nvPicPr>
          <p:cNvPr id="224" name="Picture 2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636038"/>
            <a:ext cx="333421" cy="401186"/>
          </a:xfrm>
          <a:prstGeom prst="rect">
            <a:avLst/>
          </a:prstGeom>
        </p:spPr>
      </p:pic>
      <p:pic>
        <p:nvPicPr>
          <p:cNvPr id="225" name="Picture 2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639423"/>
            <a:ext cx="333421" cy="401186"/>
          </a:xfrm>
          <a:prstGeom prst="rect">
            <a:avLst/>
          </a:prstGeom>
        </p:spPr>
      </p:pic>
      <p:pic>
        <p:nvPicPr>
          <p:cNvPr id="226" name="Picture 2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638026"/>
            <a:ext cx="333421" cy="401186"/>
          </a:xfrm>
          <a:prstGeom prst="rect">
            <a:avLst/>
          </a:prstGeom>
        </p:spPr>
      </p:pic>
      <p:pic>
        <p:nvPicPr>
          <p:cNvPr id="227" name="Picture 2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968839"/>
            <a:ext cx="333421" cy="401186"/>
          </a:xfrm>
          <a:prstGeom prst="rect">
            <a:avLst/>
          </a:prstGeom>
        </p:spPr>
      </p:pic>
      <p:pic>
        <p:nvPicPr>
          <p:cNvPr id="228" name="Picture 2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963333"/>
            <a:ext cx="333421" cy="401186"/>
          </a:xfrm>
          <a:prstGeom prst="rect">
            <a:avLst/>
          </a:prstGeom>
        </p:spPr>
      </p:pic>
      <p:pic>
        <p:nvPicPr>
          <p:cNvPr id="229" name="Picture 2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966851"/>
            <a:ext cx="333421" cy="401186"/>
          </a:xfrm>
          <a:prstGeom prst="rect">
            <a:avLst/>
          </a:prstGeom>
        </p:spPr>
      </p:pic>
      <p:pic>
        <p:nvPicPr>
          <p:cNvPr id="230" name="Picture 2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970236"/>
            <a:ext cx="333421" cy="401186"/>
          </a:xfrm>
          <a:prstGeom prst="rect">
            <a:avLst/>
          </a:prstGeom>
        </p:spPr>
      </p:pic>
      <p:pic>
        <p:nvPicPr>
          <p:cNvPr id="231" name="Picture 2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968839"/>
            <a:ext cx="333421" cy="401186"/>
          </a:xfrm>
          <a:prstGeom prst="rect">
            <a:avLst/>
          </a:prstGeom>
        </p:spPr>
      </p:pic>
      <p:grpSp>
        <p:nvGrpSpPr>
          <p:cNvPr id="232" name="Group 231"/>
          <p:cNvGrpSpPr/>
          <p:nvPr/>
        </p:nvGrpSpPr>
        <p:grpSpPr>
          <a:xfrm>
            <a:off x="6467406" y="2801428"/>
            <a:ext cx="1561559" cy="1090028"/>
            <a:chOff x="1706289" y="2167887"/>
            <a:chExt cx="3253797" cy="2187216"/>
          </a:xfrm>
        </p:grpSpPr>
        <p:grpSp>
          <p:nvGrpSpPr>
            <p:cNvPr id="233" name="Group 232"/>
            <p:cNvGrpSpPr/>
            <p:nvPr/>
          </p:nvGrpSpPr>
          <p:grpSpPr>
            <a:xfrm>
              <a:off x="1706289" y="2167887"/>
              <a:ext cx="3253797" cy="2187216"/>
              <a:chOff x="1610597" y="2093459"/>
              <a:chExt cx="3253797" cy="2187216"/>
            </a:xfrm>
          </p:grpSpPr>
          <p:sp>
            <p:nvSpPr>
              <p:cNvPr id="236" name="Right Triangle 235"/>
              <p:cNvSpPr/>
              <p:nvPr/>
            </p:nvSpPr>
            <p:spPr>
              <a:xfrm rot="13581779">
                <a:off x="1575373" y="2128683"/>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Trapezoid 236"/>
              <p:cNvSpPr/>
              <p:nvPr/>
            </p:nvSpPr>
            <p:spPr>
              <a:xfrm rot="5400000">
                <a:off x="4093534" y="2753835"/>
                <a:ext cx="563526" cy="978195"/>
              </a:xfrm>
              <a:prstGeom prst="trapezoi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4" name="Right Triangle 233"/>
            <p:cNvSpPr/>
            <p:nvPr/>
          </p:nvSpPr>
          <p:spPr>
            <a:xfrm rot="13646063">
              <a:off x="1906802" y="2376082"/>
              <a:ext cx="1898025" cy="172614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Trapezoid 234"/>
            <p:cNvSpPr/>
            <p:nvPr/>
          </p:nvSpPr>
          <p:spPr>
            <a:xfrm rot="5400000">
              <a:off x="4272865" y="2864941"/>
              <a:ext cx="310117" cy="92610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38" name="Picture 2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303488"/>
            <a:ext cx="333421" cy="401186"/>
          </a:xfrm>
          <a:prstGeom prst="rect">
            <a:avLst/>
          </a:prstGeom>
        </p:spPr>
      </p:pic>
      <p:pic>
        <p:nvPicPr>
          <p:cNvPr id="239" name="Picture 2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297983"/>
            <a:ext cx="333421" cy="401186"/>
          </a:xfrm>
          <a:prstGeom prst="rect">
            <a:avLst/>
          </a:prstGeom>
        </p:spPr>
      </p:pic>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301501"/>
            <a:ext cx="333421" cy="401186"/>
          </a:xfrm>
          <a:prstGeom prst="rect">
            <a:avLst/>
          </a:prstGeom>
        </p:spPr>
      </p:pic>
      <p:pic>
        <p:nvPicPr>
          <p:cNvPr id="241" name="Picture 2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304886"/>
            <a:ext cx="333421" cy="401186"/>
          </a:xfrm>
          <a:prstGeom prst="rect">
            <a:avLst/>
          </a:prstGeom>
        </p:spPr>
      </p:pic>
      <p:pic>
        <p:nvPicPr>
          <p:cNvPr id="242" name="Picture 2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303488"/>
            <a:ext cx="333421" cy="401186"/>
          </a:xfrm>
          <a:prstGeom prst="rect">
            <a:avLst/>
          </a:prstGeom>
        </p:spPr>
      </p:pic>
      <p:pic>
        <p:nvPicPr>
          <p:cNvPr id="243" name="Picture 2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643593"/>
            <a:ext cx="333421" cy="401186"/>
          </a:xfrm>
          <a:prstGeom prst="rect">
            <a:avLst/>
          </a:prstGeom>
        </p:spPr>
      </p:pic>
      <p:pic>
        <p:nvPicPr>
          <p:cNvPr id="244" name="Picture 2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638087"/>
            <a:ext cx="333421" cy="401186"/>
          </a:xfrm>
          <a:prstGeom prst="rect">
            <a:avLst/>
          </a:prstGeom>
        </p:spPr>
      </p:pic>
      <p:pic>
        <p:nvPicPr>
          <p:cNvPr id="245" name="Picture 2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641606"/>
            <a:ext cx="333421" cy="401186"/>
          </a:xfrm>
          <a:prstGeom prst="rect">
            <a:avLst/>
          </a:prstGeom>
        </p:spPr>
      </p:pic>
      <p:pic>
        <p:nvPicPr>
          <p:cNvPr id="246" name="Picture 2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644990"/>
            <a:ext cx="333421" cy="401186"/>
          </a:xfrm>
          <a:prstGeom prst="rect">
            <a:avLst/>
          </a:prstGeom>
        </p:spPr>
      </p:pic>
      <p:pic>
        <p:nvPicPr>
          <p:cNvPr id="247" name="Picture 2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643593"/>
            <a:ext cx="333421" cy="401186"/>
          </a:xfrm>
          <a:prstGeom prst="rect">
            <a:avLst/>
          </a:prstGeom>
        </p:spPr>
      </p:pic>
      <p:pic>
        <p:nvPicPr>
          <p:cNvPr id="248" name="Picture 2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974089"/>
            <a:ext cx="333421" cy="401186"/>
          </a:xfrm>
          <a:prstGeom prst="rect">
            <a:avLst/>
          </a:prstGeom>
        </p:spPr>
      </p:pic>
      <p:pic>
        <p:nvPicPr>
          <p:cNvPr id="249" name="Picture 2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968583"/>
            <a:ext cx="333421" cy="401186"/>
          </a:xfrm>
          <a:prstGeom prst="rect">
            <a:avLst/>
          </a:prstGeom>
        </p:spPr>
      </p:pic>
      <p:pic>
        <p:nvPicPr>
          <p:cNvPr id="250" name="Picture 2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972101"/>
            <a:ext cx="333421" cy="401186"/>
          </a:xfrm>
          <a:prstGeom prst="rect">
            <a:avLst/>
          </a:prstGeom>
        </p:spPr>
      </p:pic>
      <p:pic>
        <p:nvPicPr>
          <p:cNvPr id="251" name="Picture 2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975486"/>
            <a:ext cx="333421" cy="401186"/>
          </a:xfrm>
          <a:prstGeom prst="rect">
            <a:avLst/>
          </a:prstGeom>
        </p:spPr>
      </p:pic>
      <p:pic>
        <p:nvPicPr>
          <p:cNvPr id="252" name="Picture 2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974089"/>
            <a:ext cx="333421" cy="401186"/>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303628"/>
            <a:ext cx="333421" cy="401186"/>
          </a:xfrm>
          <a:prstGeom prst="rect">
            <a:avLst/>
          </a:prstGeom>
        </p:spPr>
      </p:pic>
      <p:pic>
        <p:nvPicPr>
          <p:cNvPr id="264" name="Picture 2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298122"/>
            <a:ext cx="333421" cy="401186"/>
          </a:xfrm>
          <a:prstGeom prst="rect">
            <a:avLst/>
          </a:prstGeom>
        </p:spPr>
      </p:pic>
      <p:pic>
        <p:nvPicPr>
          <p:cNvPr id="265" name="Picture 2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301641"/>
            <a:ext cx="333421" cy="401186"/>
          </a:xfrm>
          <a:prstGeom prst="rect">
            <a:avLst/>
          </a:prstGeom>
        </p:spPr>
      </p:pic>
      <p:pic>
        <p:nvPicPr>
          <p:cNvPr id="266" name="Picture 2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305025"/>
            <a:ext cx="333421" cy="401186"/>
          </a:xfrm>
          <a:prstGeom prst="rect">
            <a:avLst/>
          </a:prstGeom>
        </p:spPr>
      </p:pic>
      <p:pic>
        <p:nvPicPr>
          <p:cNvPr id="267" name="Picture 2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303628"/>
            <a:ext cx="333421" cy="401186"/>
          </a:xfrm>
          <a:prstGeom prst="rect">
            <a:avLst/>
          </a:prstGeom>
        </p:spPr>
      </p:pic>
      <p:pic>
        <p:nvPicPr>
          <p:cNvPr id="268" name="Picture 2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636291"/>
            <a:ext cx="333421" cy="401186"/>
          </a:xfrm>
          <a:prstGeom prst="rect">
            <a:avLst/>
          </a:prstGeom>
        </p:spPr>
      </p:pic>
      <p:pic>
        <p:nvPicPr>
          <p:cNvPr id="269" name="Picture 2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630785"/>
            <a:ext cx="333421" cy="401186"/>
          </a:xfrm>
          <a:prstGeom prst="rect">
            <a:avLst/>
          </a:prstGeom>
        </p:spPr>
      </p:pic>
      <p:pic>
        <p:nvPicPr>
          <p:cNvPr id="270" name="Picture 2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634303"/>
            <a:ext cx="333421" cy="401186"/>
          </a:xfrm>
          <a:prstGeom prst="rect">
            <a:avLst/>
          </a:prstGeom>
        </p:spPr>
      </p:pic>
      <p:pic>
        <p:nvPicPr>
          <p:cNvPr id="271" name="Picture 2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637688"/>
            <a:ext cx="333421" cy="401186"/>
          </a:xfrm>
          <a:prstGeom prst="rect">
            <a:avLst/>
          </a:prstGeom>
        </p:spPr>
      </p:pic>
      <p:pic>
        <p:nvPicPr>
          <p:cNvPr id="272" name="Picture 2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636291"/>
            <a:ext cx="333421" cy="401186"/>
          </a:xfrm>
          <a:prstGeom prst="rect">
            <a:avLst/>
          </a:prstGeom>
        </p:spPr>
      </p:pic>
      <p:pic>
        <p:nvPicPr>
          <p:cNvPr id="273" name="Picture 2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967104"/>
            <a:ext cx="333421" cy="401186"/>
          </a:xfrm>
          <a:prstGeom prst="rect">
            <a:avLst/>
          </a:prstGeom>
        </p:spPr>
      </p:pic>
      <p:pic>
        <p:nvPicPr>
          <p:cNvPr id="274" name="Picture 2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961598"/>
            <a:ext cx="333421" cy="401186"/>
          </a:xfrm>
          <a:prstGeom prst="rect">
            <a:avLst/>
          </a:prstGeom>
        </p:spPr>
      </p:pic>
      <p:pic>
        <p:nvPicPr>
          <p:cNvPr id="275" name="Picture 2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965116"/>
            <a:ext cx="333421" cy="401186"/>
          </a:xfrm>
          <a:prstGeom prst="rect">
            <a:avLst/>
          </a:prstGeom>
        </p:spPr>
      </p:pic>
      <p:pic>
        <p:nvPicPr>
          <p:cNvPr id="276" name="Picture 2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968501"/>
            <a:ext cx="333421" cy="401186"/>
          </a:xfrm>
          <a:prstGeom prst="rect">
            <a:avLst/>
          </a:prstGeom>
        </p:spPr>
      </p:pic>
      <p:pic>
        <p:nvPicPr>
          <p:cNvPr id="277" name="Picture 2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967104"/>
            <a:ext cx="333421" cy="401186"/>
          </a:xfrm>
          <a:prstGeom prst="rect">
            <a:avLst/>
          </a:prstGeom>
        </p:spPr>
      </p:pic>
      <p:grpSp>
        <p:nvGrpSpPr>
          <p:cNvPr id="12" name="Group 11"/>
          <p:cNvGrpSpPr/>
          <p:nvPr/>
        </p:nvGrpSpPr>
        <p:grpSpPr>
          <a:xfrm>
            <a:off x="5699438" y="1601545"/>
            <a:ext cx="521054" cy="276728"/>
            <a:chOff x="5713938" y="949464"/>
            <a:chExt cx="694739" cy="368971"/>
          </a:xfrm>
        </p:grpSpPr>
        <p:grpSp>
          <p:nvGrpSpPr>
            <p:cNvPr id="284" name="Group 283"/>
            <p:cNvGrpSpPr/>
            <p:nvPr/>
          </p:nvGrpSpPr>
          <p:grpSpPr>
            <a:xfrm>
              <a:off x="5713938" y="1092611"/>
              <a:ext cx="654987" cy="225824"/>
              <a:chOff x="8128331" y="5788377"/>
              <a:chExt cx="1314414" cy="1228153"/>
            </a:xfrm>
          </p:grpSpPr>
          <p:sp>
            <p:nvSpPr>
              <p:cNvPr id="285" name="Rectangle 284"/>
              <p:cNvSpPr/>
              <p:nvPr/>
            </p:nvSpPr>
            <p:spPr>
              <a:xfrm>
                <a:off x="8128331" y="5788377"/>
                <a:ext cx="1314414" cy="872480"/>
              </a:xfrm>
              <a:prstGeom prst="rect">
                <a:avLst/>
              </a:prstGeom>
              <a:noFill/>
              <a:ln w="76200">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7" name="Rectangle 286"/>
              <p:cNvSpPr/>
              <p:nvPr/>
            </p:nvSpPr>
            <p:spPr>
              <a:xfrm>
                <a:off x="8195394" y="6017813"/>
                <a:ext cx="1204631" cy="998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Rounded Rectangle 10"/>
            <p:cNvSpPr/>
            <p:nvPr/>
          </p:nvSpPr>
          <p:spPr>
            <a:xfrm>
              <a:off x="6276836" y="949464"/>
              <a:ext cx="131841" cy="96066"/>
            </a:xfrm>
            <a:prstGeom prst="round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17"/>
          <p:cNvGrpSpPr/>
          <p:nvPr/>
        </p:nvGrpSpPr>
        <p:grpSpPr>
          <a:xfrm>
            <a:off x="2620154" y="1458658"/>
            <a:ext cx="671796" cy="506086"/>
            <a:chOff x="1201479" y="801877"/>
            <a:chExt cx="895728" cy="674781"/>
          </a:xfrm>
        </p:grpSpPr>
        <p:sp>
          <p:nvSpPr>
            <p:cNvPr id="15" name="Cloud 14"/>
            <p:cNvSpPr/>
            <p:nvPr/>
          </p:nvSpPr>
          <p:spPr>
            <a:xfrm>
              <a:off x="1201479" y="801877"/>
              <a:ext cx="659551" cy="424739"/>
            </a:xfrm>
            <a:prstGeom prst="clou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Moon 15"/>
            <p:cNvSpPr/>
            <p:nvPr/>
          </p:nvSpPr>
          <p:spPr>
            <a:xfrm>
              <a:off x="1861030" y="906831"/>
              <a:ext cx="236177" cy="455933"/>
            </a:xfrm>
            <a:prstGeom prst="moon">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Lightning Bolt 16"/>
            <p:cNvSpPr/>
            <p:nvPr/>
          </p:nvSpPr>
          <p:spPr>
            <a:xfrm flipH="1">
              <a:off x="1325460" y="1141517"/>
              <a:ext cx="223122" cy="335141"/>
            </a:xfrm>
            <a:prstGeom prst="lightningBol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64" name="Picture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316436"/>
            <a:ext cx="333421" cy="401186"/>
          </a:xfrm>
          <a:prstGeom prst="rect">
            <a:avLst/>
          </a:prstGeom>
        </p:spPr>
      </p:pic>
      <p:pic>
        <p:nvPicPr>
          <p:cNvPr id="165" name="Picture 1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310931"/>
            <a:ext cx="333421" cy="401186"/>
          </a:xfrm>
          <a:prstGeom prst="rect">
            <a:avLst/>
          </a:prstGeom>
        </p:spPr>
      </p:pic>
      <p:pic>
        <p:nvPicPr>
          <p:cNvPr id="166" name="Picture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314449"/>
            <a:ext cx="333421" cy="401186"/>
          </a:xfrm>
          <a:prstGeom prst="rect">
            <a:avLst/>
          </a:prstGeom>
        </p:spPr>
      </p:pic>
      <p:pic>
        <p:nvPicPr>
          <p:cNvPr id="167" name="Picture 1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317834"/>
            <a:ext cx="333421" cy="401186"/>
          </a:xfrm>
          <a:prstGeom prst="rect">
            <a:avLst/>
          </a:prstGeom>
        </p:spPr>
      </p:pic>
      <p:pic>
        <p:nvPicPr>
          <p:cNvPr id="168" name="Picture 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316436"/>
            <a:ext cx="333421" cy="401186"/>
          </a:xfrm>
          <a:prstGeom prst="rect">
            <a:avLst/>
          </a:prstGeom>
        </p:spPr>
      </p:pic>
      <p:pic>
        <p:nvPicPr>
          <p:cNvPr id="169" name="Picture 1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649099"/>
            <a:ext cx="333421" cy="401186"/>
          </a:xfrm>
          <a:prstGeom prst="rect">
            <a:avLst/>
          </a:prstGeom>
        </p:spPr>
      </p:pic>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643593"/>
            <a:ext cx="333421" cy="401186"/>
          </a:xfrm>
          <a:prstGeom prst="rect">
            <a:avLst/>
          </a:prstGeom>
        </p:spPr>
      </p:pic>
      <p:pic>
        <p:nvPicPr>
          <p:cNvPr id="171" name="Picture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647111"/>
            <a:ext cx="333421" cy="401186"/>
          </a:xfrm>
          <a:prstGeom prst="rect">
            <a:avLst/>
          </a:prstGeom>
        </p:spPr>
      </p:pic>
      <p:pic>
        <p:nvPicPr>
          <p:cNvPr id="172" name="Picture 1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650496"/>
            <a:ext cx="333421" cy="401186"/>
          </a:xfrm>
          <a:prstGeom prst="rect">
            <a:avLst/>
          </a:prstGeom>
        </p:spPr>
      </p:pic>
      <p:pic>
        <p:nvPicPr>
          <p:cNvPr id="173" name="Picture 1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649099"/>
            <a:ext cx="333421" cy="401186"/>
          </a:xfrm>
          <a:prstGeom prst="rect">
            <a:avLst/>
          </a:prstGeom>
        </p:spPr>
      </p:pic>
      <p:pic>
        <p:nvPicPr>
          <p:cNvPr id="174" name="Picture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985418"/>
            <a:ext cx="333421" cy="401186"/>
          </a:xfrm>
          <a:prstGeom prst="rect">
            <a:avLst/>
          </a:prstGeom>
        </p:spPr>
      </p:pic>
      <p:pic>
        <p:nvPicPr>
          <p:cNvPr id="175" name="Picture 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979912"/>
            <a:ext cx="333421" cy="401186"/>
          </a:xfrm>
          <a:prstGeom prst="rect">
            <a:avLst/>
          </a:prstGeom>
        </p:spPr>
      </p:pic>
      <p:pic>
        <p:nvPicPr>
          <p:cNvPr id="176" name="Picture 1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983430"/>
            <a:ext cx="333421" cy="401186"/>
          </a:xfrm>
          <a:prstGeom prst="rect">
            <a:avLst/>
          </a:prstGeom>
        </p:spPr>
      </p:pic>
      <p:pic>
        <p:nvPicPr>
          <p:cNvPr id="177" name="Picture 1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986815"/>
            <a:ext cx="333421" cy="401186"/>
          </a:xfrm>
          <a:prstGeom prst="rect">
            <a:avLst/>
          </a:prstGeom>
        </p:spPr>
      </p:pic>
      <p:sp>
        <p:nvSpPr>
          <p:cNvPr id="134" name="TextBox 133"/>
          <p:cNvSpPr txBox="1"/>
          <p:nvPr/>
        </p:nvSpPr>
        <p:spPr>
          <a:xfrm>
            <a:off x="4305397" y="5539683"/>
            <a:ext cx="1229567"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sheltered  =  </a:t>
            </a:r>
          </a:p>
        </p:txBody>
      </p:sp>
      <p:sp>
        <p:nvSpPr>
          <p:cNvPr id="160" name="Smiley Face 159"/>
          <p:cNvSpPr/>
          <p:nvPr/>
        </p:nvSpPr>
        <p:spPr>
          <a:xfrm>
            <a:off x="5254584" y="333301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61" name="Smiley Face 160"/>
          <p:cNvSpPr/>
          <p:nvPr/>
        </p:nvSpPr>
        <p:spPr>
          <a:xfrm>
            <a:off x="5583161" y="333307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62" name="Smiley Face 161"/>
          <p:cNvSpPr/>
          <p:nvPr/>
        </p:nvSpPr>
        <p:spPr>
          <a:xfrm>
            <a:off x="5899109" y="333674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63" name="Smiley Face 162"/>
          <p:cNvSpPr/>
          <p:nvPr/>
        </p:nvSpPr>
        <p:spPr>
          <a:xfrm>
            <a:off x="6216575" y="3337877"/>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79" name="Smiley Face 178"/>
          <p:cNvSpPr/>
          <p:nvPr/>
        </p:nvSpPr>
        <p:spPr>
          <a:xfrm>
            <a:off x="6516113" y="333077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0" name="Smiley Face 179"/>
          <p:cNvSpPr/>
          <p:nvPr/>
        </p:nvSpPr>
        <p:spPr>
          <a:xfrm>
            <a:off x="5254584" y="366808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1" name="Smiley Face 180"/>
          <p:cNvSpPr/>
          <p:nvPr/>
        </p:nvSpPr>
        <p:spPr>
          <a:xfrm>
            <a:off x="5583161" y="3668140"/>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2" name="Smiley Face 181"/>
          <p:cNvSpPr/>
          <p:nvPr/>
        </p:nvSpPr>
        <p:spPr>
          <a:xfrm>
            <a:off x="5899109" y="3671814"/>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3" name="Smiley Face 182"/>
          <p:cNvSpPr/>
          <p:nvPr/>
        </p:nvSpPr>
        <p:spPr>
          <a:xfrm>
            <a:off x="6216575" y="367294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4" name="Smiley Face 183"/>
          <p:cNvSpPr/>
          <p:nvPr/>
        </p:nvSpPr>
        <p:spPr>
          <a:xfrm>
            <a:off x="6516113" y="3665842"/>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5" name="Smiley Face 184"/>
          <p:cNvSpPr/>
          <p:nvPr/>
        </p:nvSpPr>
        <p:spPr>
          <a:xfrm>
            <a:off x="5254584" y="400358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6" name="Smiley Face 185"/>
          <p:cNvSpPr/>
          <p:nvPr/>
        </p:nvSpPr>
        <p:spPr>
          <a:xfrm>
            <a:off x="5583161" y="400364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7" name="Smiley Face 186"/>
          <p:cNvSpPr/>
          <p:nvPr/>
        </p:nvSpPr>
        <p:spPr>
          <a:xfrm>
            <a:off x="5899109" y="4007317"/>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8" name="Smiley Face 187"/>
          <p:cNvSpPr/>
          <p:nvPr/>
        </p:nvSpPr>
        <p:spPr>
          <a:xfrm>
            <a:off x="6216575" y="4008448"/>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9" name="Smiley Face 188"/>
          <p:cNvSpPr/>
          <p:nvPr/>
        </p:nvSpPr>
        <p:spPr>
          <a:xfrm>
            <a:off x="6516113" y="400134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0" name="TextBox 189"/>
          <p:cNvSpPr txBox="1"/>
          <p:nvPr/>
        </p:nvSpPr>
        <p:spPr>
          <a:xfrm>
            <a:off x="2467168" y="1914430"/>
            <a:ext cx="1175065"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Unsheltered</a:t>
            </a:r>
          </a:p>
        </p:txBody>
      </p:sp>
      <p:sp>
        <p:nvSpPr>
          <p:cNvPr id="191" name="TextBox 190"/>
          <p:cNvSpPr txBox="1"/>
          <p:nvPr/>
        </p:nvSpPr>
        <p:spPr>
          <a:xfrm>
            <a:off x="5490483" y="1914990"/>
            <a:ext cx="960263"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Sheltered</a:t>
            </a:r>
          </a:p>
        </p:txBody>
      </p:sp>
      <p:sp>
        <p:nvSpPr>
          <p:cNvPr id="192" name="TextBox 191"/>
          <p:cNvSpPr txBox="1"/>
          <p:nvPr/>
        </p:nvSpPr>
        <p:spPr>
          <a:xfrm>
            <a:off x="8781788" y="1914430"/>
            <a:ext cx="813043"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Housed</a:t>
            </a:r>
          </a:p>
        </p:txBody>
      </p:sp>
      <p:pic>
        <p:nvPicPr>
          <p:cNvPr id="310" name="Picture 3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1482" y="4784964"/>
            <a:ext cx="333421" cy="401186"/>
          </a:xfrm>
          <a:prstGeom prst="rect">
            <a:avLst/>
          </a:prstGeom>
        </p:spPr>
      </p:pic>
      <p:pic>
        <p:nvPicPr>
          <p:cNvPr id="311" name="Picture 3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3954" y="4102758"/>
            <a:ext cx="333421" cy="401186"/>
          </a:xfrm>
          <a:prstGeom prst="rect">
            <a:avLst/>
          </a:prstGeom>
        </p:spPr>
      </p:pic>
      <p:pic>
        <p:nvPicPr>
          <p:cNvPr id="312" name="Picture 3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6690" y="3450150"/>
            <a:ext cx="333421" cy="401186"/>
          </a:xfrm>
          <a:prstGeom prst="rect">
            <a:avLst/>
          </a:prstGeom>
        </p:spPr>
      </p:pic>
      <p:pic>
        <p:nvPicPr>
          <p:cNvPr id="313" name="Picture 3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62555" y="4784963"/>
            <a:ext cx="333421" cy="401186"/>
          </a:xfrm>
          <a:prstGeom prst="rect">
            <a:avLst/>
          </a:prstGeom>
        </p:spPr>
      </p:pic>
      <p:sp>
        <p:nvSpPr>
          <p:cNvPr id="315" name="TextBox 314"/>
          <p:cNvSpPr txBox="1"/>
          <p:nvPr/>
        </p:nvSpPr>
        <p:spPr>
          <a:xfrm>
            <a:off x="3923725" y="5516598"/>
            <a:ext cx="431528" cy="369332"/>
          </a:xfrm>
          <a:prstGeom prst="rect">
            <a:avLst/>
          </a:prstGeom>
          <a:solidFill>
            <a:schemeClr val="bg1"/>
          </a:solidFill>
        </p:spPr>
        <p:txBody>
          <a:bodyPr wrap="none" rtlCol="0">
            <a:spAutoFit/>
          </a:bodyPr>
          <a:lstStyle>
            <a:defPPr>
              <a:defRPr lang="en-US"/>
            </a:defPPr>
            <a:lvl1pPr>
              <a:defRPr sz="2400" b="1">
                <a:solidFill>
                  <a:srgbClr val="004976"/>
                </a:solidFill>
                <a:latin typeface="Eras Light ITC" panose="020B0402030504020804" pitchFamily="34" charset="0"/>
              </a:defRPr>
            </a:lvl1pPr>
          </a:lstStyle>
          <a:p>
            <a:r>
              <a:rPr lang="en-US" sz="1800" dirty="0"/>
              <a:t>30</a:t>
            </a:r>
          </a:p>
        </p:txBody>
      </p:sp>
      <p:sp>
        <p:nvSpPr>
          <p:cNvPr id="316" name="TextBox 315"/>
          <p:cNvSpPr txBox="1"/>
          <p:nvPr/>
        </p:nvSpPr>
        <p:spPr>
          <a:xfrm>
            <a:off x="2675476" y="5539683"/>
            <a:ext cx="1348190"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unsheltered  +</a:t>
            </a:r>
          </a:p>
        </p:txBody>
      </p:sp>
      <p:sp>
        <p:nvSpPr>
          <p:cNvPr id="324" name="TextBox 323"/>
          <p:cNvSpPr txBox="1"/>
          <p:nvPr/>
        </p:nvSpPr>
        <p:spPr>
          <a:xfrm>
            <a:off x="2301988"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43</a:t>
            </a:r>
          </a:p>
        </p:txBody>
      </p:sp>
      <p:sp>
        <p:nvSpPr>
          <p:cNvPr id="318" name="TextBox 317"/>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44</a:t>
            </a:r>
          </a:p>
        </p:txBody>
      </p:sp>
      <p:sp>
        <p:nvSpPr>
          <p:cNvPr id="317" name="TextBox 316"/>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45</a:t>
            </a:r>
          </a:p>
        </p:txBody>
      </p:sp>
      <p:sp>
        <p:nvSpPr>
          <p:cNvPr id="319" name="TextBox 318"/>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46</a:t>
            </a:r>
          </a:p>
        </p:txBody>
      </p:sp>
      <p:sp>
        <p:nvSpPr>
          <p:cNvPr id="320" name="TextBox 319"/>
          <p:cNvSpPr txBox="1"/>
          <p:nvPr/>
        </p:nvSpPr>
        <p:spPr>
          <a:xfrm>
            <a:off x="2293805" y="552210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47</a:t>
            </a:r>
          </a:p>
        </p:txBody>
      </p:sp>
      <p:sp>
        <p:nvSpPr>
          <p:cNvPr id="321" name="TextBox 320"/>
          <p:cNvSpPr txBox="1"/>
          <p:nvPr/>
        </p:nvSpPr>
        <p:spPr>
          <a:xfrm>
            <a:off x="2293805" y="552210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48</a:t>
            </a:r>
          </a:p>
        </p:txBody>
      </p:sp>
      <p:sp>
        <p:nvSpPr>
          <p:cNvPr id="322" name="TextBox 321"/>
          <p:cNvSpPr txBox="1"/>
          <p:nvPr/>
        </p:nvSpPr>
        <p:spPr>
          <a:xfrm>
            <a:off x="2293805"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49</a:t>
            </a:r>
          </a:p>
        </p:txBody>
      </p:sp>
      <p:sp>
        <p:nvSpPr>
          <p:cNvPr id="327" name="TextBox 326"/>
          <p:cNvSpPr txBox="1"/>
          <p:nvPr/>
        </p:nvSpPr>
        <p:spPr>
          <a:xfrm>
            <a:off x="5354153"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75</a:t>
            </a:r>
          </a:p>
        </p:txBody>
      </p:sp>
      <p:sp>
        <p:nvSpPr>
          <p:cNvPr id="328" name="TextBox 327"/>
          <p:cNvSpPr txBox="1"/>
          <p:nvPr/>
        </p:nvSpPr>
        <p:spPr>
          <a:xfrm>
            <a:off x="5363628"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74</a:t>
            </a:r>
          </a:p>
        </p:txBody>
      </p:sp>
      <p:sp>
        <p:nvSpPr>
          <p:cNvPr id="329" name="TextBox 328"/>
          <p:cNvSpPr txBox="1"/>
          <p:nvPr/>
        </p:nvSpPr>
        <p:spPr>
          <a:xfrm>
            <a:off x="5371812"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73</a:t>
            </a:r>
          </a:p>
        </p:txBody>
      </p:sp>
      <p:sp>
        <p:nvSpPr>
          <p:cNvPr id="330" name="TextBox 329"/>
          <p:cNvSpPr txBox="1"/>
          <p:nvPr/>
        </p:nvSpPr>
        <p:spPr>
          <a:xfrm>
            <a:off x="5363629" y="551659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74</a:t>
            </a:r>
          </a:p>
        </p:txBody>
      </p:sp>
      <p:sp>
        <p:nvSpPr>
          <p:cNvPr id="331" name="TextBox 330"/>
          <p:cNvSpPr txBox="1"/>
          <p:nvPr/>
        </p:nvSpPr>
        <p:spPr>
          <a:xfrm>
            <a:off x="5363629" y="551659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75</a:t>
            </a:r>
          </a:p>
        </p:txBody>
      </p:sp>
      <p:sp>
        <p:nvSpPr>
          <p:cNvPr id="332" name="TextBox 331"/>
          <p:cNvSpPr txBox="1"/>
          <p:nvPr/>
        </p:nvSpPr>
        <p:spPr>
          <a:xfrm>
            <a:off x="5363629" y="551659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76</a:t>
            </a:r>
          </a:p>
        </p:txBody>
      </p:sp>
      <p:sp>
        <p:nvSpPr>
          <p:cNvPr id="333" name="TextBox 332"/>
          <p:cNvSpPr txBox="1"/>
          <p:nvPr/>
        </p:nvSpPr>
        <p:spPr>
          <a:xfrm>
            <a:off x="5363629" y="5522104"/>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77</a:t>
            </a:r>
          </a:p>
        </p:txBody>
      </p:sp>
      <p:sp>
        <p:nvSpPr>
          <p:cNvPr id="334" name="TextBox 333"/>
          <p:cNvSpPr txBox="1"/>
          <p:nvPr/>
        </p:nvSpPr>
        <p:spPr>
          <a:xfrm>
            <a:off x="5363629" y="5522104"/>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78</a:t>
            </a:r>
          </a:p>
        </p:txBody>
      </p:sp>
      <p:sp>
        <p:nvSpPr>
          <p:cNvPr id="335" name="TextBox 334"/>
          <p:cNvSpPr txBox="1"/>
          <p:nvPr/>
        </p:nvSpPr>
        <p:spPr>
          <a:xfrm>
            <a:off x="5363629"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79</a:t>
            </a:r>
          </a:p>
        </p:txBody>
      </p:sp>
      <p:sp>
        <p:nvSpPr>
          <p:cNvPr id="178" name="TextBox 177"/>
          <p:cNvSpPr txBox="1"/>
          <p:nvPr/>
        </p:nvSpPr>
        <p:spPr>
          <a:xfrm>
            <a:off x="1839913" y="474663"/>
            <a:ext cx="2911374" cy="523220"/>
          </a:xfrm>
          <a:prstGeom prst="rect">
            <a:avLst/>
          </a:prstGeom>
          <a:noFill/>
        </p:spPr>
        <p:txBody>
          <a:bodyPr wrap="none">
            <a:spAutoFit/>
          </a:bodyPr>
          <a:lstStyle/>
          <a:p>
            <a:pPr>
              <a:defRPr/>
            </a:pPr>
            <a:r>
              <a:rPr lang="en-US" sz="2800" b="1" dirty="0">
                <a:solidFill>
                  <a:srgbClr val="5AA2AE"/>
                </a:solidFill>
                <a:ea typeface="Arial" charset="0"/>
                <a:cs typeface="Arial" charset="0"/>
              </a:rPr>
              <a:t>A “Stuck” System</a:t>
            </a:r>
          </a:p>
        </p:txBody>
      </p:sp>
      <p:sp>
        <p:nvSpPr>
          <p:cNvPr id="193"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75</a:t>
            </a:r>
          </a:p>
        </p:txBody>
      </p:sp>
    </p:spTree>
    <p:extLst>
      <p:ext uri="{BB962C8B-B14F-4D97-AF65-F5344CB8AC3E}">
        <p14:creationId xmlns:p14="http://schemas.microsoft.com/office/powerpoint/2010/main" val="397201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8"/>
                                        </p:tgtEl>
                                      </p:cBhvr>
                                    </p:animEffect>
                                    <p:set>
                                      <p:cBhvr>
                                        <p:cTn id="7" dur="1" fill="hold">
                                          <p:stCondLst>
                                            <p:cond delay="499"/>
                                          </p:stCondLst>
                                        </p:cTn>
                                        <p:tgtEl>
                                          <p:spTgt spid="23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39"/>
                                        </p:tgtEl>
                                      </p:cBhvr>
                                    </p:animEffect>
                                    <p:set>
                                      <p:cBhvr>
                                        <p:cTn id="11" dur="1" fill="hold">
                                          <p:stCondLst>
                                            <p:cond delay="499"/>
                                          </p:stCondLst>
                                        </p:cTn>
                                        <p:tgtEl>
                                          <p:spTgt spid="239"/>
                                        </p:tgtEl>
                                        <p:attrNameLst>
                                          <p:attrName>style.visibility</p:attrName>
                                        </p:attrNameLst>
                                      </p:cBhvr>
                                      <p:to>
                                        <p:strVal val="hidden"/>
                                      </p:to>
                                    </p:set>
                                  </p:childTnLst>
                                </p:cTn>
                              </p:par>
                              <p:par>
                                <p:cTn id="12" presetID="37" presetClass="path" presetSubtype="0" accel="50000" decel="50000" fill="hold" nodeType="withEffect">
                                  <p:stCondLst>
                                    <p:cond delay="0"/>
                                  </p:stCondLst>
                                  <p:childTnLst>
                                    <p:animMotion origin="layout" path="M 2.29167E-6 1.11111E-6 L 0.09179 0.04005 C 0.11094 0.04907 0.13958 0.05393 0.16979 0.05393 C 0.20403 0.05393 0.23151 0.04907 0.25065 0.04005 L 0.34258 1.11111E-6 " pathEditMode="relative" rAng="0" ptsTypes="AAAAA">
                                      <p:cBhvr>
                                        <p:cTn id="13" dur="500" fill="hold"/>
                                        <p:tgtEl>
                                          <p:spTgt spid="124"/>
                                        </p:tgtEl>
                                        <p:attrNameLst>
                                          <p:attrName>ppt_x</p:attrName>
                                          <p:attrName>ppt_y</p:attrName>
                                        </p:attrNameLst>
                                      </p:cBhvr>
                                      <p:rCtr x="17122" y="2685"/>
                                    </p:animMotion>
                                  </p:childTnLst>
                                </p:cTn>
                              </p:par>
                            </p:childTnLst>
                          </p:cTn>
                        </p:par>
                        <p:par>
                          <p:cTn id="14" fill="hold">
                            <p:stCondLst>
                              <p:cond delay="1000"/>
                            </p:stCondLst>
                            <p:childTnLst>
                              <p:par>
                                <p:cTn id="15" presetID="37" presetClass="path" presetSubtype="0" accel="50000" decel="50000" fill="hold" nodeType="afterEffect">
                                  <p:stCondLst>
                                    <p:cond delay="0"/>
                                  </p:stCondLst>
                                  <p:childTnLst>
                                    <p:animMotion origin="layout" path="M 0.00039 1.11111E-6 L 0.08737 0.04005 C 0.10547 0.04907 0.13268 0.05393 0.1612 0.05393 C 0.19362 0.05393 0.21966 0.04907 0.23776 0.04005 L 0.32487 1.11111E-6 " pathEditMode="relative" rAng="0" ptsTypes="AAAAA">
                                      <p:cBhvr>
                                        <p:cTn id="16" dur="500" fill="hold"/>
                                        <p:tgtEl>
                                          <p:spTgt spid="202"/>
                                        </p:tgtEl>
                                        <p:attrNameLst>
                                          <p:attrName>ppt_x</p:attrName>
                                          <p:attrName>ppt_y</p:attrName>
                                        </p:attrNameLst>
                                      </p:cBhvr>
                                      <p:rCtr x="16224" y="2685"/>
                                    </p:animMotion>
                                  </p:childTnLst>
                                </p:cTn>
                              </p:par>
                              <p:par>
                                <p:cTn id="17" presetID="1" presetClass="entr" presetSubtype="0" fill="hold" grpId="0" nodeType="withEffect">
                                  <p:stCondLst>
                                    <p:cond delay="0"/>
                                  </p:stCondLst>
                                  <p:childTnLst>
                                    <p:set>
                                      <p:cBhvr>
                                        <p:cTn id="18" dur="1" fill="hold">
                                          <p:stCondLst>
                                            <p:cond delay="0"/>
                                          </p:stCondLst>
                                        </p:cTn>
                                        <p:tgtEl>
                                          <p:spTgt spid="3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8"/>
                                        </p:tgtEl>
                                        <p:attrNameLst>
                                          <p:attrName>style.visibility</p:attrName>
                                        </p:attrNameLst>
                                      </p:cBhvr>
                                      <p:to>
                                        <p:strVal val="visible"/>
                                      </p:to>
                                    </p:set>
                                  </p:childTnLst>
                                </p:cTn>
                              </p:par>
                            </p:childTnLst>
                          </p:cTn>
                        </p:par>
                        <p:par>
                          <p:cTn id="21" fill="hold">
                            <p:stCondLst>
                              <p:cond delay="1500"/>
                            </p:stCondLst>
                            <p:childTnLst>
                              <p:par>
                                <p:cTn id="22" presetID="10" presetClass="exit" presetSubtype="0" fill="hold" nodeType="afterEffect">
                                  <p:stCondLst>
                                    <p:cond delay="0"/>
                                  </p:stCondLst>
                                  <p:childTnLst>
                                    <p:animEffect transition="out" filter="fade">
                                      <p:cBhvr>
                                        <p:cTn id="23" dur="500"/>
                                        <p:tgtEl>
                                          <p:spTgt spid="240"/>
                                        </p:tgtEl>
                                      </p:cBhvr>
                                    </p:animEffect>
                                    <p:set>
                                      <p:cBhvr>
                                        <p:cTn id="24" dur="1" fill="hold">
                                          <p:stCondLst>
                                            <p:cond delay="499"/>
                                          </p:stCondLst>
                                        </p:cTn>
                                        <p:tgtEl>
                                          <p:spTgt spid="240"/>
                                        </p:tgtEl>
                                        <p:attrNameLst>
                                          <p:attrName>style.visibility</p:attrName>
                                        </p:attrNameLst>
                                      </p:cBhvr>
                                      <p:to>
                                        <p:strVal val="hidden"/>
                                      </p:to>
                                    </p:set>
                                  </p:childTnLst>
                                </p:cTn>
                              </p:par>
                              <p:par>
                                <p:cTn id="25" presetID="37" presetClass="path" presetSubtype="0" accel="50000" decel="50000" fill="hold" nodeType="withEffect">
                                  <p:stCondLst>
                                    <p:cond delay="0"/>
                                  </p:stCondLst>
                                  <p:childTnLst>
                                    <p:animMotion origin="layout" path="M -4.58333E-6 -1.48148E-6 L 0.0918 0.04005 C 0.11094 0.04908 0.13959 0.05394 0.1698 0.05394 C 0.20404 0.05394 0.23152 0.04908 0.25066 0.04005 L 0.34258 -1.48148E-6 " pathEditMode="relative" rAng="0" ptsTypes="AAAAA">
                                      <p:cBhvr>
                                        <p:cTn id="26" dur="500" fill="hold"/>
                                        <p:tgtEl>
                                          <p:spTgt spid="125"/>
                                        </p:tgtEl>
                                        <p:attrNameLst>
                                          <p:attrName>ppt_x</p:attrName>
                                          <p:attrName>ppt_y</p:attrName>
                                        </p:attrNameLst>
                                      </p:cBhvr>
                                      <p:rCtr x="17122" y="2685"/>
                                    </p:animMotion>
                                  </p:childTnLst>
                                </p:cTn>
                              </p:par>
                            </p:childTnLst>
                          </p:cTn>
                        </p:par>
                        <p:par>
                          <p:cTn id="27" fill="hold">
                            <p:stCondLst>
                              <p:cond delay="2000"/>
                            </p:stCondLst>
                            <p:childTnLst>
                              <p:par>
                                <p:cTn id="28" presetID="37" presetClass="path" presetSubtype="0" accel="50000" decel="50000" fill="hold" nodeType="afterEffect">
                                  <p:stCondLst>
                                    <p:cond delay="0"/>
                                  </p:stCondLst>
                                  <p:childTnLst>
                                    <p:animMotion origin="layout" path="M 0.00027 -1.48148E-6 L 0.08724 0.04005 C 0.10534 0.04908 0.13256 0.05394 0.16107 0.05394 C 0.19349 0.05394 0.21954 0.04908 0.23764 0.04005 L 0.32474 -1.48148E-6 " pathEditMode="relative" rAng="0" ptsTypes="AAAAA">
                                      <p:cBhvr>
                                        <p:cTn id="29" dur="500" fill="hold"/>
                                        <p:tgtEl>
                                          <p:spTgt spid="203"/>
                                        </p:tgtEl>
                                        <p:attrNameLst>
                                          <p:attrName>ppt_x</p:attrName>
                                          <p:attrName>ppt_y</p:attrName>
                                        </p:attrNameLst>
                                      </p:cBhvr>
                                      <p:rCtr x="16224" y="2685"/>
                                    </p:animMotion>
                                  </p:childTnLst>
                                </p:cTn>
                              </p:par>
                            </p:childTnLst>
                          </p:cTn>
                        </p:par>
                        <p:par>
                          <p:cTn id="30" fill="hold">
                            <p:stCondLst>
                              <p:cond delay="2500"/>
                            </p:stCondLst>
                            <p:childTnLst>
                              <p:par>
                                <p:cTn id="31" presetID="10" presetClass="exit" presetSubtype="0" fill="hold" nodeType="afterEffect">
                                  <p:stCondLst>
                                    <p:cond delay="0"/>
                                  </p:stCondLst>
                                  <p:childTnLst>
                                    <p:animEffect transition="out" filter="fade">
                                      <p:cBhvr>
                                        <p:cTn id="32" dur="500"/>
                                        <p:tgtEl>
                                          <p:spTgt spid="241"/>
                                        </p:tgtEl>
                                      </p:cBhvr>
                                    </p:animEffect>
                                    <p:set>
                                      <p:cBhvr>
                                        <p:cTn id="33" dur="1" fill="hold">
                                          <p:stCondLst>
                                            <p:cond delay="499"/>
                                          </p:stCondLst>
                                        </p:cTn>
                                        <p:tgtEl>
                                          <p:spTgt spid="241"/>
                                        </p:tgtEl>
                                        <p:attrNameLst>
                                          <p:attrName>style.visibility</p:attrName>
                                        </p:attrNameLst>
                                      </p:cBhvr>
                                      <p:to>
                                        <p:strVal val="hidden"/>
                                      </p:to>
                                    </p:set>
                                  </p:childTnLst>
                                </p:cTn>
                              </p:par>
                              <p:par>
                                <p:cTn id="34" presetID="37" presetClass="path" presetSubtype="0" accel="50000" decel="50000" fill="hold" nodeType="withEffect">
                                  <p:stCondLst>
                                    <p:cond delay="0"/>
                                  </p:stCondLst>
                                  <p:childTnLst>
                                    <p:animMotion origin="layout" path="M -1.04167E-6 4.07407E-6 L 0.0918 0.04004 C 0.11094 0.04907 0.13958 0.05393 0.16979 0.05393 C 0.20404 0.05393 0.23151 0.04907 0.25065 0.04004 L 0.34258 4.07407E-6 " pathEditMode="relative" rAng="0" ptsTypes="AAAAA">
                                      <p:cBhvr>
                                        <p:cTn id="35" dur="500" fill="hold"/>
                                        <p:tgtEl>
                                          <p:spTgt spid="126"/>
                                        </p:tgtEl>
                                        <p:attrNameLst>
                                          <p:attrName>ppt_x</p:attrName>
                                          <p:attrName>ppt_y</p:attrName>
                                        </p:attrNameLst>
                                      </p:cBhvr>
                                      <p:rCtr x="17122" y="2685"/>
                                    </p:animMotion>
                                  </p:childTnLst>
                                </p:cTn>
                              </p:par>
                              <p:par>
                                <p:cTn id="36" presetID="2" presetClass="entr" presetSubtype="12" decel="100000" fill="hold" nodeType="withEffect">
                                  <p:stCondLst>
                                    <p:cond delay="0"/>
                                  </p:stCondLst>
                                  <p:childTnLst>
                                    <p:set>
                                      <p:cBhvr>
                                        <p:cTn id="37" dur="1" fill="hold">
                                          <p:stCondLst>
                                            <p:cond delay="0"/>
                                          </p:stCondLst>
                                        </p:cTn>
                                        <p:tgtEl>
                                          <p:spTgt spid="164"/>
                                        </p:tgtEl>
                                        <p:attrNameLst>
                                          <p:attrName>style.visibility</p:attrName>
                                        </p:attrNameLst>
                                      </p:cBhvr>
                                      <p:to>
                                        <p:strVal val="visible"/>
                                      </p:to>
                                    </p:set>
                                    <p:anim calcmode="lin" valueType="num">
                                      <p:cBhvr additive="base">
                                        <p:cTn id="38" dur="500" fill="hold"/>
                                        <p:tgtEl>
                                          <p:spTgt spid="164"/>
                                        </p:tgtEl>
                                        <p:attrNameLst>
                                          <p:attrName>ppt_x</p:attrName>
                                        </p:attrNameLst>
                                      </p:cBhvr>
                                      <p:tavLst>
                                        <p:tav tm="0">
                                          <p:val>
                                            <p:strVal val="0-#ppt_w/2"/>
                                          </p:val>
                                        </p:tav>
                                        <p:tav tm="100000">
                                          <p:val>
                                            <p:strVal val="#ppt_x"/>
                                          </p:val>
                                        </p:tav>
                                      </p:tavLst>
                                    </p:anim>
                                    <p:anim calcmode="lin" valueType="num">
                                      <p:cBhvr additive="base">
                                        <p:cTn id="39" dur="500" fill="hold"/>
                                        <p:tgtEl>
                                          <p:spTgt spid="164"/>
                                        </p:tgtEl>
                                        <p:attrNameLst>
                                          <p:attrName>ppt_y</p:attrName>
                                        </p:attrNameLst>
                                      </p:cBhvr>
                                      <p:tavLst>
                                        <p:tav tm="0">
                                          <p:val>
                                            <p:strVal val="1+#ppt_h/2"/>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3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29"/>
                                        </p:tgtEl>
                                        <p:attrNameLst>
                                          <p:attrName>style.visibility</p:attrName>
                                        </p:attrNameLst>
                                      </p:cBhvr>
                                      <p:to>
                                        <p:strVal val="visible"/>
                                      </p:to>
                                    </p:set>
                                  </p:childTnLst>
                                </p:cTn>
                              </p:par>
                            </p:childTnLst>
                          </p:cTn>
                        </p:par>
                        <p:par>
                          <p:cTn id="44" fill="hold">
                            <p:stCondLst>
                              <p:cond delay="3000"/>
                            </p:stCondLst>
                            <p:childTnLst>
                              <p:par>
                                <p:cTn id="45" presetID="37" presetClass="path" presetSubtype="0" accel="50000" decel="50000" fill="hold" nodeType="afterEffect">
                                  <p:stCondLst>
                                    <p:cond delay="0"/>
                                  </p:stCondLst>
                                  <p:childTnLst>
                                    <p:animMotion origin="layout" path="M 0.00039 4.07407E-6 L 0.08737 0.04004 C 0.10547 0.04907 0.13268 0.05393 0.1612 0.05393 C 0.19362 0.05393 0.21966 0.04907 0.23776 0.04004 L 0.32487 4.07407E-6 " pathEditMode="relative" rAng="0" ptsTypes="AAAAA">
                                      <p:cBhvr>
                                        <p:cTn id="46" dur="500" fill="hold"/>
                                        <p:tgtEl>
                                          <p:spTgt spid="204"/>
                                        </p:tgtEl>
                                        <p:attrNameLst>
                                          <p:attrName>ppt_x</p:attrName>
                                          <p:attrName>ppt_y</p:attrName>
                                        </p:attrNameLst>
                                      </p:cBhvr>
                                      <p:rCtr x="16224" y="2685"/>
                                    </p:animMotion>
                                  </p:childTnLst>
                                </p:cTn>
                              </p:par>
                            </p:childTnLst>
                          </p:cTn>
                        </p:par>
                        <p:par>
                          <p:cTn id="47" fill="hold">
                            <p:stCondLst>
                              <p:cond delay="3500"/>
                            </p:stCondLst>
                            <p:childTnLst>
                              <p:par>
                                <p:cTn id="48" presetID="10" presetClass="exit" presetSubtype="0" fill="hold" nodeType="afterEffect">
                                  <p:stCondLst>
                                    <p:cond delay="0"/>
                                  </p:stCondLst>
                                  <p:childTnLst>
                                    <p:animEffect transition="out" filter="fade">
                                      <p:cBhvr>
                                        <p:cTn id="49" dur="500"/>
                                        <p:tgtEl>
                                          <p:spTgt spid="242"/>
                                        </p:tgtEl>
                                      </p:cBhvr>
                                    </p:animEffect>
                                    <p:set>
                                      <p:cBhvr>
                                        <p:cTn id="50" dur="1" fill="hold">
                                          <p:stCondLst>
                                            <p:cond delay="499"/>
                                          </p:stCondLst>
                                        </p:cTn>
                                        <p:tgtEl>
                                          <p:spTgt spid="242"/>
                                        </p:tgtEl>
                                        <p:attrNameLst>
                                          <p:attrName>style.visibility</p:attrName>
                                        </p:attrNameLst>
                                      </p:cBhvr>
                                      <p:to>
                                        <p:strVal val="hidden"/>
                                      </p:to>
                                    </p:set>
                                  </p:childTnLst>
                                </p:cTn>
                              </p:par>
                              <p:par>
                                <p:cTn id="51" presetID="37" presetClass="path" presetSubtype="0" accel="50000" decel="50000" fill="hold" nodeType="withEffect">
                                  <p:stCondLst>
                                    <p:cond delay="0"/>
                                  </p:stCondLst>
                                  <p:childTnLst>
                                    <p:animMotion origin="layout" path="M 0.00039 0.00046 L 0.17929 0.04005 C 0.21653 0.04907 0.27252 0.05394 0.33125 0.05394 C 0.39791 0.05394 0.45156 0.04907 0.4888 0.04005 L 0.6681 0.00046 " pathEditMode="relative" rAng="0" ptsTypes="AAAAA">
                                      <p:cBhvr>
                                        <p:cTn id="52" dur="1000" fill="hold"/>
                                        <p:tgtEl>
                                          <p:spTgt spid="205"/>
                                        </p:tgtEl>
                                        <p:attrNameLst>
                                          <p:attrName>ppt_x</p:attrName>
                                          <p:attrName>ppt_y</p:attrName>
                                        </p:attrNameLst>
                                      </p:cBhvr>
                                      <p:rCtr x="33385" y="2662"/>
                                    </p:animMotion>
                                  </p:childTnLst>
                                </p:cTn>
                              </p:par>
                              <p:par>
                                <p:cTn id="53" presetID="2" presetClass="entr" presetSubtype="12" decel="100000" fill="hold" nodeType="withEffect">
                                  <p:stCondLst>
                                    <p:cond delay="0"/>
                                  </p:stCondLst>
                                  <p:childTnLst>
                                    <p:set>
                                      <p:cBhvr>
                                        <p:cTn id="54" dur="1" fill="hold">
                                          <p:stCondLst>
                                            <p:cond delay="0"/>
                                          </p:stCondLst>
                                        </p:cTn>
                                        <p:tgtEl>
                                          <p:spTgt spid="165"/>
                                        </p:tgtEl>
                                        <p:attrNameLst>
                                          <p:attrName>style.visibility</p:attrName>
                                        </p:attrNameLst>
                                      </p:cBhvr>
                                      <p:to>
                                        <p:strVal val="visible"/>
                                      </p:to>
                                    </p:set>
                                    <p:anim calcmode="lin" valueType="num">
                                      <p:cBhvr additive="base">
                                        <p:cTn id="55" dur="500" fill="hold"/>
                                        <p:tgtEl>
                                          <p:spTgt spid="165"/>
                                        </p:tgtEl>
                                        <p:attrNameLst>
                                          <p:attrName>ppt_x</p:attrName>
                                        </p:attrNameLst>
                                      </p:cBhvr>
                                      <p:tavLst>
                                        <p:tav tm="0">
                                          <p:val>
                                            <p:strVal val="0-#ppt_w/2"/>
                                          </p:val>
                                        </p:tav>
                                        <p:tav tm="100000">
                                          <p:val>
                                            <p:strVal val="#ppt_x"/>
                                          </p:val>
                                        </p:tav>
                                      </p:tavLst>
                                    </p:anim>
                                    <p:anim calcmode="lin" valueType="num">
                                      <p:cBhvr additive="base">
                                        <p:cTn id="56" dur="500" fill="hold"/>
                                        <p:tgtEl>
                                          <p:spTgt spid="165"/>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10" presetClass="exit" presetSubtype="0" fill="hold" nodeType="afterEffect">
                                  <p:stCondLst>
                                    <p:cond delay="0"/>
                                  </p:stCondLst>
                                  <p:childTnLst>
                                    <p:animEffect transition="out" filter="fade">
                                      <p:cBhvr>
                                        <p:cTn id="59" dur="500"/>
                                        <p:tgtEl>
                                          <p:spTgt spid="243"/>
                                        </p:tgtEl>
                                      </p:cBhvr>
                                    </p:animEffect>
                                    <p:set>
                                      <p:cBhvr>
                                        <p:cTn id="60" dur="1" fill="hold">
                                          <p:stCondLst>
                                            <p:cond delay="499"/>
                                          </p:stCondLst>
                                        </p:cTn>
                                        <p:tgtEl>
                                          <p:spTgt spid="243"/>
                                        </p:tgtEl>
                                        <p:attrNameLst>
                                          <p:attrName>style.visibility</p:attrName>
                                        </p:attrNameLst>
                                      </p:cBhvr>
                                      <p:to>
                                        <p:strVal val="hidden"/>
                                      </p:to>
                                    </p:set>
                                  </p:childTnLst>
                                </p:cTn>
                              </p:par>
                              <p:par>
                                <p:cTn id="61" presetID="37" presetClass="path" presetSubtype="0" accel="50000" decel="50000" fill="hold" nodeType="withEffect">
                                  <p:stCondLst>
                                    <p:cond delay="0"/>
                                  </p:stCondLst>
                                  <p:childTnLst>
                                    <p:animMotion origin="layout" path="M 6.25E-7 1.11111E-6 L 0.0918 0.04005 C 0.11094 0.04907 0.13958 0.05393 0.16979 0.05393 C 0.20404 0.05393 0.23151 0.04907 0.25065 0.04005 L 0.34258 1.11111E-6 " pathEditMode="relative" rAng="0" ptsTypes="AAAAA">
                                      <p:cBhvr>
                                        <p:cTn id="62" dur="500" fill="hold"/>
                                        <p:tgtEl>
                                          <p:spTgt spid="129"/>
                                        </p:tgtEl>
                                        <p:attrNameLst>
                                          <p:attrName>ppt_x</p:attrName>
                                          <p:attrName>ppt_y</p:attrName>
                                        </p:attrNameLst>
                                      </p:cBhvr>
                                      <p:rCtr x="17122" y="2685"/>
                                    </p:animMotion>
                                  </p:childTnLst>
                                </p:cTn>
                              </p:par>
                              <p:par>
                                <p:cTn id="63" presetID="2" presetClass="entr" presetSubtype="12" decel="100000" fill="hold" nodeType="withEffect">
                                  <p:stCondLst>
                                    <p:cond delay="0"/>
                                  </p:stCondLst>
                                  <p:childTnLst>
                                    <p:set>
                                      <p:cBhvr>
                                        <p:cTn id="64" dur="1" fill="hold">
                                          <p:stCondLst>
                                            <p:cond delay="0"/>
                                          </p:stCondLst>
                                        </p:cTn>
                                        <p:tgtEl>
                                          <p:spTgt spid="166"/>
                                        </p:tgtEl>
                                        <p:attrNameLst>
                                          <p:attrName>style.visibility</p:attrName>
                                        </p:attrNameLst>
                                      </p:cBhvr>
                                      <p:to>
                                        <p:strVal val="visible"/>
                                      </p:to>
                                    </p:set>
                                    <p:anim calcmode="lin" valueType="num">
                                      <p:cBhvr additive="base">
                                        <p:cTn id="65" dur="500" fill="hold"/>
                                        <p:tgtEl>
                                          <p:spTgt spid="166"/>
                                        </p:tgtEl>
                                        <p:attrNameLst>
                                          <p:attrName>ppt_x</p:attrName>
                                        </p:attrNameLst>
                                      </p:cBhvr>
                                      <p:tavLst>
                                        <p:tav tm="0">
                                          <p:val>
                                            <p:strVal val="0-#ppt_w/2"/>
                                          </p:val>
                                        </p:tav>
                                        <p:tav tm="100000">
                                          <p:val>
                                            <p:strVal val="#ppt_x"/>
                                          </p:val>
                                        </p:tav>
                                      </p:tavLst>
                                    </p:anim>
                                    <p:anim calcmode="lin" valueType="num">
                                      <p:cBhvr additive="base">
                                        <p:cTn id="66" dur="500" fill="hold"/>
                                        <p:tgtEl>
                                          <p:spTgt spid="166"/>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37" presetClass="path" presetSubtype="0" accel="50000" decel="50000" fill="hold" nodeType="afterEffect">
                                  <p:stCondLst>
                                    <p:cond delay="0"/>
                                  </p:stCondLst>
                                  <p:childTnLst>
                                    <p:animMotion origin="layout" path="M 0.00039 1.11111E-6 L 0.08737 0.04005 C 0.10547 0.04907 0.13268 0.05393 0.1612 0.05393 C 0.19362 0.05393 0.21966 0.04907 0.23776 0.04005 L 0.32487 1.11111E-6 " pathEditMode="relative" rAng="0" ptsTypes="AAAAA">
                                      <p:cBhvr>
                                        <p:cTn id="69" dur="500" fill="hold"/>
                                        <p:tgtEl>
                                          <p:spTgt spid="206"/>
                                        </p:tgtEl>
                                        <p:attrNameLst>
                                          <p:attrName>ppt_x</p:attrName>
                                          <p:attrName>ppt_y</p:attrName>
                                        </p:attrNameLst>
                                      </p:cBhvr>
                                      <p:rCtr x="16224" y="2685"/>
                                    </p:animMotion>
                                  </p:childTnLst>
                                </p:cTn>
                              </p:par>
                            </p:childTnLst>
                          </p:cTn>
                        </p:par>
                        <p:par>
                          <p:cTn id="70" fill="hold">
                            <p:stCondLst>
                              <p:cond delay="5500"/>
                            </p:stCondLst>
                            <p:childTnLst>
                              <p:par>
                                <p:cTn id="71" presetID="10" presetClass="exit" presetSubtype="0" fill="hold" nodeType="afterEffect">
                                  <p:stCondLst>
                                    <p:cond delay="0"/>
                                  </p:stCondLst>
                                  <p:childTnLst>
                                    <p:animEffect transition="out" filter="fade">
                                      <p:cBhvr>
                                        <p:cTn id="72" dur="500"/>
                                        <p:tgtEl>
                                          <p:spTgt spid="244"/>
                                        </p:tgtEl>
                                      </p:cBhvr>
                                    </p:animEffect>
                                    <p:set>
                                      <p:cBhvr>
                                        <p:cTn id="73" dur="1" fill="hold">
                                          <p:stCondLst>
                                            <p:cond delay="499"/>
                                          </p:stCondLst>
                                        </p:cTn>
                                        <p:tgtEl>
                                          <p:spTgt spid="244"/>
                                        </p:tgtEl>
                                        <p:attrNameLst>
                                          <p:attrName>style.visibility</p:attrName>
                                        </p:attrNameLst>
                                      </p:cBhvr>
                                      <p:to>
                                        <p:strVal val="hidden"/>
                                      </p:to>
                                    </p:set>
                                  </p:childTnLst>
                                </p:cTn>
                              </p:par>
                              <p:par>
                                <p:cTn id="74" presetID="2" presetClass="entr" presetSubtype="12" fill="hold" nodeType="withEffect">
                                  <p:stCondLst>
                                    <p:cond delay="0"/>
                                  </p:stCondLst>
                                  <p:childTnLst>
                                    <p:set>
                                      <p:cBhvr>
                                        <p:cTn id="75" dur="1" fill="hold">
                                          <p:stCondLst>
                                            <p:cond delay="0"/>
                                          </p:stCondLst>
                                        </p:cTn>
                                        <p:tgtEl>
                                          <p:spTgt spid="313"/>
                                        </p:tgtEl>
                                        <p:attrNameLst>
                                          <p:attrName>style.visibility</p:attrName>
                                        </p:attrNameLst>
                                      </p:cBhvr>
                                      <p:to>
                                        <p:strVal val="visible"/>
                                      </p:to>
                                    </p:set>
                                    <p:anim calcmode="lin" valueType="num">
                                      <p:cBhvr additive="base">
                                        <p:cTn id="76" dur="500" fill="hold"/>
                                        <p:tgtEl>
                                          <p:spTgt spid="313"/>
                                        </p:tgtEl>
                                        <p:attrNameLst>
                                          <p:attrName>ppt_x</p:attrName>
                                        </p:attrNameLst>
                                      </p:cBhvr>
                                      <p:tavLst>
                                        <p:tav tm="0">
                                          <p:val>
                                            <p:strVal val="0-#ppt_w/2"/>
                                          </p:val>
                                        </p:tav>
                                        <p:tav tm="100000">
                                          <p:val>
                                            <p:strVal val="#ppt_x"/>
                                          </p:val>
                                        </p:tav>
                                      </p:tavLst>
                                    </p:anim>
                                    <p:anim calcmode="lin" valueType="num">
                                      <p:cBhvr additive="base">
                                        <p:cTn id="77" dur="500" fill="hold"/>
                                        <p:tgtEl>
                                          <p:spTgt spid="313"/>
                                        </p:tgtEl>
                                        <p:attrNameLst>
                                          <p:attrName>ppt_y</p:attrName>
                                        </p:attrNameLst>
                                      </p:cBhvr>
                                      <p:tavLst>
                                        <p:tav tm="0">
                                          <p:val>
                                            <p:strVal val="1+#ppt_h/2"/>
                                          </p:val>
                                        </p:tav>
                                        <p:tav tm="100000">
                                          <p:val>
                                            <p:strVal val="#ppt_y"/>
                                          </p:val>
                                        </p:tav>
                                      </p:tavLst>
                                    </p:anim>
                                  </p:childTnLst>
                                </p:cTn>
                              </p:par>
                              <p:par>
                                <p:cTn id="78" presetID="37" presetClass="path" presetSubtype="0" accel="50000" decel="50000" fill="hold" nodeType="withEffect">
                                  <p:stCondLst>
                                    <p:cond delay="0"/>
                                  </p:stCondLst>
                                  <p:childTnLst>
                                    <p:animMotion origin="layout" path="M 2.29167E-6 -1.11111E-6 L 0.09179 0.04005 C 0.11094 0.04908 0.13958 0.05394 0.16979 0.05394 C 0.20403 0.05394 0.23151 0.04908 0.25065 0.04005 L 0.34258 -1.11111E-6 " pathEditMode="relative" rAng="0" ptsTypes="AAAAA">
                                      <p:cBhvr>
                                        <p:cTn id="79" dur="500" fill="hold"/>
                                        <p:tgtEl>
                                          <p:spTgt spid="130"/>
                                        </p:tgtEl>
                                        <p:attrNameLst>
                                          <p:attrName>ppt_x</p:attrName>
                                          <p:attrName>ppt_y</p:attrName>
                                        </p:attrNameLst>
                                      </p:cBhvr>
                                      <p:rCtr x="17122" y="2685"/>
                                    </p:animMotion>
                                  </p:childTnLst>
                                </p:cTn>
                              </p:par>
                              <p:par>
                                <p:cTn id="80" presetID="2" presetClass="entr" presetSubtype="12" decel="100000" fill="hold" nodeType="withEffect">
                                  <p:stCondLst>
                                    <p:cond delay="0"/>
                                  </p:stCondLst>
                                  <p:childTnLst>
                                    <p:set>
                                      <p:cBhvr>
                                        <p:cTn id="81" dur="1" fill="hold">
                                          <p:stCondLst>
                                            <p:cond delay="0"/>
                                          </p:stCondLst>
                                        </p:cTn>
                                        <p:tgtEl>
                                          <p:spTgt spid="167"/>
                                        </p:tgtEl>
                                        <p:attrNameLst>
                                          <p:attrName>style.visibility</p:attrName>
                                        </p:attrNameLst>
                                      </p:cBhvr>
                                      <p:to>
                                        <p:strVal val="visible"/>
                                      </p:to>
                                    </p:set>
                                    <p:anim calcmode="lin" valueType="num">
                                      <p:cBhvr additive="base">
                                        <p:cTn id="82" dur="500" fill="hold"/>
                                        <p:tgtEl>
                                          <p:spTgt spid="167"/>
                                        </p:tgtEl>
                                        <p:attrNameLst>
                                          <p:attrName>ppt_x</p:attrName>
                                        </p:attrNameLst>
                                      </p:cBhvr>
                                      <p:tavLst>
                                        <p:tav tm="0">
                                          <p:val>
                                            <p:strVal val="0-#ppt_w/2"/>
                                          </p:val>
                                        </p:tav>
                                        <p:tav tm="100000">
                                          <p:val>
                                            <p:strVal val="#ppt_x"/>
                                          </p:val>
                                        </p:tav>
                                      </p:tavLst>
                                    </p:anim>
                                    <p:anim calcmode="lin" valueType="num">
                                      <p:cBhvr additive="base">
                                        <p:cTn id="83" dur="500" fill="hold"/>
                                        <p:tgtEl>
                                          <p:spTgt spid="167"/>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37" presetClass="path" presetSubtype="0" accel="50000" decel="50000" fill="hold" nodeType="afterEffect">
                                  <p:stCondLst>
                                    <p:cond delay="0"/>
                                  </p:stCondLst>
                                  <p:childTnLst>
                                    <p:animMotion origin="layout" path="M 0.00039 -1.11111E-6 L 0.08737 0.04005 C 0.10547 0.04908 0.13268 0.05394 0.1612 0.05394 C 0.19362 0.05394 0.21966 0.04908 0.23776 0.04005 L 0.32487 -1.11111E-6 " pathEditMode="relative" rAng="0" ptsTypes="AAAAA">
                                      <p:cBhvr>
                                        <p:cTn id="86" dur="500" fill="hold"/>
                                        <p:tgtEl>
                                          <p:spTgt spid="207"/>
                                        </p:tgtEl>
                                        <p:attrNameLst>
                                          <p:attrName>ppt_x</p:attrName>
                                          <p:attrName>ppt_y</p:attrName>
                                        </p:attrNameLst>
                                      </p:cBhvr>
                                      <p:rCtr x="16224" y="2685"/>
                                    </p:animMotion>
                                  </p:childTnLst>
                                </p:cTn>
                              </p:par>
                              <p:par>
                                <p:cTn id="87" presetID="10" presetClass="exit" presetSubtype="0" fill="hold" nodeType="withEffect">
                                  <p:stCondLst>
                                    <p:cond delay="500"/>
                                  </p:stCondLst>
                                  <p:childTnLst>
                                    <p:animEffect transition="out" filter="fade">
                                      <p:cBhvr>
                                        <p:cTn id="88" dur="500"/>
                                        <p:tgtEl>
                                          <p:spTgt spid="245"/>
                                        </p:tgtEl>
                                      </p:cBhvr>
                                    </p:animEffect>
                                    <p:set>
                                      <p:cBhvr>
                                        <p:cTn id="89" dur="1" fill="hold">
                                          <p:stCondLst>
                                            <p:cond delay="499"/>
                                          </p:stCondLst>
                                        </p:cTn>
                                        <p:tgtEl>
                                          <p:spTgt spid="245"/>
                                        </p:tgtEl>
                                        <p:attrNameLst>
                                          <p:attrName>style.visibility</p:attrName>
                                        </p:attrNameLst>
                                      </p:cBhvr>
                                      <p:to>
                                        <p:strVal val="hidden"/>
                                      </p:to>
                                    </p:set>
                                  </p:childTnLst>
                                </p:cTn>
                              </p:par>
                              <p:par>
                                <p:cTn id="90" presetID="1" presetClass="entr" presetSubtype="0" fill="hold" grpId="0" nodeType="withEffect">
                                  <p:stCondLst>
                                    <p:cond delay="500"/>
                                  </p:stCondLst>
                                  <p:childTnLst>
                                    <p:set>
                                      <p:cBhvr>
                                        <p:cTn id="91" dur="1" fill="hold">
                                          <p:stCondLst>
                                            <p:cond delay="0"/>
                                          </p:stCondLst>
                                        </p:cTn>
                                        <p:tgtEl>
                                          <p:spTgt spid="318"/>
                                        </p:tgtEl>
                                        <p:attrNameLst>
                                          <p:attrName>style.visibility</p:attrName>
                                        </p:attrNameLst>
                                      </p:cBhvr>
                                      <p:to>
                                        <p:strVal val="visible"/>
                                      </p:to>
                                    </p:set>
                                  </p:childTnLst>
                                </p:cTn>
                              </p:par>
                              <p:par>
                                <p:cTn id="92" presetID="1" presetClass="entr" presetSubtype="0" fill="hold" grpId="0" nodeType="withEffect">
                                  <p:stCondLst>
                                    <p:cond delay="500"/>
                                  </p:stCondLst>
                                  <p:childTnLst>
                                    <p:set>
                                      <p:cBhvr>
                                        <p:cTn id="93" dur="1" fill="hold">
                                          <p:stCondLst>
                                            <p:cond delay="0"/>
                                          </p:stCondLst>
                                        </p:cTn>
                                        <p:tgtEl>
                                          <p:spTgt spid="330"/>
                                        </p:tgtEl>
                                        <p:attrNameLst>
                                          <p:attrName>style.visibility</p:attrName>
                                        </p:attrNameLst>
                                      </p:cBhvr>
                                      <p:to>
                                        <p:strVal val="visible"/>
                                      </p:to>
                                    </p:set>
                                  </p:childTnLst>
                                </p:cTn>
                              </p:par>
                              <p:par>
                                <p:cTn id="94" presetID="37" presetClass="path" presetSubtype="0" accel="50000" decel="50000" fill="hold" nodeType="withEffect">
                                  <p:stCondLst>
                                    <p:cond delay="500"/>
                                  </p:stCondLst>
                                  <p:childTnLst>
                                    <p:animMotion origin="layout" path="M -4.58333E-6 4.81481E-6 L 0.0918 0.04004 C 0.11094 0.04907 0.13959 0.05393 0.1698 0.05393 C 0.20404 0.05393 0.23152 0.04907 0.25066 0.04004 L 0.34258 4.81481E-6 " pathEditMode="relative" rAng="0" ptsTypes="AAAAA">
                                      <p:cBhvr>
                                        <p:cTn id="95" dur="500" fill="hold"/>
                                        <p:tgtEl>
                                          <p:spTgt spid="131"/>
                                        </p:tgtEl>
                                        <p:attrNameLst>
                                          <p:attrName>ppt_x</p:attrName>
                                          <p:attrName>ppt_y</p:attrName>
                                        </p:attrNameLst>
                                      </p:cBhvr>
                                      <p:rCtr x="17122" y="2685"/>
                                    </p:animMotion>
                                  </p:childTnLst>
                                </p:cTn>
                              </p:par>
                              <p:par>
                                <p:cTn id="96" presetID="2" presetClass="entr" presetSubtype="12" decel="100000" fill="hold" nodeType="withEffect">
                                  <p:stCondLst>
                                    <p:cond delay="500"/>
                                  </p:stCondLst>
                                  <p:childTnLst>
                                    <p:set>
                                      <p:cBhvr>
                                        <p:cTn id="97" dur="1" fill="hold">
                                          <p:stCondLst>
                                            <p:cond delay="0"/>
                                          </p:stCondLst>
                                        </p:cTn>
                                        <p:tgtEl>
                                          <p:spTgt spid="168"/>
                                        </p:tgtEl>
                                        <p:attrNameLst>
                                          <p:attrName>style.visibility</p:attrName>
                                        </p:attrNameLst>
                                      </p:cBhvr>
                                      <p:to>
                                        <p:strVal val="visible"/>
                                      </p:to>
                                    </p:set>
                                    <p:anim calcmode="lin" valueType="num">
                                      <p:cBhvr additive="base">
                                        <p:cTn id="98" dur="500" fill="hold"/>
                                        <p:tgtEl>
                                          <p:spTgt spid="168"/>
                                        </p:tgtEl>
                                        <p:attrNameLst>
                                          <p:attrName>ppt_x</p:attrName>
                                        </p:attrNameLst>
                                      </p:cBhvr>
                                      <p:tavLst>
                                        <p:tav tm="0">
                                          <p:val>
                                            <p:strVal val="0-#ppt_w/2"/>
                                          </p:val>
                                        </p:tav>
                                        <p:tav tm="100000">
                                          <p:val>
                                            <p:strVal val="#ppt_x"/>
                                          </p:val>
                                        </p:tav>
                                      </p:tavLst>
                                    </p:anim>
                                    <p:anim calcmode="lin" valueType="num">
                                      <p:cBhvr additive="base">
                                        <p:cTn id="99" dur="500" fill="hold"/>
                                        <p:tgtEl>
                                          <p:spTgt spid="168"/>
                                        </p:tgtEl>
                                        <p:attrNameLst>
                                          <p:attrName>ppt_y</p:attrName>
                                        </p:attrNameLst>
                                      </p:cBhvr>
                                      <p:tavLst>
                                        <p:tav tm="0">
                                          <p:val>
                                            <p:strVal val="1+#ppt_h/2"/>
                                          </p:val>
                                        </p:tav>
                                        <p:tav tm="100000">
                                          <p:val>
                                            <p:strVal val="#ppt_y"/>
                                          </p:val>
                                        </p:tav>
                                      </p:tavLst>
                                    </p:anim>
                                  </p:childTnLst>
                                </p:cTn>
                              </p:par>
                            </p:childTnLst>
                          </p:cTn>
                        </p:par>
                        <p:par>
                          <p:cTn id="100" fill="hold">
                            <p:stCondLst>
                              <p:cond delay="7000"/>
                            </p:stCondLst>
                            <p:childTnLst>
                              <p:par>
                                <p:cTn id="101" presetID="37" presetClass="path" presetSubtype="0" accel="50000" decel="50000" fill="hold" nodeType="afterEffect">
                                  <p:stCondLst>
                                    <p:cond delay="0"/>
                                  </p:stCondLst>
                                  <p:childTnLst>
                                    <p:animMotion origin="layout" path="M 0.00027 4.81481E-6 L 0.08724 0.04004 C 0.10534 0.04907 0.13256 0.05393 0.16107 0.05393 C 0.19349 0.05393 0.21954 0.04907 0.23764 0.04004 L 0.32474 4.81481E-6 " pathEditMode="relative" rAng="0" ptsTypes="AAAAA">
                                      <p:cBhvr>
                                        <p:cTn id="102" dur="500" fill="hold"/>
                                        <p:tgtEl>
                                          <p:spTgt spid="208"/>
                                        </p:tgtEl>
                                        <p:attrNameLst>
                                          <p:attrName>ppt_x</p:attrName>
                                          <p:attrName>ppt_y</p:attrName>
                                        </p:attrNameLst>
                                      </p:cBhvr>
                                      <p:rCtr x="16224" y="2685"/>
                                    </p:animMotion>
                                  </p:childTnLst>
                                </p:cTn>
                              </p:par>
                            </p:childTnLst>
                          </p:cTn>
                        </p:par>
                        <p:par>
                          <p:cTn id="103" fill="hold">
                            <p:stCondLst>
                              <p:cond delay="7500"/>
                            </p:stCondLst>
                            <p:childTnLst>
                              <p:par>
                                <p:cTn id="104" presetID="10" presetClass="exit" presetSubtype="0" fill="hold" nodeType="afterEffect">
                                  <p:stCondLst>
                                    <p:cond delay="0"/>
                                  </p:stCondLst>
                                  <p:childTnLst>
                                    <p:animEffect transition="out" filter="fade">
                                      <p:cBhvr>
                                        <p:cTn id="105" dur="500"/>
                                        <p:tgtEl>
                                          <p:spTgt spid="246"/>
                                        </p:tgtEl>
                                      </p:cBhvr>
                                    </p:animEffect>
                                    <p:set>
                                      <p:cBhvr>
                                        <p:cTn id="106" dur="1" fill="hold">
                                          <p:stCondLst>
                                            <p:cond delay="499"/>
                                          </p:stCondLst>
                                        </p:cTn>
                                        <p:tgtEl>
                                          <p:spTgt spid="246"/>
                                        </p:tgtEl>
                                        <p:attrNameLst>
                                          <p:attrName>style.visibility</p:attrName>
                                        </p:attrNameLst>
                                      </p:cBhvr>
                                      <p:to>
                                        <p:strVal val="hidden"/>
                                      </p:to>
                                    </p:set>
                                  </p:childTnLst>
                                </p:cTn>
                              </p:par>
                              <p:par>
                                <p:cTn id="107" presetID="37" presetClass="path" presetSubtype="0" accel="50000" decel="50000" fill="hold" nodeType="withEffect">
                                  <p:stCondLst>
                                    <p:cond delay="0"/>
                                  </p:stCondLst>
                                  <p:childTnLst>
                                    <p:animMotion origin="layout" path="M -1.04167E-6 3.7037E-7 L 0.0918 0.04005 C 0.11094 0.04907 0.13958 0.05393 0.16979 0.05393 C 0.20404 0.05393 0.23151 0.04907 0.25065 0.04005 L 0.34258 3.7037E-7 " pathEditMode="relative" rAng="0" ptsTypes="AAAAA">
                                      <p:cBhvr>
                                        <p:cTn id="108" dur="500" fill="hold"/>
                                        <p:tgtEl>
                                          <p:spTgt spid="132"/>
                                        </p:tgtEl>
                                        <p:attrNameLst>
                                          <p:attrName>ppt_x</p:attrName>
                                          <p:attrName>ppt_y</p:attrName>
                                        </p:attrNameLst>
                                      </p:cBhvr>
                                      <p:rCtr x="17122" y="2685"/>
                                    </p:animMotion>
                                  </p:childTnLst>
                                </p:cTn>
                              </p:par>
                              <p:par>
                                <p:cTn id="109" presetID="2" presetClass="entr" presetSubtype="12" decel="100000" fill="hold" nodeType="withEffect">
                                  <p:stCondLst>
                                    <p:cond delay="0"/>
                                  </p:stCondLst>
                                  <p:childTnLst>
                                    <p:set>
                                      <p:cBhvr>
                                        <p:cTn id="110" dur="1" fill="hold">
                                          <p:stCondLst>
                                            <p:cond delay="0"/>
                                          </p:stCondLst>
                                        </p:cTn>
                                        <p:tgtEl>
                                          <p:spTgt spid="169"/>
                                        </p:tgtEl>
                                        <p:attrNameLst>
                                          <p:attrName>style.visibility</p:attrName>
                                        </p:attrNameLst>
                                      </p:cBhvr>
                                      <p:to>
                                        <p:strVal val="visible"/>
                                      </p:to>
                                    </p:set>
                                    <p:anim calcmode="lin" valueType="num">
                                      <p:cBhvr additive="base">
                                        <p:cTn id="111" dur="500" fill="hold"/>
                                        <p:tgtEl>
                                          <p:spTgt spid="169"/>
                                        </p:tgtEl>
                                        <p:attrNameLst>
                                          <p:attrName>ppt_x</p:attrName>
                                        </p:attrNameLst>
                                      </p:cBhvr>
                                      <p:tavLst>
                                        <p:tav tm="0">
                                          <p:val>
                                            <p:strVal val="0-#ppt_w/2"/>
                                          </p:val>
                                        </p:tav>
                                        <p:tav tm="100000">
                                          <p:val>
                                            <p:strVal val="#ppt_x"/>
                                          </p:val>
                                        </p:tav>
                                      </p:tavLst>
                                    </p:anim>
                                    <p:anim calcmode="lin" valueType="num">
                                      <p:cBhvr additive="base">
                                        <p:cTn id="112" dur="500" fill="hold"/>
                                        <p:tgtEl>
                                          <p:spTgt spid="169"/>
                                        </p:tgtEl>
                                        <p:attrNameLst>
                                          <p:attrName>ppt_y</p:attrName>
                                        </p:attrNameLst>
                                      </p:cBhvr>
                                      <p:tavLst>
                                        <p:tav tm="0">
                                          <p:val>
                                            <p:strVal val="1+#ppt_h/2"/>
                                          </p:val>
                                        </p:tav>
                                        <p:tav tm="100000">
                                          <p:val>
                                            <p:strVal val="#ppt_y"/>
                                          </p:val>
                                        </p:tav>
                                      </p:tavLst>
                                    </p:anim>
                                  </p:childTnLst>
                                </p:cTn>
                              </p:par>
                            </p:childTnLst>
                          </p:cTn>
                        </p:par>
                        <p:par>
                          <p:cTn id="113" fill="hold">
                            <p:stCondLst>
                              <p:cond delay="8000"/>
                            </p:stCondLst>
                            <p:childTnLst>
                              <p:par>
                                <p:cTn id="114" presetID="37" presetClass="path" presetSubtype="0" accel="50000" decel="50000" fill="hold" nodeType="afterEffect">
                                  <p:stCondLst>
                                    <p:cond delay="0"/>
                                  </p:stCondLst>
                                  <p:childTnLst>
                                    <p:animMotion origin="layout" path="M 0.00039 3.7037E-7 L 0.08737 0.04005 C 0.10547 0.04907 0.13268 0.05393 0.1612 0.05393 C 0.19362 0.05393 0.21966 0.04907 0.23776 0.04005 L 0.32487 3.7037E-7 " pathEditMode="relative" rAng="0" ptsTypes="AAAAA">
                                      <p:cBhvr>
                                        <p:cTn id="115" dur="500" fill="hold"/>
                                        <p:tgtEl>
                                          <p:spTgt spid="209"/>
                                        </p:tgtEl>
                                        <p:attrNameLst>
                                          <p:attrName>ppt_x</p:attrName>
                                          <p:attrName>ppt_y</p:attrName>
                                        </p:attrNameLst>
                                      </p:cBhvr>
                                      <p:rCtr x="16224" y="2685"/>
                                    </p:animMotion>
                                  </p:childTnLst>
                                </p:cTn>
                              </p:par>
                            </p:childTnLst>
                          </p:cTn>
                        </p:par>
                        <p:par>
                          <p:cTn id="116" fill="hold">
                            <p:stCondLst>
                              <p:cond delay="8500"/>
                            </p:stCondLst>
                            <p:childTnLst>
                              <p:par>
                                <p:cTn id="117" presetID="10" presetClass="exit" presetSubtype="0" fill="hold" nodeType="afterEffect">
                                  <p:stCondLst>
                                    <p:cond delay="0"/>
                                  </p:stCondLst>
                                  <p:childTnLst>
                                    <p:animEffect transition="out" filter="fade">
                                      <p:cBhvr>
                                        <p:cTn id="118" dur="500"/>
                                        <p:tgtEl>
                                          <p:spTgt spid="247"/>
                                        </p:tgtEl>
                                      </p:cBhvr>
                                    </p:animEffect>
                                    <p:set>
                                      <p:cBhvr>
                                        <p:cTn id="119" dur="1" fill="hold">
                                          <p:stCondLst>
                                            <p:cond delay="499"/>
                                          </p:stCondLst>
                                        </p:cTn>
                                        <p:tgtEl>
                                          <p:spTgt spid="247"/>
                                        </p:tgtEl>
                                        <p:attrNameLst>
                                          <p:attrName>style.visibility</p:attrName>
                                        </p:attrNameLst>
                                      </p:cBhvr>
                                      <p:to>
                                        <p:strVal val="hidden"/>
                                      </p:to>
                                    </p:set>
                                  </p:childTnLst>
                                </p:cTn>
                              </p:par>
                              <p:par>
                                <p:cTn id="120" presetID="37" presetClass="path" presetSubtype="0" accel="50000" decel="50000" fill="hold" nodeType="withEffect">
                                  <p:stCondLst>
                                    <p:cond delay="0"/>
                                  </p:stCondLst>
                                  <p:childTnLst>
                                    <p:animMotion origin="layout" path="M 4.16667E-6 -4.07407E-6 L 0.09179 0.04005 C 0.11093 0.04908 0.13958 0.05394 0.16979 0.05394 C 0.20403 0.05394 0.23151 0.04908 0.25065 0.04005 L 0.34257 -4.07407E-6 " pathEditMode="relative" rAng="0" ptsTypes="AAAAA">
                                      <p:cBhvr>
                                        <p:cTn id="121" dur="500" fill="hold"/>
                                        <p:tgtEl>
                                          <p:spTgt spid="133"/>
                                        </p:tgtEl>
                                        <p:attrNameLst>
                                          <p:attrName>ppt_x</p:attrName>
                                          <p:attrName>ppt_y</p:attrName>
                                        </p:attrNameLst>
                                      </p:cBhvr>
                                      <p:rCtr x="17122" y="2685"/>
                                    </p:animMotion>
                                  </p:childTnLst>
                                </p:cTn>
                              </p:par>
                              <p:par>
                                <p:cTn id="122" presetID="2" presetClass="entr" presetSubtype="12" fill="hold" nodeType="withEffect">
                                  <p:stCondLst>
                                    <p:cond delay="0"/>
                                  </p:stCondLst>
                                  <p:childTnLst>
                                    <p:set>
                                      <p:cBhvr>
                                        <p:cTn id="123" dur="1" fill="hold">
                                          <p:stCondLst>
                                            <p:cond delay="0"/>
                                          </p:stCondLst>
                                        </p:cTn>
                                        <p:tgtEl>
                                          <p:spTgt spid="310"/>
                                        </p:tgtEl>
                                        <p:attrNameLst>
                                          <p:attrName>style.visibility</p:attrName>
                                        </p:attrNameLst>
                                      </p:cBhvr>
                                      <p:to>
                                        <p:strVal val="visible"/>
                                      </p:to>
                                    </p:set>
                                    <p:anim calcmode="lin" valueType="num">
                                      <p:cBhvr additive="base">
                                        <p:cTn id="124" dur="500" fill="hold"/>
                                        <p:tgtEl>
                                          <p:spTgt spid="310"/>
                                        </p:tgtEl>
                                        <p:attrNameLst>
                                          <p:attrName>ppt_x</p:attrName>
                                        </p:attrNameLst>
                                      </p:cBhvr>
                                      <p:tavLst>
                                        <p:tav tm="0">
                                          <p:val>
                                            <p:strVal val="0-#ppt_w/2"/>
                                          </p:val>
                                        </p:tav>
                                        <p:tav tm="100000">
                                          <p:val>
                                            <p:strVal val="#ppt_x"/>
                                          </p:val>
                                        </p:tav>
                                      </p:tavLst>
                                    </p:anim>
                                    <p:anim calcmode="lin" valueType="num">
                                      <p:cBhvr additive="base">
                                        <p:cTn id="125" dur="500" fill="hold"/>
                                        <p:tgtEl>
                                          <p:spTgt spid="310"/>
                                        </p:tgtEl>
                                        <p:attrNameLst>
                                          <p:attrName>ppt_y</p:attrName>
                                        </p:attrNameLst>
                                      </p:cBhvr>
                                      <p:tavLst>
                                        <p:tav tm="0">
                                          <p:val>
                                            <p:strVal val="1+#ppt_h/2"/>
                                          </p:val>
                                        </p:tav>
                                        <p:tav tm="100000">
                                          <p:val>
                                            <p:strVal val="#ppt_y"/>
                                          </p:val>
                                        </p:tav>
                                      </p:tavLst>
                                    </p:anim>
                                  </p:childTnLst>
                                </p:cTn>
                              </p:par>
                              <p:par>
                                <p:cTn id="126" presetID="1" presetClass="entr" presetSubtype="0" fill="hold" grpId="0" nodeType="withEffect">
                                  <p:stCondLst>
                                    <p:cond delay="0"/>
                                  </p:stCondLst>
                                  <p:childTnLst>
                                    <p:set>
                                      <p:cBhvr>
                                        <p:cTn id="127" dur="1" fill="hold">
                                          <p:stCondLst>
                                            <p:cond delay="0"/>
                                          </p:stCondLst>
                                        </p:cTn>
                                        <p:tgtEl>
                                          <p:spTgt spid="317"/>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31"/>
                                        </p:tgtEl>
                                        <p:attrNameLst>
                                          <p:attrName>style.visibility</p:attrName>
                                        </p:attrNameLst>
                                      </p:cBhvr>
                                      <p:to>
                                        <p:strVal val="visible"/>
                                      </p:to>
                                    </p:set>
                                  </p:childTnLst>
                                </p:cTn>
                              </p:par>
                              <p:par>
                                <p:cTn id="130" presetID="2" presetClass="entr" presetSubtype="12" decel="100000" fill="hold" nodeType="withEffect">
                                  <p:stCondLst>
                                    <p:cond delay="0"/>
                                  </p:stCondLst>
                                  <p:childTnLst>
                                    <p:set>
                                      <p:cBhvr>
                                        <p:cTn id="131" dur="1" fill="hold">
                                          <p:stCondLst>
                                            <p:cond delay="0"/>
                                          </p:stCondLst>
                                        </p:cTn>
                                        <p:tgtEl>
                                          <p:spTgt spid="170"/>
                                        </p:tgtEl>
                                        <p:attrNameLst>
                                          <p:attrName>style.visibility</p:attrName>
                                        </p:attrNameLst>
                                      </p:cBhvr>
                                      <p:to>
                                        <p:strVal val="visible"/>
                                      </p:to>
                                    </p:set>
                                    <p:anim calcmode="lin" valueType="num">
                                      <p:cBhvr additive="base">
                                        <p:cTn id="132" dur="500" fill="hold"/>
                                        <p:tgtEl>
                                          <p:spTgt spid="170"/>
                                        </p:tgtEl>
                                        <p:attrNameLst>
                                          <p:attrName>ppt_x</p:attrName>
                                        </p:attrNameLst>
                                      </p:cBhvr>
                                      <p:tavLst>
                                        <p:tav tm="0">
                                          <p:val>
                                            <p:strVal val="0-#ppt_w/2"/>
                                          </p:val>
                                        </p:tav>
                                        <p:tav tm="100000">
                                          <p:val>
                                            <p:strVal val="#ppt_x"/>
                                          </p:val>
                                        </p:tav>
                                      </p:tavLst>
                                    </p:anim>
                                    <p:anim calcmode="lin" valueType="num">
                                      <p:cBhvr additive="base">
                                        <p:cTn id="133" dur="500" fill="hold"/>
                                        <p:tgtEl>
                                          <p:spTgt spid="170"/>
                                        </p:tgtEl>
                                        <p:attrNameLst>
                                          <p:attrName>ppt_y</p:attrName>
                                        </p:attrNameLst>
                                      </p:cBhvr>
                                      <p:tavLst>
                                        <p:tav tm="0">
                                          <p:val>
                                            <p:strVal val="1+#ppt_h/2"/>
                                          </p:val>
                                        </p:tav>
                                        <p:tav tm="100000">
                                          <p:val>
                                            <p:strVal val="#ppt_y"/>
                                          </p:val>
                                        </p:tav>
                                      </p:tavLst>
                                    </p:anim>
                                  </p:childTnLst>
                                </p:cTn>
                              </p:par>
                            </p:childTnLst>
                          </p:cTn>
                        </p:par>
                        <p:par>
                          <p:cTn id="134" fill="hold">
                            <p:stCondLst>
                              <p:cond delay="9000"/>
                            </p:stCondLst>
                            <p:childTnLst>
                              <p:par>
                                <p:cTn id="135" presetID="37" presetClass="path" presetSubtype="0" accel="50000" decel="50000" fill="hold" nodeType="afterEffect">
                                  <p:stCondLst>
                                    <p:cond delay="0"/>
                                  </p:stCondLst>
                                  <p:childTnLst>
                                    <p:animMotion origin="layout" path="M 0.00039 -4.07407E-6 L 0.08737 0.04005 C 0.10546 0.04908 0.13268 0.05394 0.16119 0.05394 C 0.19362 0.05394 0.21966 0.04908 0.23776 0.04005 L 0.32487 -4.07407E-6 " pathEditMode="relative" rAng="0" ptsTypes="AAAAA">
                                      <p:cBhvr>
                                        <p:cTn id="136" dur="500" fill="hold"/>
                                        <p:tgtEl>
                                          <p:spTgt spid="210"/>
                                        </p:tgtEl>
                                        <p:attrNameLst>
                                          <p:attrName>ppt_x</p:attrName>
                                          <p:attrName>ppt_y</p:attrName>
                                        </p:attrNameLst>
                                      </p:cBhvr>
                                      <p:rCtr x="16224" y="2685"/>
                                    </p:animMotion>
                                  </p:childTnLst>
                                </p:cTn>
                              </p:par>
                            </p:childTnLst>
                          </p:cTn>
                        </p:par>
                        <p:par>
                          <p:cTn id="137" fill="hold">
                            <p:stCondLst>
                              <p:cond delay="9500"/>
                            </p:stCondLst>
                            <p:childTnLst>
                              <p:par>
                                <p:cTn id="138" presetID="10" presetClass="exit" presetSubtype="0" fill="hold" nodeType="afterEffect">
                                  <p:stCondLst>
                                    <p:cond delay="0"/>
                                  </p:stCondLst>
                                  <p:childTnLst>
                                    <p:animEffect transition="out" filter="fade">
                                      <p:cBhvr>
                                        <p:cTn id="139" dur="500"/>
                                        <p:tgtEl>
                                          <p:spTgt spid="248"/>
                                        </p:tgtEl>
                                      </p:cBhvr>
                                    </p:animEffect>
                                    <p:set>
                                      <p:cBhvr>
                                        <p:cTn id="140" dur="1" fill="hold">
                                          <p:stCondLst>
                                            <p:cond delay="499"/>
                                          </p:stCondLst>
                                        </p:cTn>
                                        <p:tgtEl>
                                          <p:spTgt spid="248"/>
                                        </p:tgtEl>
                                        <p:attrNameLst>
                                          <p:attrName>style.visibility</p:attrName>
                                        </p:attrNameLst>
                                      </p:cBhvr>
                                      <p:to>
                                        <p:strVal val="hidden"/>
                                      </p:to>
                                    </p:set>
                                  </p:childTnLst>
                                </p:cTn>
                              </p:par>
                              <p:par>
                                <p:cTn id="141" presetID="37" presetClass="path" presetSubtype="0" accel="50000" decel="50000" fill="hold" nodeType="withEffect">
                                  <p:stCondLst>
                                    <p:cond delay="0"/>
                                  </p:stCondLst>
                                  <p:childTnLst>
                                    <p:animMotion origin="layout" path="M 6.25E-7 -1.11111E-6 L 0.0918 0.04005 C 0.11094 0.04908 0.13958 0.05394 0.16979 0.05394 C 0.20404 0.05394 0.23151 0.04908 0.25065 0.04005 L 0.34258 -1.11111E-6 " pathEditMode="relative" rAng="0" ptsTypes="AAAAA">
                                      <p:cBhvr>
                                        <p:cTn id="142" dur="500" fill="hold"/>
                                        <p:tgtEl>
                                          <p:spTgt spid="135"/>
                                        </p:tgtEl>
                                        <p:attrNameLst>
                                          <p:attrName>ppt_x</p:attrName>
                                          <p:attrName>ppt_y</p:attrName>
                                        </p:attrNameLst>
                                      </p:cBhvr>
                                      <p:rCtr x="17122" y="2685"/>
                                    </p:animMotion>
                                  </p:childTnLst>
                                </p:cTn>
                              </p:par>
                              <p:par>
                                <p:cTn id="143" presetID="2" presetClass="entr" presetSubtype="12" decel="100000" fill="hold" nodeType="withEffect">
                                  <p:stCondLst>
                                    <p:cond delay="0"/>
                                  </p:stCondLst>
                                  <p:childTnLst>
                                    <p:set>
                                      <p:cBhvr>
                                        <p:cTn id="144" dur="1" fill="hold">
                                          <p:stCondLst>
                                            <p:cond delay="0"/>
                                          </p:stCondLst>
                                        </p:cTn>
                                        <p:tgtEl>
                                          <p:spTgt spid="171"/>
                                        </p:tgtEl>
                                        <p:attrNameLst>
                                          <p:attrName>style.visibility</p:attrName>
                                        </p:attrNameLst>
                                      </p:cBhvr>
                                      <p:to>
                                        <p:strVal val="visible"/>
                                      </p:to>
                                    </p:set>
                                    <p:anim calcmode="lin" valueType="num">
                                      <p:cBhvr additive="base">
                                        <p:cTn id="145" dur="500" fill="hold"/>
                                        <p:tgtEl>
                                          <p:spTgt spid="171"/>
                                        </p:tgtEl>
                                        <p:attrNameLst>
                                          <p:attrName>ppt_x</p:attrName>
                                        </p:attrNameLst>
                                      </p:cBhvr>
                                      <p:tavLst>
                                        <p:tav tm="0">
                                          <p:val>
                                            <p:strVal val="0-#ppt_w/2"/>
                                          </p:val>
                                        </p:tav>
                                        <p:tav tm="100000">
                                          <p:val>
                                            <p:strVal val="#ppt_x"/>
                                          </p:val>
                                        </p:tav>
                                      </p:tavLst>
                                    </p:anim>
                                    <p:anim calcmode="lin" valueType="num">
                                      <p:cBhvr additive="base">
                                        <p:cTn id="146" dur="500" fill="hold"/>
                                        <p:tgtEl>
                                          <p:spTgt spid="171"/>
                                        </p:tgtEl>
                                        <p:attrNameLst>
                                          <p:attrName>ppt_y</p:attrName>
                                        </p:attrNameLst>
                                      </p:cBhvr>
                                      <p:tavLst>
                                        <p:tav tm="0">
                                          <p:val>
                                            <p:strVal val="1+#ppt_h/2"/>
                                          </p:val>
                                        </p:tav>
                                        <p:tav tm="100000">
                                          <p:val>
                                            <p:strVal val="#ppt_y"/>
                                          </p:val>
                                        </p:tav>
                                      </p:tavLst>
                                    </p:anim>
                                  </p:childTnLst>
                                </p:cTn>
                              </p:par>
                            </p:childTnLst>
                          </p:cTn>
                        </p:par>
                        <p:par>
                          <p:cTn id="147" fill="hold">
                            <p:stCondLst>
                              <p:cond delay="10000"/>
                            </p:stCondLst>
                            <p:childTnLst>
                              <p:par>
                                <p:cTn id="148" presetID="37" presetClass="path" presetSubtype="0" accel="50000" decel="50000" fill="hold" nodeType="afterEffect">
                                  <p:stCondLst>
                                    <p:cond delay="0"/>
                                  </p:stCondLst>
                                  <p:childTnLst>
                                    <p:animMotion origin="layout" path="M 0.00039 -1.11111E-6 L 0.08737 0.04005 C 0.10547 0.04908 0.13268 0.05394 0.1612 0.05394 C 0.19362 0.05394 0.21966 0.04908 0.23776 0.04005 L 0.32487 -1.11111E-6 " pathEditMode="relative" rAng="0" ptsTypes="AAAAA">
                                      <p:cBhvr>
                                        <p:cTn id="149" dur="500" fill="hold"/>
                                        <p:tgtEl>
                                          <p:spTgt spid="211"/>
                                        </p:tgtEl>
                                        <p:attrNameLst>
                                          <p:attrName>ppt_x</p:attrName>
                                          <p:attrName>ppt_y</p:attrName>
                                        </p:attrNameLst>
                                      </p:cBhvr>
                                      <p:rCtr x="16224" y="2685"/>
                                    </p:animMotion>
                                  </p:childTnLst>
                                </p:cTn>
                              </p:par>
                            </p:childTnLst>
                          </p:cTn>
                        </p:par>
                        <p:par>
                          <p:cTn id="150" fill="hold">
                            <p:stCondLst>
                              <p:cond delay="10500"/>
                            </p:stCondLst>
                            <p:childTnLst>
                              <p:par>
                                <p:cTn id="151" presetID="10" presetClass="exit" presetSubtype="0" fill="hold" nodeType="afterEffect">
                                  <p:stCondLst>
                                    <p:cond delay="0"/>
                                  </p:stCondLst>
                                  <p:childTnLst>
                                    <p:animEffect transition="out" filter="fade">
                                      <p:cBhvr>
                                        <p:cTn id="152" dur="500"/>
                                        <p:tgtEl>
                                          <p:spTgt spid="249"/>
                                        </p:tgtEl>
                                      </p:cBhvr>
                                    </p:animEffect>
                                    <p:set>
                                      <p:cBhvr>
                                        <p:cTn id="153" dur="1" fill="hold">
                                          <p:stCondLst>
                                            <p:cond delay="499"/>
                                          </p:stCondLst>
                                        </p:cTn>
                                        <p:tgtEl>
                                          <p:spTgt spid="249"/>
                                        </p:tgtEl>
                                        <p:attrNameLst>
                                          <p:attrName>style.visibility</p:attrName>
                                        </p:attrNameLst>
                                      </p:cBhvr>
                                      <p:to>
                                        <p:strVal val="hidden"/>
                                      </p:to>
                                    </p:set>
                                  </p:childTnLst>
                                </p:cTn>
                              </p:par>
                              <p:par>
                                <p:cTn id="154" presetID="37" presetClass="path" presetSubtype="0" accel="50000" decel="50000" fill="hold" nodeType="withEffect">
                                  <p:stCondLst>
                                    <p:cond delay="0"/>
                                  </p:stCondLst>
                                  <p:childTnLst>
                                    <p:animMotion origin="layout" path="M 2.29167E-6 -2.96296E-6 L 0.09179 0.04005 C 0.11094 0.04908 0.13958 0.05394 0.16979 0.05394 C 0.20403 0.05394 0.23151 0.04908 0.25065 0.04005 L 0.34258 -2.96296E-6 " pathEditMode="relative" rAng="0" ptsTypes="AAAAA">
                                      <p:cBhvr>
                                        <p:cTn id="155" dur="500" fill="hold"/>
                                        <p:tgtEl>
                                          <p:spTgt spid="136"/>
                                        </p:tgtEl>
                                        <p:attrNameLst>
                                          <p:attrName>ppt_x</p:attrName>
                                          <p:attrName>ppt_y</p:attrName>
                                        </p:attrNameLst>
                                      </p:cBhvr>
                                      <p:rCtr x="17122" y="2685"/>
                                    </p:animMotion>
                                  </p:childTnLst>
                                </p:cTn>
                              </p:par>
                              <p:par>
                                <p:cTn id="156" presetID="2" presetClass="entr" presetSubtype="12" decel="100000" fill="hold" nodeType="withEffect">
                                  <p:stCondLst>
                                    <p:cond delay="0"/>
                                  </p:stCondLst>
                                  <p:childTnLst>
                                    <p:set>
                                      <p:cBhvr>
                                        <p:cTn id="157" dur="1" fill="hold">
                                          <p:stCondLst>
                                            <p:cond delay="0"/>
                                          </p:stCondLst>
                                        </p:cTn>
                                        <p:tgtEl>
                                          <p:spTgt spid="172"/>
                                        </p:tgtEl>
                                        <p:attrNameLst>
                                          <p:attrName>style.visibility</p:attrName>
                                        </p:attrNameLst>
                                      </p:cBhvr>
                                      <p:to>
                                        <p:strVal val="visible"/>
                                      </p:to>
                                    </p:set>
                                    <p:anim calcmode="lin" valueType="num">
                                      <p:cBhvr additive="base">
                                        <p:cTn id="158" dur="500" fill="hold"/>
                                        <p:tgtEl>
                                          <p:spTgt spid="172"/>
                                        </p:tgtEl>
                                        <p:attrNameLst>
                                          <p:attrName>ppt_x</p:attrName>
                                        </p:attrNameLst>
                                      </p:cBhvr>
                                      <p:tavLst>
                                        <p:tav tm="0">
                                          <p:val>
                                            <p:strVal val="0-#ppt_w/2"/>
                                          </p:val>
                                        </p:tav>
                                        <p:tav tm="100000">
                                          <p:val>
                                            <p:strVal val="#ppt_x"/>
                                          </p:val>
                                        </p:tav>
                                      </p:tavLst>
                                    </p:anim>
                                    <p:anim calcmode="lin" valueType="num">
                                      <p:cBhvr additive="base">
                                        <p:cTn id="159" dur="500" fill="hold"/>
                                        <p:tgtEl>
                                          <p:spTgt spid="172"/>
                                        </p:tgtEl>
                                        <p:attrNameLst>
                                          <p:attrName>ppt_y</p:attrName>
                                        </p:attrNameLst>
                                      </p:cBhvr>
                                      <p:tavLst>
                                        <p:tav tm="0">
                                          <p:val>
                                            <p:strVal val="1+#ppt_h/2"/>
                                          </p:val>
                                        </p:tav>
                                        <p:tav tm="100000">
                                          <p:val>
                                            <p:strVal val="#ppt_y"/>
                                          </p:val>
                                        </p:tav>
                                      </p:tavLst>
                                    </p:anim>
                                  </p:childTnLst>
                                </p:cTn>
                              </p:par>
                            </p:childTnLst>
                          </p:cTn>
                        </p:par>
                        <p:par>
                          <p:cTn id="160" fill="hold">
                            <p:stCondLst>
                              <p:cond delay="11000"/>
                            </p:stCondLst>
                            <p:childTnLst>
                              <p:par>
                                <p:cTn id="161" presetID="37" presetClass="path" presetSubtype="0" accel="50000" decel="50000" fill="hold" nodeType="afterEffect">
                                  <p:stCondLst>
                                    <p:cond delay="0"/>
                                  </p:stCondLst>
                                  <p:childTnLst>
                                    <p:animMotion origin="layout" path="M 0.00039 -2.96296E-6 L 0.08737 0.04005 C 0.10547 0.04908 0.13268 0.05394 0.1612 0.05394 C 0.19362 0.05394 0.21966 0.04908 0.23776 0.04005 L 0.32487 -2.96296E-6 " pathEditMode="relative" rAng="0" ptsTypes="AAAAA">
                                      <p:cBhvr>
                                        <p:cTn id="162" dur="500" fill="hold"/>
                                        <p:tgtEl>
                                          <p:spTgt spid="212"/>
                                        </p:tgtEl>
                                        <p:attrNameLst>
                                          <p:attrName>ppt_x</p:attrName>
                                          <p:attrName>ppt_y</p:attrName>
                                        </p:attrNameLst>
                                      </p:cBhvr>
                                      <p:rCtr x="16224" y="2685"/>
                                    </p:animMotion>
                                  </p:childTnLst>
                                </p:cTn>
                              </p:par>
                            </p:childTnLst>
                          </p:cTn>
                        </p:par>
                        <p:par>
                          <p:cTn id="163" fill="hold">
                            <p:stCondLst>
                              <p:cond delay="11500"/>
                            </p:stCondLst>
                            <p:childTnLst>
                              <p:par>
                                <p:cTn id="164" presetID="10" presetClass="exit" presetSubtype="0" fill="hold" nodeType="afterEffect">
                                  <p:stCondLst>
                                    <p:cond delay="0"/>
                                  </p:stCondLst>
                                  <p:childTnLst>
                                    <p:animEffect transition="out" filter="fade">
                                      <p:cBhvr>
                                        <p:cTn id="165" dur="500"/>
                                        <p:tgtEl>
                                          <p:spTgt spid="250"/>
                                        </p:tgtEl>
                                      </p:cBhvr>
                                    </p:animEffect>
                                    <p:set>
                                      <p:cBhvr>
                                        <p:cTn id="166" dur="1" fill="hold">
                                          <p:stCondLst>
                                            <p:cond delay="499"/>
                                          </p:stCondLst>
                                        </p:cTn>
                                        <p:tgtEl>
                                          <p:spTgt spid="250"/>
                                        </p:tgtEl>
                                        <p:attrNameLst>
                                          <p:attrName>style.visibility</p:attrName>
                                        </p:attrNameLst>
                                      </p:cBhvr>
                                      <p:to>
                                        <p:strVal val="hidden"/>
                                      </p:to>
                                    </p:set>
                                  </p:childTnLst>
                                </p:cTn>
                              </p:par>
                              <p:par>
                                <p:cTn id="167" presetID="2" presetClass="entr" presetSubtype="12" fill="hold" nodeType="withEffect">
                                  <p:stCondLst>
                                    <p:cond delay="0"/>
                                  </p:stCondLst>
                                  <p:childTnLst>
                                    <p:set>
                                      <p:cBhvr>
                                        <p:cTn id="168" dur="1" fill="hold">
                                          <p:stCondLst>
                                            <p:cond delay="0"/>
                                          </p:stCondLst>
                                        </p:cTn>
                                        <p:tgtEl>
                                          <p:spTgt spid="311"/>
                                        </p:tgtEl>
                                        <p:attrNameLst>
                                          <p:attrName>style.visibility</p:attrName>
                                        </p:attrNameLst>
                                      </p:cBhvr>
                                      <p:to>
                                        <p:strVal val="visible"/>
                                      </p:to>
                                    </p:set>
                                    <p:anim calcmode="lin" valueType="num">
                                      <p:cBhvr additive="base">
                                        <p:cTn id="169" dur="500" fill="hold"/>
                                        <p:tgtEl>
                                          <p:spTgt spid="311"/>
                                        </p:tgtEl>
                                        <p:attrNameLst>
                                          <p:attrName>ppt_x</p:attrName>
                                        </p:attrNameLst>
                                      </p:cBhvr>
                                      <p:tavLst>
                                        <p:tav tm="0">
                                          <p:val>
                                            <p:strVal val="0-#ppt_w/2"/>
                                          </p:val>
                                        </p:tav>
                                        <p:tav tm="100000">
                                          <p:val>
                                            <p:strVal val="#ppt_x"/>
                                          </p:val>
                                        </p:tav>
                                      </p:tavLst>
                                    </p:anim>
                                    <p:anim calcmode="lin" valueType="num">
                                      <p:cBhvr additive="base">
                                        <p:cTn id="170" dur="500" fill="hold"/>
                                        <p:tgtEl>
                                          <p:spTgt spid="311"/>
                                        </p:tgtEl>
                                        <p:attrNameLst>
                                          <p:attrName>ppt_y</p:attrName>
                                        </p:attrNameLst>
                                      </p:cBhvr>
                                      <p:tavLst>
                                        <p:tav tm="0">
                                          <p:val>
                                            <p:strVal val="1+#ppt_h/2"/>
                                          </p:val>
                                        </p:tav>
                                        <p:tav tm="100000">
                                          <p:val>
                                            <p:strVal val="#ppt_y"/>
                                          </p:val>
                                        </p:tav>
                                      </p:tavLst>
                                    </p:anim>
                                  </p:childTnLst>
                                </p:cTn>
                              </p:par>
                              <p:par>
                                <p:cTn id="171" presetID="1" presetClass="entr" presetSubtype="0" fill="hold" grpId="0" nodeType="withEffect">
                                  <p:stCondLst>
                                    <p:cond delay="0"/>
                                  </p:stCondLst>
                                  <p:childTnLst>
                                    <p:set>
                                      <p:cBhvr>
                                        <p:cTn id="172" dur="1" fill="hold">
                                          <p:stCondLst>
                                            <p:cond delay="0"/>
                                          </p:stCondLst>
                                        </p:cTn>
                                        <p:tgtEl>
                                          <p:spTgt spid="31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32"/>
                                        </p:tgtEl>
                                        <p:attrNameLst>
                                          <p:attrName>style.visibility</p:attrName>
                                        </p:attrNameLst>
                                      </p:cBhvr>
                                      <p:to>
                                        <p:strVal val="visible"/>
                                      </p:to>
                                    </p:set>
                                  </p:childTnLst>
                                </p:cTn>
                              </p:par>
                              <p:par>
                                <p:cTn id="175" presetID="2" presetClass="entr" presetSubtype="12" decel="100000" fill="hold" nodeType="withEffect">
                                  <p:stCondLst>
                                    <p:cond delay="0"/>
                                  </p:stCondLst>
                                  <p:childTnLst>
                                    <p:set>
                                      <p:cBhvr>
                                        <p:cTn id="176" dur="1" fill="hold">
                                          <p:stCondLst>
                                            <p:cond delay="0"/>
                                          </p:stCondLst>
                                        </p:cTn>
                                        <p:tgtEl>
                                          <p:spTgt spid="173"/>
                                        </p:tgtEl>
                                        <p:attrNameLst>
                                          <p:attrName>style.visibility</p:attrName>
                                        </p:attrNameLst>
                                      </p:cBhvr>
                                      <p:to>
                                        <p:strVal val="visible"/>
                                      </p:to>
                                    </p:set>
                                    <p:anim calcmode="lin" valueType="num">
                                      <p:cBhvr additive="base">
                                        <p:cTn id="177" dur="500" fill="hold"/>
                                        <p:tgtEl>
                                          <p:spTgt spid="173"/>
                                        </p:tgtEl>
                                        <p:attrNameLst>
                                          <p:attrName>ppt_x</p:attrName>
                                        </p:attrNameLst>
                                      </p:cBhvr>
                                      <p:tavLst>
                                        <p:tav tm="0">
                                          <p:val>
                                            <p:strVal val="0-#ppt_w/2"/>
                                          </p:val>
                                        </p:tav>
                                        <p:tav tm="100000">
                                          <p:val>
                                            <p:strVal val="#ppt_x"/>
                                          </p:val>
                                        </p:tav>
                                      </p:tavLst>
                                    </p:anim>
                                    <p:anim calcmode="lin" valueType="num">
                                      <p:cBhvr additive="base">
                                        <p:cTn id="178" dur="500" fill="hold"/>
                                        <p:tgtEl>
                                          <p:spTgt spid="173"/>
                                        </p:tgtEl>
                                        <p:attrNameLst>
                                          <p:attrName>ppt_y</p:attrName>
                                        </p:attrNameLst>
                                      </p:cBhvr>
                                      <p:tavLst>
                                        <p:tav tm="0">
                                          <p:val>
                                            <p:strVal val="1+#ppt_h/2"/>
                                          </p:val>
                                        </p:tav>
                                        <p:tav tm="100000">
                                          <p:val>
                                            <p:strVal val="#ppt_y"/>
                                          </p:val>
                                        </p:tav>
                                      </p:tavLst>
                                    </p:anim>
                                  </p:childTnLst>
                                </p:cTn>
                              </p:par>
                              <p:par>
                                <p:cTn id="179" presetID="37" presetClass="path" presetSubtype="0" accel="50000" decel="50000" fill="hold" nodeType="withEffect">
                                  <p:stCondLst>
                                    <p:cond delay="0"/>
                                  </p:stCondLst>
                                  <p:childTnLst>
                                    <p:animMotion origin="layout" path="M 0.00027 4.44444E-6 L 0.17865 0.02384 C 0.21576 0.02916 0.27149 0.03217 0.32995 0.03217 C 0.39649 0.03217 0.44987 0.02916 0.48698 0.02384 L 0.66576 4.44444E-6 " pathEditMode="relative" rAng="0" ptsTypes="AAAAA">
                                      <p:cBhvr>
                                        <p:cTn id="180" dur="1000" fill="hold"/>
                                        <p:tgtEl>
                                          <p:spTgt spid="213"/>
                                        </p:tgtEl>
                                        <p:attrNameLst>
                                          <p:attrName>ppt_x</p:attrName>
                                          <p:attrName>ppt_y</p:attrName>
                                        </p:attrNameLst>
                                      </p:cBhvr>
                                      <p:rCtr x="33268" y="1597"/>
                                    </p:animMotion>
                                  </p:childTnLst>
                                </p:cTn>
                              </p:par>
                            </p:childTnLst>
                          </p:cTn>
                        </p:par>
                        <p:par>
                          <p:cTn id="181" fill="hold">
                            <p:stCondLst>
                              <p:cond delay="12500"/>
                            </p:stCondLst>
                            <p:childTnLst>
                              <p:par>
                                <p:cTn id="182" presetID="10" presetClass="exit" presetSubtype="0" fill="hold" nodeType="afterEffect">
                                  <p:stCondLst>
                                    <p:cond delay="0"/>
                                  </p:stCondLst>
                                  <p:childTnLst>
                                    <p:animEffect transition="out" filter="fade">
                                      <p:cBhvr>
                                        <p:cTn id="183" dur="500"/>
                                        <p:tgtEl>
                                          <p:spTgt spid="251"/>
                                        </p:tgtEl>
                                      </p:cBhvr>
                                    </p:animEffect>
                                    <p:set>
                                      <p:cBhvr>
                                        <p:cTn id="184" dur="1" fill="hold">
                                          <p:stCondLst>
                                            <p:cond delay="499"/>
                                          </p:stCondLst>
                                        </p:cTn>
                                        <p:tgtEl>
                                          <p:spTgt spid="251"/>
                                        </p:tgtEl>
                                        <p:attrNameLst>
                                          <p:attrName>style.visibility</p:attrName>
                                        </p:attrNameLst>
                                      </p:cBhvr>
                                      <p:to>
                                        <p:strVal val="hidden"/>
                                      </p:to>
                                    </p:set>
                                  </p:childTnLst>
                                </p:cTn>
                              </p:par>
                              <p:par>
                                <p:cTn id="185" presetID="37" presetClass="path" presetSubtype="0" accel="50000" decel="50000" fill="hold" nodeType="withEffect">
                                  <p:stCondLst>
                                    <p:cond delay="0"/>
                                  </p:stCondLst>
                                  <p:childTnLst>
                                    <p:animMotion origin="layout" path="M -1.04167E-6 0 L 0.0918 0.04005 C 0.11094 0.04907 0.13958 0.05394 0.16979 0.05394 C 0.20404 0.05394 0.23151 0.04907 0.25065 0.04005 L 0.34258 0 " pathEditMode="relative" rAng="0" ptsTypes="AAAAA">
                                      <p:cBhvr>
                                        <p:cTn id="186" dur="500" fill="hold"/>
                                        <p:tgtEl>
                                          <p:spTgt spid="138"/>
                                        </p:tgtEl>
                                        <p:attrNameLst>
                                          <p:attrName>ppt_x</p:attrName>
                                          <p:attrName>ppt_y</p:attrName>
                                        </p:attrNameLst>
                                      </p:cBhvr>
                                      <p:rCtr x="17122" y="2685"/>
                                    </p:animMotion>
                                  </p:childTnLst>
                                </p:cTn>
                              </p:par>
                              <p:par>
                                <p:cTn id="187" presetID="2" presetClass="entr" presetSubtype="12" decel="100000" fill="hold" nodeType="withEffect">
                                  <p:stCondLst>
                                    <p:cond delay="0"/>
                                  </p:stCondLst>
                                  <p:childTnLst>
                                    <p:set>
                                      <p:cBhvr>
                                        <p:cTn id="188" dur="1" fill="hold">
                                          <p:stCondLst>
                                            <p:cond delay="0"/>
                                          </p:stCondLst>
                                        </p:cTn>
                                        <p:tgtEl>
                                          <p:spTgt spid="174"/>
                                        </p:tgtEl>
                                        <p:attrNameLst>
                                          <p:attrName>style.visibility</p:attrName>
                                        </p:attrNameLst>
                                      </p:cBhvr>
                                      <p:to>
                                        <p:strVal val="visible"/>
                                      </p:to>
                                    </p:set>
                                    <p:anim calcmode="lin" valueType="num">
                                      <p:cBhvr additive="base">
                                        <p:cTn id="189" dur="500" fill="hold"/>
                                        <p:tgtEl>
                                          <p:spTgt spid="174"/>
                                        </p:tgtEl>
                                        <p:attrNameLst>
                                          <p:attrName>ppt_x</p:attrName>
                                        </p:attrNameLst>
                                      </p:cBhvr>
                                      <p:tavLst>
                                        <p:tav tm="0">
                                          <p:val>
                                            <p:strVal val="0-#ppt_w/2"/>
                                          </p:val>
                                        </p:tav>
                                        <p:tav tm="100000">
                                          <p:val>
                                            <p:strVal val="#ppt_x"/>
                                          </p:val>
                                        </p:tav>
                                      </p:tavLst>
                                    </p:anim>
                                    <p:anim calcmode="lin" valueType="num">
                                      <p:cBhvr additive="base">
                                        <p:cTn id="190" dur="500" fill="hold"/>
                                        <p:tgtEl>
                                          <p:spTgt spid="174"/>
                                        </p:tgtEl>
                                        <p:attrNameLst>
                                          <p:attrName>ppt_y</p:attrName>
                                        </p:attrNameLst>
                                      </p:cBhvr>
                                      <p:tavLst>
                                        <p:tav tm="0">
                                          <p:val>
                                            <p:strVal val="1+#ppt_h/2"/>
                                          </p:val>
                                        </p:tav>
                                        <p:tav tm="100000">
                                          <p:val>
                                            <p:strVal val="#ppt_y"/>
                                          </p:val>
                                        </p:tav>
                                      </p:tavLst>
                                    </p:anim>
                                  </p:childTnLst>
                                </p:cTn>
                              </p:par>
                            </p:childTnLst>
                          </p:cTn>
                        </p:par>
                        <p:par>
                          <p:cTn id="191" fill="hold">
                            <p:stCondLst>
                              <p:cond delay="13000"/>
                            </p:stCondLst>
                            <p:childTnLst>
                              <p:par>
                                <p:cTn id="192" presetID="37" presetClass="path" presetSubtype="0" accel="50000" decel="50000" fill="hold" nodeType="afterEffect">
                                  <p:stCondLst>
                                    <p:cond delay="0"/>
                                  </p:stCondLst>
                                  <p:childTnLst>
                                    <p:animMotion origin="layout" path="M 0.00039 0 L 0.08737 0.04005 C 0.10547 0.04907 0.13268 0.05394 0.1612 0.05394 C 0.19362 0.05394 0.21966 0.04907 0.23776 0.04005 L 0.32487 0 " pathEditMode="relative" rAng="0" ptsTypes="AAAAA">
                                      <p:cBhvr>
                                        <p:cTn id="193" dur="500" fill="hold"/>
                                        <p:tgtEl>
                                          <p:spTgt spid="214"/>
                                        </p:tgtEl>
                                        <p:attrNameLst>
                                          <p:attrName>ppt_x</p:attrName>
                                          <p:attrName>ppt_y</p:attrName>
                                        </p:attrNameLst>
                                      </p:cBhvr>
                                      <p:rCtr x="16224" y="2685"/>
                                    </p:animMotion>
                                  </p:childTnLst>
                                </p:cTn>
                              </p:par>
                            </p:childTnLst>
                          </p:cTn>
                        </p:par>
                        <p:par>
                          <p:cTn id="194" fill="hold">
                            <p:stCondLst>
                              <p:cond delay="13500"/>
                            </p:stCondLst>
                            <p:childTnLst>
                              <p:par>
                                <p:cTn id="195" presetID="10" presetClass="exit" presetSubtype="0" fill="hold" nodeType="afterEffect">
                                  <p:stCondLst>
                                    <p:cond delay="0"/>
                                  </p:stCondLst>
                                  <p:childTnLst>
                                    <p:animEffect transition="out" filter="fade">
                                      <p:cBhvr>
                                        <p:cTn id="196" dur="500"/>
                                        <p:tgtEl>
                                          <p:spTgt spid="252"/>
                                        </p:tgtEl>
                                      </p:cBhvr>
                                    </p:animEffect>
                                    <p:set>
                                      <p:cBhvr>
                                        <p:cTn id="197" dur="1" fill="hold">
                                          <p:stCondLst>
                                            <p:cond delay="499"/>
                                          </p:stCondLst>
                                        </p:cTn>
                                        <p:tgtEl>
                                          <p:spTgt spid="252"/>
                                        </p:tgtEl>
                                        <p:attrNameLst>
                                          <p:attrName>style.visibility</p:attrName>
                                        </p:attrNameLst>
                                      </p:cBhvr>
                                      <p:to>
                                        <p:strVal val="hidden"/>
                                      </p:to>
                                    </p:set>
                                  </p:childTnLst>
                                </p:cTn>
                              </p:par>
                              <p:par>
                                <p:cTn id="198" presetID="37" presetClass="path" presetSubtype="0" accel="50000" decel="50000" fill="hold" nodeType="withEffect">
                                  <p:stCondLst>
                                    <p:cond delay="0"/>
                                  </p:stCondLst>
                                  <p:childTnLst>
                                    <p:animMotion origin="layout" path="M 4.16667E-6 -4.44444E-6 L 0.09179 0.04005 C 0.11093 0.04908 0.13958 0.05394 0.16979 0.05394 C 0.20403 0.05394 0.23151 0.04908 0.25065 0.04005 L 0.34257 -4.44444E-6 " pathEditMode="relative" rAng="0" ptsTypes="AAAAA">
                                      <p:cBhvr>
                                        <p:cTn id="199" dur="500" fill="hold"/>
                                        <p:tgtEl>
                                          <p:spTgt spid="139"/>
                                        </p:tgtEl>
                                        <p:attrNameLst>
                                          <p:attrName>ppt_x</p:attrName>
                                          <p:attrName>ppt_y</p:attrName>
                                        </p:attrNameLst>
                                      </p:cBhvr>
                                      <p:rCtr x="17122" y="2685"/>
                                    </p:animMotion>
                                  </p:childTnLst>
                                </p:cTn>
                              </p:par>
                              <p:par>
                                <p:cTn id="200" presetID="2" presetClass="entr" presetSubtype="12" decel="100000" fill="hold" nodeType="withEffect">
                                  <p:stCondLst>
                                    <p:cond delay="0"/>
                                  </p:stCondLst>
                                  <p:childTnLst>
                                    <p:set>
                                      <p:cBhvr>
                                        <p:cTn id="201" dur="1" fill="hold">
                                          <p:stCondLst>
                                            <p:cond delay="0"/>
                                          </p:stCondLst>
                                        </p:cTn>
                                        <p:tgtEl>
                                          <p:spTgt spid="175"/>
                                        </p:tgtEl>
                                        <p:attrNameLst>
                                          <p:attrName>style.visibility</p:attrName>
                                        </p:attrNameLst>
                                      </p:cBhvr>
                                      <p:to>
                                        <p:strVal val="visible"/>
                                      </p:to>
                                    </p:set>
                                    <p:anim calcmode="lin" valueType="num">
                                      <p:cBhvr additive="base">
                                        <p:cTn id="202" dur="500" fill="hold"/>
                                        <p:tgtEl>
                                          <p:spTgt spid="175"/>
                                        </p:tgtEl>
                                        <p:attrNameLst>
                                          <p:attrName>ppt_x</p:attrName>
                                        </p:attrNameLst>
                                      </p:cBhvr>
                                      <p:tavLst>
                                        <p:tav tm="0">
                                          <p:val>
                                            <p:strVal val="0-#ppt_w/2"/>
                                          </p:val>
                                        </p:tav>
                                        <p:tav tm="100000">
                                          <p:val>
                                            <p:strVal val="#ppt_x"/>
                                          </p:val>
                                        </p:tav>
                                      </p:tavLst>
                                    </p:anim>
                                    <p:anim calcmode="lin" valueType="num">
                                      <p:cBhvr additive="base">
                                        <p:cTn id="203" dur="500" fill="hold"/>
                                        <p:tgtEl>
                                          <p:spTgt spid="175"/>
                                        </p:tgtEl>
                                        <p:attrNameLst>
                                          <p:attrName>ppt_y</p:attrName>
                                        </p:attrNameLst>
                                      </p:cBhvr>
                                      <p:tavLst>
                                        <p:tav tm="0">
                                          <p:val>
                                            <p:strVal val="1+#ppt_h/2"/>
                                          </p:val>
                                        </p:tav>
                                        <p:tav tm="100000">
                                          <p:val>
                                            <p:strVal val="#ppt_y"/>
                                          </p:val>
                                        </p:tav>
                                      </p:tavLst>
                                    </p:anim>
                                  </p:childTnLst>
                                </p:cTn>
                              </p:par>
                              <p:par>
                                <p:cTn id="204" presetID="2" presetClass="entr" presetSubtype="12" fill="hold" nodeType="withEffect">
                                  <p:stCondLst>
                                    <p:cond delay="0"/>
                                  </p:stCondLst>
                                  <p:childTnLst>
                                    <p:set>
                                      <p:cBhvr>
                                        <p:cTn id="205" dur="1" fill="hold">
                                          <p:stCondLst>
                                            <p:cond delay="0"/>
                                          </p:stCondLst>
                                        </p:cTn>
                                        <p:tgtEl>
                                          <p:spTgt spid="312"/>
                                        </p:tgtEl>
                                        <p:attrNameLst>
                                          <p:attrName>style.visibility</p:attrName>
                                        </p:attrNameLst>
                                      </p:cBhvr>
                                      <p:to>
                                        <p:strVal val="visible"/>
                                      </p:to>
                                    </p:set>
                                    <p:anim calcmode="lin" valueType="num">
                                      <p:cBhvr additive="base">
                                        <p:cTn id="206" dur="500" fill="hold"/>
                                        <p:tgtEl>
                                          <p:spTgt spid="312"/>
                                        </p:tgtEl>
                                        <p:attrNameLst>
                                          <p:attrName>ppt_x</p:attrName>
                                        </p:attrNameLst>
                                      </p:cBhvr>
                                      <p:tavLst>
                                        <p:tav tm="0">
                                          <p:val>
                                            <p:strVal val="0-#ppt_w/2"/>
                                          </p:val>
                                        </p:tav>
                                        <p:tav tm="100000">
                                          <p:val>
                                            <p:strVal val="#ppt_x"/>
                                          </p:val>
                                        </p:tav>
                                      </p:tavLst>
                                    </p:anim>
                                    <p:anim calcmode="lin" valueType="num">
                                      <p:cBhvr additive="base">
                                        <p:cTn id="207" dur="500" fill="hold"/>
                                        <p:tgtEl>
                                          <p:spTgt spid="312"/>
                                        </p:tgtEl>
                                        <p:attrNameLst>
                                          <p:attrName>ppt_y</p:attrName>
                                        </p:attrNameLst>
                                      </p:cBhvr>
                                      <p:tavLst>
                                        <p:tav tm="0">
                                          <p:val>
                                            <p:strVal val="1+#ppt_h/2"/>
                                          </p:val>
                                        </p:tav>
                                        <p:tav tm="100000">
                                          <p:val>
                                            <p:strVal val="#ppt_y"/>
                                          </p:val>
                                        </p:tav>
                                      </p:tavLst>
                                    </p:anim>
                                  </p:childTnLst>
                                </p:cTn>
                              </p:par>
                              <p:par>
                                <p:cTn id="208" presetID="1" presetClass="entr" presetSubtype="0" fill="hold" grpId="0" nodeType="withEffect">
                                  <p:stCondLst>
                                    <p:cond delay="0"/>
                                  </p:stCondLst>
                                  <p:childTnLst>
                                    <p:set>
                                      <p:cBhvr>
                                        <p:cTn id="209" dur="1" fill="hold">
                                          <p:stCondLst>
                                            <p:cond delay="0"/>
                                          </p:stCondLst>
                                        </p:cTn>
                                        <p:tgtEl>
                                          <p:spTgt spid="320"/>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333"/>
                                        </p:tgtEl>
                                        <p:attrNameLst>
                                          <p:attrName>style.visibility</p:attrName>
                                        </p:attrNameLst>
                                      </p:cBhvr>
                                      <p:to>
                                        <p:strVal val="visible"/>
                                      </p:to>
                                    </p:set>
                                  </p:childTnLst>
                                </p:cTn>
                              </p:par>
                            </p:childTnLst>
                          </p:cTn>
                        </p:par>
                        <p:par>
                          <p:cTn id="212" fill="hold">
                            <p:stCondLst>
                              <p:cond delay="14000"/>
                            </p:stCondLst>
                            <p:childTnLst>
                              <p:par>
                                <p:cTn id="213" presetID="37" presetClass="path" presetSubtype="0" accel="50000" decel="50000" fill="hold" nodeType="afterEffect">
                                  <p:stCondLst>
                                    <p:cond delay="0"/>
                                  </p:stCondLst>
                                  <p:childTnLst>
                                    <p:animMotion origin="layout" path="M 0.00039 -4.44444E-6 L 0.08737 0.04005 C 0.10546 0.04908 0.13268 0.05394 0.16119 0.05394 C 0.19362 0.05394 0.21966 0.04908 0.23776 0.04005 L 0.32487 -4.44444E-6 " pathEditMode="relative" rAng="0" ptsTypes="AAAAA">
                                      <p:cBhvr>
                                        <p:cTn id="214" dur="500" fill="hold"/>
                                        <p:tgtEl>
                                          <p:spTgt spid="215"/>
                                        </p:tgtEl>
                                        <p:attrNameLst>
                                          <p:attrName>ppt_x</p:attrName>
                                          <p:attrName>ppt_y</p:attrName>
                                        </p:attrNameLst>
                                      </p:cBhvr>
                                      <p:rCtr x="16224" y="2685"/>
                                    </p:animMotion>
                                  </p:childTnLst>
                                </p:cTn>
                              </p:par>
                            </p:childTnLst>
                          </p:cTn>
                        </p:par>
                        <p:par>
                          <p:cTn id="215" fill="hold">
                            <p:stCondLst>
                              <p:cond delay="14500"/>
                            </p:stCondLst>
                            <p:childTnLst>
                              <p:par>
                                <p:cTn id="216" presetID="37" presetClass="path" presetSubtype="0" accel="50000" decel="50000" fill="hold" nodeType="afterEffect">
                                  <p:stCondLst>
                                    <p:cond delay="0"/>
                                  </p:stCondLst>
                                  <p:childTnLst>
                                    <p:animMotion origin="layout" path="M 6.25E-7 -2.96296E-6 L 0.0918 0.04005 C 0.11094 0.04908 0.13958 0.05394 0.16979 0.05394 C 0.20404 0.05394 0.23151 0.04908 0.25065 0.04005 L 0.34258 -2.96296E-6 " pathEditMode="relative" rAng="0" ptsTypes="AAAAA">
                                      <p:cBhvr>
                                        <p:cTn id="217" dur="500" fill="hold"/>
                                        <p:tgtEl>
                                          <p:spTgt spid="141"/>
                                        </p:tgtEl>
                                        <p:attrNameLst>
                                          <p:attrName>ppt_x</p:attrName>
                                          <p:attrName>ppt_y</p:attrName>
                                        </p:attrNameLst>
                                      </p:cBhvr>
                                      <p:rCtr x="17122" y="2685"/>
                                    </p:animMotion>
                                  </p:childTnLst>
                                </p:cTn>
                              </p:par>
                            </p:childTnLst>
                          </p:cTn>
                        </p:par>
                        <p:par>
                          <p:cTn id="218" fill="hold">
                            <p:stCondLst>
                              <p:cond delay="15000"/>
                            </p:stCondLst>
                            <p:childTnLst>
                              <p:par>
                                <p:cTn id="219" presetID="37" presetClass="path" presetSubtype="0" accel="50000" decel="50000" fill="hold" nodeType="afterEffect">
                                  <p:stCondLst>
                                    <p:cond delay="0"/>
                                  </p:stCondLst>
                                  <p:childTnLst>
                                    <p:animMotion origin="layout" path="M 0.00039 -2.96296E-6 L 0.08737 0.04005 C 0.10547 0.04908 0.13268 0.05394 0.1612 0.05394 C 0.19362 0.05394 0.21966 0.04908 0.23776 0.04005 L 0.32487 -2.96296E-6 " pathEditMode="relative" rAng="0" ptsTypes="AAAAA">
                                      <p:cBhvr>
                                        <p:cTn id="220" dur="500" fill="hold"/>
                                        <p:tgtEl>
                                          <p:spTgt spid="216"/>
                                        </p:tgtEl>
                                        <p:attrNameLst>
                                          <p:attrName>ppt_x</p:attrName>
                                          <p:attrName>ppt_y</p:attrName>
                                        </p:attrNameLst>
                                      </p:cBhvr>
                                      <p:rCtr x="16224" y="2685"/>
                                    </p:animMotion>
                                  </p:childTnLst>
                                </p:cTn>
                              </p:par>
                              <p:par>
                                <p:cTn id="221" presetID="2" presetClass="entr" presetSubtype="12" decel="100000" fill="hold" nodeType="withEffect">
                                  <p:stCondLst>
                                    <p:cond delay="0"/>
                                  </p:stCondLst>
                                  <p:childTnLst>
                                    <p:set>
                                      <p:cBhvr>
                                        <p:cTn id="222" dur="1" fill="hold">
                                          <p:stCondLst>
                                            <p:cond delay="0"/>
                                          </p:stCondLst>
                                        </p:cTn>
                                        <p:tgtEl>
                                          <p:spTgt spid="176"/>
                                        </p:tgtEl>
                                        <p:attrNameLst>
                                          <p:attrName>style.visibility</p:attrName>
                                        </p:attrNameLst>
                                      </p:cBhvr>
                                      <p:to>
                                        <p:strVal val="visible"/>
                                      </p:to>
                                    </p:set>
                                    <p:anim calcmode="lin" valueType="num">
                                      <p:cBhvr additive="base">
                                        <p:cTn id="223" dur="500" fill="hold"/>
                                        <p:tgtEl>
                                          <p:spTgt spid="176"/>
                                        </p:tgtEl>
                                        <p:attrNameLst>
                                          <p:attrName>ppt_x</p:attrName>
                                        </p:attrNameLst>
                                      </p:cBhvr>
                                      <p:tavLst>
                                        <p:tav tm="0">
                                          <p:val>
                                            <p:strVal val="0-#ppt_w/2"/>
                                          </p:val>
                                        </p:tav>
                                        <p:tav tm="100000">
                                          <p:val>
                                            <p:strVal val="#ppt_x"/>
                                          </p:val>
                                        </p:tav>
                                      </p:tavLst>
                                    </p:anim>
                                    <p:anim calcmode="lin" valueType="num">
                                      <p:cBhvr additive="base">
                                        <p:cTn id="224" dur="500" fill="hold"/>
                                        <p:tgtEl>
                                          <p:spTgt spid="176"/>
                                        </p:tgtEl>
                                        <p:attrNameLst>
                                          <p:attrName>ppt_y</p:attrName>
                                        </p:attrNameLst>
                                      </p:cBhvr>
                                      <p:tavLst>
                                        <p:tav tm="0">
                                          <p:val>
                                            <p:strVal val="1+#ppt_h/2"/>
                                          </p:val>
                                        </p:tav>
                                        <p:tav tm="100000">
                                          <p:val>
                                            <p:strVal val="#ppt_y"/>
                                          </p:val>
                                        </p:tav>
                                      </p:tavLst>
                                    </p:anim>
                                  </p:childTnLst>
                                </p:cTn>
                              </p:par>
                              <p:par>
                                <p:cTn id="225" presetID="1" presetClass="entr" presetSubtype="0" fill="hold" grpId="0" nodeType="withEffect">
                                  <p:stCondLst>
                                    <p:cond delay="0"/>
                                  </p:stCondLst>
                                  <p:childTnLst>
                                    <p:set>
                                      <p:cBhvr>
                                        <p:cTn id="226" dur="1" fill="hold">
                                          <p:stCondLst>
                                            <p:cond delay="0"/>
                                          </p:stCondLst>
                                        </p:cTn>
                                        <p:tgtEl>
                                          <p:spTgt spid="32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34"/>
                                        </p:tgtEl>
                                        <p:attrNameLst>
                                          <p:attrName>style.visibility</p:attrName>
                                        </p:attrNameLst>
                                      </p:cBhvr>
                                      <p:to>
                                        <p:strVal val="visible"/>
                                      </p:to>
                                    </p:set>
                                  </p:childTnLst>
                                </p:cTn>
                              </p:par>
                              <p:par>
                                <p:cTn id="229" presetID="2" presetClass="entr" presetSubtype="12" decel="100000" fill="hold" nodeType="withEffect">
                                  <p:stCondLst>
                                    <p:cond delay="500"/>
                                  </p:stCondLst>
                                  <p:childTnLst>
                                    <p:set>
                                      <p:cBhvr>
                                        <p:cTn id="230" dur="1" fill="hold">
                                          <p:stCondLst>
                                            <p:cond delay="0"/>
                                          </p:stCondLst>
                                        </p:cTn>
                                        <p:tgtEl>
                                          <p:spTgt spid="177"/>
                                        </p:tgtEl>
                                        <p:attrNameLst>
                                          <p:attrName>style.visibility</p:attrName>
                                        </p:attrNameLst>
                                      </p:cBhvr>
                                      <p:to>
                                        <p:strVal val="visible"/>
                                      </p:to>
                                    </p:set>
                                    <p:anim calcmode="lin" valueType="num">
                                      <p:cBhvr additive="base">
                                        <p:cTn id="231" dur="500" fill="hold"/>
                                        <p:tgtEl>
                                          <p:spTgt spid="177"/>
                                        </p:tgtEl>
                                        <p:attrNameLst>
                                          <p:attrName>ppt_x</p:attrName>
                                        </p:attrNameLst>
                                      </p:cBhvr>
                                      <p:tavLst>
                                        <p:tav tm="0">
                                          <p:val>
                                            <p:strVal val="0-#ppt_w/2"/>
                                          </p:val>
                                        </p:tav>
                                        <p:tav tm="100000">
                                          <p:val>
                                            <p:strVal val="#ppt_x"/>
                                          </p:val>
                                        </p:tav>
                                      </p:tavLst>
                                    </p:anim>
                                    <p:anim calcmode="lin" valueType="num">
                                      <p:cBhvr additive="base">
                                        <p:cTn id="232" dur="500" fill="hold"/>
                                        <p:tgtEl>
                                          <p:spTgt spid="177"/>
                                        </p:tgtEl>
                                        <p:attrNameLst>
                                          <p:attrName>ppt_y</p:attrName>
                                        </p:attrNameLst>
                                      </p:cBhvr>
                                      <p:tavLst>
                                        <p:tav tm="0">
                                          <p:val>
                                            <p:strVal val="1+#ppt_h/2"/>
                                          </p:val>
                                        </p:tav>
                                        <p:tav tm="100000">
                                          <p:val>
                                            <p:strVal val="#ppt_y"/>
                                          </p:val>
                                        </p:tav>
                                      </p:tavLst>
                                    </p:anim>
                                  </p:childTnLst>
                                </p:cTn>
                              </p:par>
                              <p:par>
                                <p:cTn id="233" presetID="1" presetClass="entr" presetSubtype="0" fill="hold" grpId="0" nodeType="withEffect">
                                  <p:stCondLst>
                                    <p:cond delay="500"/>
                                  </p:stCondLst>
                                  <p:childTnLst>
                                    <p:set>
                                      <p:cBhvr>
                                        <p:cTn id="234" dur="1" fill="hold">
                                          <p:stCondLst>
                                            <p:cond delay="0"/>
                                          </p:stCondLst>
                                        </p:cTn>
                                        <p:tgtEl>
                                          <p:spTgt spid="322"/>
                                        </p:tgtEl>
                                        <p:attrNameLst>
                                          <p:attrName>style.visibility</p:attrName>
                                        </p:attrNameLst>
                                      </p:cBhvr>
                                      <p:to>
                                        <p:strVal val="visible"/>
                                      </p:to>
                                    </p:set>
                                  </p:childTnLst>
                                </p:cTn>
                              </p:par>
                              <p:par>
                                <p:cTn id="235" presetID="1" presetClass="entr" presetSubtype="0" fill="hold" grpId="0" nodeType="withEffect">
                                  <p:stCondLst>
                                    <p:cond delay="500"/>
                                  </p:stCondLst>
                                  <p:childTnLst>
                                    <p:set>
                                      <p:cBhvr>
                                        <p:cTn id="236" dur="1" fill="hold">
                                          <p:stCondLst>
                                            <p:cond delay="0"/>
                                          </p:stCondLst>
                                        </p:cTn>
                                        <p:tgtEl>
                                          <p:spTgt spid="335"/>
                                        </p:tgtEl>
                                        <p:attrNameLst>
                                          <p:attrName>style.visibility</p:attrName>
                                        </p:attrNameLst>
                                      </p:cBhvr>
                                      <p:to>
                                        <p:strVal val="visible"/>
                                      </p:to>
                                    </p:set>
                                  </p:childTnLst>
                                </p:cTn>
                              </p:par>
                            </p:childTnLst>
                          </p:cTn>
                        </p:par>
                        <p:par>
                          <p:cTn id="237" fill="hold">
                            <p:stCondLst>
                              <p:cond delay="16000"/>
                            </p:stCondLst>
                            <p:childTnLst>
                              <p:par>
                                <p:cTn id="238" presetID="42" presetClass="entr" presetSubtype="0" fill="hold" grpId="0" nodeType="afterEffect">
                                  <p:stCondLst>
                                    <p:cond delay="0"/>
                                  </p:stCondLst>
                                  <p:childTnLst>
                                    <p:set>
                                      <p:cBhvr>
                                        <p:cTn id="239" dur="1" fill="hold">
                                          <p:stCondLst>
                                            <p:cond delay="0"/>
                                          </p:stCondLst>
                                        </p:cTn>
                                        <p:tgtEl>
                                          <p:spTgt spid="185"/>
                                        </p:tgtEl>
                                        <p:attrNameLst>
                                          <p:attrName>style.visibility</p:attrName>
                                        </p:attrNameLst>
                                      </p:cBhvr>
                                      <p:to>
                                        <p:strVal val="visible"/>
                                      </p:to>
                                    </p:set>
                                    <p:animEffect transition="in" filter="fade">
                                      <p:cBhvr>
                                        <p:cTn id="240" dur="1000"/>
                                        <p:tgtEl>
                                          <p:spTgt spid="185"/>
                                        </p:tgtEl>
                                      </p:cBhvr>
                                    </p:animEffect>
                                    <p:anim calcmode="lin" valueType="num">
                                      <p:cBhvr>
                                        <p:cTn id="241" dur="1000" fill="hold"/>
                                        <p:tgtEl>
                                          <p:spTgt spid="185"/>
                                        </p:tgtEl>
                                        <p:attrNameLst>
                                          <p:attrName>ppt_x</p:attrName>
                                        </p:attrNameLst>
                                      </p:cBhvr>
                                      <p:tavLst>
                                        <p:tav tm="0">
                                          <p:val>
                                            <p:strVal val="#ppt_x"/>
                                          </p:val>
                                        </p:tav>
                                        <p:tav tm="100000">
                                          <p:val>
                                            <p:strVal val="#ppt_x"/>
                                          </p:val>
                                        </p:tav>
                                      </p:tavLst>
                                    </p:anim>
                                    <p:anim calcmode="lin" valueType="num">
                                      <p:cBhvr>
                                        <p:cTn id="242" dur="1000" fill="hold"/>
                                        <p:tgtEl>
                                          <p:spTgt spid="185"/>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186"/>
                                        </p:tgtEl>
                                        <p:attrNameLst>
                                          <p:attrName>style.visibility</p:attrName>
                                        </p:attrNameLst>
                                      </p:cBhvr>
                                      <p:to>
                                        <p:strVal val="visible"/>
                                      </p:to>
                                    </p:set>
                                    <p:animEffect transition="in" filter="fade">
                                      <p:cBhvr>
                                        <p:cTn id="245" dur="1000"/>
                                        <p:tgtEl>
                                          <p:spTgt spid="186"/>
                                        </p:tgtEl>
                                      </p:cBhvr>
                                    </p:animEffect>
                                    <p:anim calcmode="lin" valueType="num">
                                      <p:cBhvr>
                                        <p:cTn id="246" dur="1000" fill="hold"/>
                                        <p:tgtEl>
                                          <p:spTgt spid="186"/>
                                        </p:tgtEl>
                                        <p:attrNameLst>
                                          <p:attrName>ppt_x</p:attrName>
                                        </p:attrNameLst>
                                      </p:cBhvr>
                                      <p:tavLst>
                                        <p:tav tm="0">
                                          <p:val>
                                            <p:strVal val="#ppt_x"/>
                                          </p:val>
                                        </p:tav>
                                        <p:tav tm="100000">
                                          <p:val>
                                            <p:strVal val="#ppt_x"/>
                                          </p:val>
                                        </p:tav>
                                      </p:tavLst>
                                    </p:anim>
                                    <p:anim calcmode="lin" valueType="num">
                                      <p:cBhvr>
                                        <p:cTn id="247" dur="1000" fill="hold"/>
                                        <p:tgtEl>
                                          <p:spTgt spid="186"/>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0"/>
                                  </p:stCondLst>
                                  <p:childTnLst>
                                    <p:set>
                                      <p:cBhvr>
                                        <p:cTn id="249" dur="1" fill="hold">
                                          <p:stCondLst>
                                            <p:cond delay="0"/>
                                          </p:stCondLst>
                                        </p:cTn>
                                        <p:tgtEl>
                                          <p:spTgt spid="187"/>
                                        </p:tgtEl>
                                        <p:attrNameLst>
                                          <p:attrName>style.visibility</p:attrName>
                                        </p:attrNameLst>
                                      </p:cBhvr>
                                      <p:to>
                                        <p:strVal val="visible"/>
                                      </p:to>
                                    </p:set>
                                    <p:animEffect transition="in" filter="fade">
                                      <p:cBhvr>
                                        <p:cTn id="250" dur="1000"/>
                                        <p:tgtEl>
                                          <p:spTgt spid="187"/>
                                        </p:tgtEl>
                                      </p:cBhvr>
                                    </p:animEffect>
                                    <p:anim calcmode="lin" valueType="num">
                                      <p:cBhvr>
                                        <p:cTn id="251" dur="1000" fill="hold"/>
                                        <p:tgtEl>
                                          <p:spTgt spid="187"/>
                                        </p:tgtEl>
                                        <p:attrNameLst>
                                          <p:attrName>ppt_x</p:attrName>
                                        </p:attrNameLst>
                                      </p:cBhvr>
                                      <p:tavLst>
                                        <p:tav tm="0">
                                          <p:val>
                                            <p:strVal val="#ppt_x"/>
                                          </p:val>
                                        </p:tav>
                                        <p:tav tm="100000">
                                          <p:val>
                                            <p:strVal val="#ppt_x"/>
                                          </p:val>
                                        </p:tav>
                                      </p:tavLst>
                                    </p:anim>
                                    <p:anim calcmode="lin" valueType="num">
                                      <p:cBhvr>
                                        <p:cTn id="252" dur="1000" fill="hold"/>
                                        <p:tgtEl>
                                          <p:spTgt spid="187"/>
                                        </p:tgtEl>
                                        <p:attrNameLst>
                                          <p:attrName>ppt_y</p:attrName>
                                        </p:attrNameLst>
                                      </p:cBhvr>
                                      <p:tavLst>
                                        <p:tav tm="0">
                                          <p:val>
                                            <p:strVal val="#ppt_y+.1"/>
                                          </p:val>
                                        </p:tav>
                                        <p:tav tm="100000">
                                          <p:val>
                                            <p:strVal val="#ppt_y"/>
                                          </p:val>
                                        </p:tav>
                                      </p:tavLst>
                                    </p:anim>
                                  </p:childTnLst>
                                </p:cTn>
                              </p:par>
                              <p:par>
                                <p:cTn id="253" presetID="42" presetClass="entr" presetSubtype="0" fill="hold" grpId="0" nodeType="withEffect">
                                  <p:stCondLst>
                                    <p:cond delay="0"/>
                                  </p:stCondLst>
                                  <p:childTnLst>
                                    <p:set>
                                      <p:cBhvr>
                                        <p:cTn id="254" dur="1" fill="hold">
                                          <p:stCondLst>
                                            <p:cond delay="0"/>
                                          </p:stCondLst>
                                        </p:cTn>
                                        <p:tgtEl>
                                          <p:spTgt spid="188"/>
                                        </p:tgtEl>
                                        <p:attrNameLst>
                                          <p:attrName>style.visibility</p:attrName>
                                        </p:attrNameLst>
                                      </p:cBhvr>
                                      <p:to>
                                        <p:strVal val="visible"/>
                                      </p:to>
                                    </p:set>
                                    <p:animEffect transition="in" filter="fade">
                                      <p:cBhvr>
                                        <p:cTn id="255" dur="1000"/>
                                        <p:tgtEl>
                                          <p:spTgt spid="188"/>
                                        </p:tgtEl>
                                      </p:cBhvr>
                                    </p:animEffect>
                                    <p:anim calcmode="lin" valueType="num">
                                      <p:cBhvr>
                                        <p:cTn id="256" dur="1000" fill="hold"/>
                                        <p:tgtEl>
                                          <p:spTgt spid="188"/>
                                        </p:tgtEl>
                                        <p:attrNameLst>
                                          <p:attrName>ppt_x</p:attrName>
                                        </p:attrNameLst>
                                      </p:cBhvr>
                                      <p:tavLst>
                                        <p:tav tm="0">
                                          <p:val>
                                            <p:strVal val="#ppt_x"/>
                                          </p:val>
                                        </p:tav>
                                        <p:tav tm="100000">
                                          <p:val>
                                            <p:strVal val="#ppt_x"/>
                                          </p:val>
                                        </p:tav>
                                      </p:tavLst>
                                    </p:anim>
                                    <p:anim calcmode="lin" valueType="num">
                                      <p:cBhvr>
                                        <p:cTn id="257" dur="1000" fill="hold"/>
                                        <p:tgtEl>
                                          <p:spTgt spid="188"/>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0"/>
                                  </p:stCondLst>
                                  <p:childTnLst>
                                    <p:set>
                                      <p:cBhvr>
                                        <p:cTn id="259" dur="1" fill="hold">
                                          <p:stCondLst>
                                            <p:cond delay="0"/>
                                          </p:stCondLst>
                                        </p:cTn>
                                        <p:tgtEl>
                                          <p:spTgt spid="189"/>
                                        </p:tgtEl>
                                        <p:attrNameLst>
                                          <p:attrName>style.visibility</p:attrName>
                                        </p:attrNameLst>
                                      </p:cBhvr>
                                      <p:to>
                                        <p:strVal val="visible"/>
                                      </p:to>
                                    </p:set>
                                    <p:animEffect transition="in" filter="fade">
                                      <p:cBhvr>
                                        <p:cTn id="260" dur="1000"/>
                                        <p:tgtEl>
                                          <p:spTgt spid="189"/>
                                        </p:tgtEl>
                                      </p:cBhvr>
                                    </p:animEffect>
                                    <p:anim calcmode="lin" valueType="num">
                                      <p:cBhvr>
                                        <p:cTn id="261" dur="1000" fill="hold"/>
                                        <p:tgtEl>
                                          <p:spTgt spid="189"/>
                                        </p:tgtEl>
                                        <p:attrNameLst>
                                          <p:attrName>ppt_x</p:attrName>
                                        </p:attrNameLst>
                                      </p:cBhvr>
                                      <p:tavLst>
                                        <p:tav tm="0">
                                          <p:val>
                                            <p:strVal val="#ppt_x"/>
                                          </p:val>
                                        </p:tav>
                                        <p:tav tm="100000">
                                          <p:val>
                                            <p:strVal val="#ppt_x"/>
                                          </p:val>
                                        </p:tav>
                                      </p:tavLst>
                                    </p:anim>
                                    <p:anim calcmode="lin" valueType="num">
                                      <p:cBhvr>
                                        <p:cTn id="262" dur="1000" fill="hold"/>
                                        <p:tgtEl>
                                          <p:spTgt spid="189"/>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184"/>
                                        </p:tgtEl>
                                        <p:attrNameLst>
                                          <p:attrName>style.visibility</p:attrName>
                                        </p:attrNameLst>
                                      </p:cBhvr>
                                      <p:to>
                                        <p:strVal val="visible"/>
                                      </p:to>
                                    </p:set>
                                    <p:animEffect transition="in" filter="fade">
                                      <p:cBhvr>
                                        <p:cTn id="265" dur="1000"/>
                                        <p:tgtEl>
                                          <p:spTgt spid="184"/>
                                        </p:tgtEl>
                                      </p:cBhvr>
                                    </p:animEffect>
                                    <p:anim calcmode="lin" valueType="num">
                                      <p:cBhvr>
                                        <p:cTn id="266" dur="1000" fill="hold"/>
                                        <p:tgtEl>
                                          <p:spTgt spid="184"/>
                                        </p:tgtEl>
                                        <p:attrNameLst>
                                          <p:attrName>ppt_x</p:attrName>
                                        </p:attrNameLst>
                                      </p:cBhvr>
                                      <p:tavLst>
                                        <p:tav tm="0">
                                          <p:val>
                                            <p:strVal val="#ppt_x"/>
                                          </p:val>
                                        </p:tav>
                                        <p:tav tm="100000">
                                          <p:val>
                                            <p:strVal val="#ppt_x"/>
                                          </p:val>
                                        </p:tav>
                                      </p:tavLst>
                                    </p:anim>
                                    <p:anim calcmode="lin" valueType="num">
                                      <p:cBhvr>
                                        <p:cTn id="267" dur="1000" fill="hold"/>
                                        <p:tgtEl>
                                          <p:spTgt spid="184"/>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0"/>
                                  </p:stCondLst>
                                  <p:childTnLst>
                                    <p:set>
                                      <p:cBhvr>
                                        <p:cTn id="269" dur="1" fill="hold">
                                          <p:stCondLst>
                                            <p:cond delay="0"/>
                                          </p:stCondLst>
                                        </p:cTn>
                                        <p:tgtEl>
                                          <p:spTgt spid="183"/>
                                        </p:tgtEl>
                                        <p:attrNameLst>
                                          <p:attrName>style.visibility</p:attrName>
                                        </p:attrNameLst>
                                      </p:cBhvr>
                                      <p:to>
                                        <p:strVal val="visible"/>
                                      </p:to>
                                    </p:set>
                                    <p:animEffect transition="in" filter="fade">
                                      <p:cBhvr>
                                        <p:cTn id="270" dur="1000"/>
                                        <p:tgtEl>
                                          <p:spTgt spid="183"/>
                                        </p:tgtEl>
                                      </p:cBhvr>
                                    </p:animEffect>
                                    <p:anim calcmode="lin" valueType="num">
                                      <p:cBhvr>
                                        <p:cTn id="271" dur="1000" fill="hold"/>
                                        <p:tgtEl>
                                          <p:spTgt spid="183"/>
                                        </p:tgtEl>
                                        <p:attrNameLst>
                                          <p:attrName>ppt_x</p:attrName>
                                        </p:attrNameLst>
                                      </p:cBhvr>
                                      <p:tavLst>
                                        <p:tav tm="0">
                                          <p:val>
                                            <p:strVal val="#ppt_x"/>
                                          </p:val>
                                        </p:tav>
                                        <p:tav tm="100000">
                                          <p:val>
                                            <p:strVal val="#ppt_x"/>
                                          </p:val>
                                        </p:tav>
                                      </p:tavLst>
                                    </p:anim>
                                    <p:anim calcmode="lin" valueType="num">
                                      <p:cBhvr>
                                        <p:cTn id="272" dur="1000" fill="hold"/>
                                        <p:tgtEl>
                                          <p:spTgt spid="183"/>
                                        </p:tgtEl>
                                        <p:attrNameLst>
                                          <p:attrName>ppt_y</p:attrName>
                                        </p:attrNameLst>
                                      </p:cBhvr>
                                      <p:tavLst>
                                        <p:tav tm="0">
                                          <p:val>
                                            <p:strVal val="#ppt_y+.1"/>
                                          </p:val>
                                        </p:tav>
                                        <p:tav tm="100000">
                                          <p:val>
                                            <p:strVal val="#ppt_y"/>
                                          </p:val>
                                        </p:tav>
                                      </p:tavLst>
                                    </p:anim>
                                  </p:childTnLst>
                                </p:cTn>
                              </p:par>
                              <p:par>
                                <p:cTn id="273" presetID="42" presetClass="entr" presetSubtype="0" fill="hold" grpId="0" nodeType="withEffect">
                                  <p:stCondLst>
                                    <p:cond delay="0"/>
                                  </p:stCondLst>
                                  <p:childTnLst>
                                    <p:set>
                                      <p:cBhvr>
                                        <p:cTn id="274" dur="1" fill="hold">
                                          <p:stCondLst>
                                            <p:cond delay="0"/>
                                          </p:stCondLst>
                                        </p:cTn>
                                        <p:tgtEl>
                                          <p:spTgt spid="182"/>
                                        </p:tgtEl>
                                        <p:attrNameLst>
                                          <p:attrName>style.visibility</p:attrName>
                                        </p:attrNameLst>
                                      </p:cBhvr>
                                      <p:to>
                                        <p:strVal val="visible"/>
                                      </p:to>
                                    </p:set>
                                    <p:animEffect transition="in" filter="fade">
                                      <p:cBhvr>
                                        <p:cTn id="275" dur="1000"/>
                                        <p:tgtEl>
                                          <p:spTgt spid="182"/>
                                        </p:tgtEl>
                                      </p:cBhvr>
                                    </p:animEffect>
                                    <p:anim calcmode="lin" valueType="num">
                                      <p:cBhvr>
                                        <p:cTn id="276" dur="1000" fill="hold"/>
                                        <p:tgtEl>
                                          <p:spTgt spid="182"/>
                                        </p:tgtEl>
                                        <p:attrNameLst>
                                          <p:attrName>ppt_x</p:attrName>
                                        </p:attrNameLst>
                                      </p:cBhvr>
                                      <p:tavLst>
                                        <p:tav tm="0">
                                          <p:val>
                                            <p:strVal val="#ppt_x"/>
                                          </p:val>
                                        </p:tav>
                                        <p:tav tm="100000">
                                          <p:val>
                                            <p:strVal val="#ppt_x"/>
                                          </p:val>
                                        </p:tav>
                                      </p:tavLst>
                                    </p:anim>
                                    <p:anim calcmode="lin" valueType="num">
                                      <p:cBhvr>
                                        <p:cTn id="277" dur="1000" fill="hold"/>
                                        <p:tgtEl>
                                          <p:spTgt spid="182"/>
                                        </p:tgtEl>
                                        <p:attrNameLst>
                                          <p:attrName>ppt_y</p:attrName>
                                        </p:attrNameLst>
                                      </p:cBhvr>
                                      <p:tavLst>
                                        <p:tav tm="0">
                                          <p:val>
                                            <p:strVal val="#ppt_y+.1"/>
                                          </p:val>
                                        </p:tav>
                                        <p:tav tm="100000">
                                          <p:val>
                                            <p:strVal val="#ppt_y"/>
                                          </p:val>
                                        </p:tav>
                                      </p:tavLst>
                                    </p:anim>
                                  </p:childTnLst>
                                </p:cTn>
                              </p:par>
                              <p:par>
                                <p:cTn id="278" presetID="42" presetClass="entr" presetSubtype="0" fill="hold" grpId="0" nodeType="withEffect">
                                  <p:stCondLst>
                                    <p:cond delay="0"/>
                                  </p:stCondLst>
                                  <p:childTnLst>
                                    <p:set>
                                      <p:cBhvr>
                                        <p:cTn id="279" dur="1" fill="hold">
                                          <p:stCondLst>
                                            <p:cond delay="0"/>
                                          </p:stCondLst>
                                        </p:cTn>
                                        <p:tgtEl>
                                          <p:spTgt spid="181"/>
                                        </p:tgtEl>
                                        <p:attrNameLst>
                                          <p:attrName>style.visibility</p:attrName>
                                        </p:attrNameLst>
                                      </p:cBhvr>
                                      <p:to>
                                        <p:strVal val="visible"/>
                                      </p:to>
                                    </p:set>
                                    <p:animEffect transition="in" filter="fade">
                                      <p:cBhvr>
                                        <p:cTn id="280" dur="1000"/>
                                        <p:tgtEl>
                                          <p:spTgt spid="181"/>
                                        </p:tgtEl>
                                      </p:cBhvr>
                                    </p:animEffect>
                                    <p:anim calcmode="lin" valueType="num">
                                      <p:cBhvr>
                                        <p:cTn id="281" dur="1000" fill="hold"/>
                                        <p:tgtEl>
                                          <p:spTgt spid="181"/>
                                        </p:tgtEl>
                                        <p:attrNameLst>
                                          <p:attrName>ppt_x</p:attrName>
                                        </p:attrNameLst>
                                      </p:cBhvr>
                                      <p:tavLst>
                                        <p:tav tm="0">
                                          <p:val>
                                            <p:strVal val="#ppt_x"/>
                                          </p:val>
                                        </p:tav>
                                        <p:tav tm="100000">
                                          <p:val>
                                            <p:strVal val="#ppt_x"/>
                                          </p:val>
                                        </p:tav>
                                      </p:tavLst>
                                    </p:anim>
                                    <p:anim calcmode="lin" valueType="num">
                                      <p:cBhvr>
                                        <p:cTn id="282" dur="1000" fill="hold"/>
                                        <p:tgtEl>
                                          <p:spTgt spid="181"/>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180"/>
                                        </p:tgtEl>
                                        <p:attrNameLst>
                                          <p:attrName>style.visibility</p:attrName>
                                        </p:attrNameLst>
                                      </p:cBhvr>
                                      <p:to>
                                        <p:strVal val="visible"/>
                                      </p:to>
                                    </p:set>
                                    <p:animEffect transition="in" filter="fade">
                                      <p:cBhvr>
                                        <p:cTn id="285" dur="1000"/>
                                        <p:tgtEl>
                                          <p:spTgt spid="180"/>
                                        </p:tgtEl>
                                      </p:cBhvr>
                                    </p:animEffect>
                                    <p:anim calcmode="lin" valueType="num">
                                      <p:cBhvr>
                                        <p:cTn id="286" dur="1000" fill="hold"/>
                                        <p:tgtEl>
                                          <p:spTgt spid="180"/>
                                        </p:tgtEl>
                                        <p:attrNameLst>
                                          <p:attrName>ppt_x</p:attrName>
                                        </p:attrNameLst>
                                      </p:cBhvr>
                                      <p:tavLst>
                                        <p:tav tm="0">
                                          <p:val>
                                            <p:strVal val="#ppt_x"/>
                                          </p:val>
                                        </p:tav>
                                        <p:tav tm="100000">
                                          <p:val>
                                            <p:strVal val="#ppt_x"/>
                                          </p:val>
                                        </p:tav>
                                      </p:tavLst>
                                    </p:anim>
                                    <p:anim calcmode="lin" valueType="num">
                                      <p:cBhvr>
                                        <p:cTn id="287" dur="1000" fill="hold"/>
                                        <p:tgtEl>
                                          <p:spTgt spid="180"/>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160"/>
                                        </p:tgtEl>
                                        <p:attrNameLst>
                                          <p:attrName>style.visibility</p:attrName>
                                        </p:attrNameLst>
                                      </p:cBhvr>
                                      <p:to>
                                        <p:strVal val="visible"/>
                                      </p:to>
                                    </p:set>
                                    <p:animEffect transition="in" filter="fade">
                                      <p:cBhvr>
                                        <p:cTn id="290" dur="1000"/>
                                        <p:tgtEl>
                                          <p:spTgt spid="160"/>
                                        </p:tgtEl>
                                      </p:cBhvr>
                                    </p:animEffect>
                                    <p:anim calcmode="lin" valueType="num">
                                      <p:cBhvr>
                                        <p:cTn id="291" dur="1000" fill="hold"/>
                                        <p:tgtEl>
                                          <p:spTgt spid="160"/>
                                        </p:tgtEl>
                                        <p:attrNameLst>
                                          <p:attrName>ppt_x</p:attrName>
                                        </p:attrNameLst>
                                      </p:cBhvr>
                                      <p:tavLst>
                                        <p:tav tm="0">
                                          <p:val>
                                            <p:strVal val="#ppt_x"/>
                                          </p:val>
                                        </p:tav>
                                        <p:tav tm="100000">
                                          <p:val>
                                            <p:strVal val="#ppt_x"/>
                                          </p:val>
                                        </p:tav>
                                      </p:tavLst>
                                    </p:anim>
                                    <p:anim calcmode="lin" valueType="num">
                                      <p:cBhvr>
                                        <p:cTn id="292" dur="1000" fill="hold"/>
                                        <p:tgtEl>
                                          <p:spTgt spid="160"/>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161"/>
                                        </p:tgtEl>
                                        <p:attrNameLst>
                                          <p:attrName>style.visibility</p:attrName>
                                        </p:attrNameLst>
                                      </p:cBhvr>
                                      <p:to>
                                        <p:strVal val="visible"/>
                                      </p:to>
                                    </p:set>
                                    <p:animEffect transition="in" filter="fade">
                                      <p:cBhvr>
                                        <p:cTn id="295" dur="1000"/>
                                        <p:tgtEl>
                                          <p:spTgt spid="161"/>
                                        </p:tgtEl>
                                      </p:cBhvr>
                                    </p:animEffect>
                                    <p:anim calcmode="lin" valueType="num">
                                      <p:cBhvr>
                                        <p:cTn id="296" dur="1000" fill="hold"/>
                                        <p:tgtEl>
                                          <p:spTgt spid="161"/>
                                        </p:tgtEl>
                                        <p:attrNameLst>
                                          <p:attrName>ppt_x</p:attrName>
                                        </p:attrNameLst>
                                      </p:cBhvr>
                                      <p:tavLst>
                                        <p:tav tm="0">
                                          <p:val>
                                            <p:strVal val="#ppt_x"/>
                                          </p:val>
                                        </p:tav>
                                        <p:tav tm="100000">
                                          <p:val>
                                            <p:strVal val="#ppt_x"/>
                                          </p:val>
                                        </p:tav>
                                      </p:tavLst>
                                    </p:anim>
                                    <p:anim calcmode="lin" valueType="num">
                                      <p:cBhvr>
                                        <p:cTn id="297" dur="1000" fill="hold"/>
                                        <p:tgtEl>
                                          <p:spTgt spid="161"/>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162"/>
                                        </p:tgtEl>
                                        <p:attrNameLst>
                                          <p:attrName>style.visibility</p:attrName>
                                        </p:attrNameLst>
                                      </p:cBhvr>
                                      <p:to>
                                        <p:strVal val="visible"/>
                                      </p:to>
                                    </p:set>
                                    <p:animEffect transition="in" filter="fade">
                                      <p:cBhvr>
                                        <p:cTn id="300" dur="1000"/>
                                        <p:tgtEl>
                                          <p:spTgt spid="162"/>
                                        </p:tgtEl>
                                      </p:cBhvr>
                                    </p:animEffect>
                                    <p:anim calcmode="lin" valueType="num">
                                      <p:cBhvr>
                                        <p:cTn id="301" dur="1000" fill="hold"/>
                                        <p:tgtEl>
                                          <p:spTgt spid="162"/>
                                        </p:tgtEl>
                                        <p:attrNameLst>
                                          <p:attrName>ppt_x</p:attrName>
                                        </p:attrNameLst>
                                      </p:cBhvr>
                                      <p:tavLst>
                                        <p:tav tm="0">
                                          <p:val>
                                            <p:strVal val="#ppt_x"/>
                                          </p:val>
                                        </p:tav>
                                        <p:tav tm="100000">
                                          <p:val>
                                            <p:strVal val="#ppt_x"/>
                                          </p:val>
                                        </p:tav>
                                      </p:tavLst>
                                    </p:anim>
                                    <p:anim calcmode="lin" valueType="num">
                                      <p:cBhvr>
                                        <p:cTn id="302" dur="1000" fill="hold"/>
                                        <p:tgtEl>
                                          <p:spTgt spid="162"/>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163"/>
                                        </p:tgtEl>
                                        <p:attrNameLst>
                                          <p:attrName>style.visibility</p:attrName>
                                        </p:attrNameLst>
                                      </p:cBhvr>
                                      <p:to>
                                        <p:strVal val="visible"/>
                                      </p:to>
                                    </p:set>
                                    <p:animEffect transition="in" filter="fade">
                                      <p:cBhvr>
                                        <p:cTn id="305" dur="1000"/>
                                        <p:tgtEl>
                                          <p:spTgt spid="163"/>
                                        </p:tgtEl>
                                      </p:cBhvr>
                                    </p:animEffect>
                                    <p:anim calcmode="lin" valueType="num">
                                      <p:cBhvr>
                                        <p:cTn id="306" dur="1000" fill="hold"/>
                                        <p:tgtEl>
                                          <p:spTgt spid="163"/>
                                        </p:tgtEl>
                                        <p:attrNameLst>
                                          <p:attrName>ppt_x</p:attrName>
                                        </p:attrNameLst>
                                      </p:cBhvr>
                                      <p:tavLst>
                                        <p:tav tm="0">
                                          <p:val>
                                            <p:strVal val="#ppt_x"/>
                                          </p:val>
                                        </p:tav>
                                        <p:tav tm="100000">
                                          <p:val>
                                            <p:strVal val="#ppt_x"/>
                                          </p:val>
                                        </p:tav>
                                      </p:tavLst>
                                    </p:anim>
                                    <p:anim calcmode="lin" valueType="num">
                                      <p:cBhvr>
                                        <p:cTn id="307" dur="1000" fill="hold"/>
                                        <p:tgtEl>
                                          <p:spTgt spid="163"/>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179"/>
                                        </p:tgtEl>
                                        <p:attrNameLst>
                                          <p:attrName>style.visibility</p:attrName>
                                        </p:attrNameLst>
                                      </p:cBhvr>
                                      <p:to>
                                        <p:strVal val="visible"/>
                                      </p:to>
                                    </p:set>
                                    <p:animEffect transition="in" filter="fade">
                                      <p:cBhvr>
                                        <p:cTn id="310" dur="1000"/>
                                        <p:tgtEl>
                                          <p:spTgt spid="179"/>
                                        </p:tgtEl>
                                      </p:cBhvr>
                                    </p:animEffect>
                                    <p:anim calcmode="lin" valueType="num">
                                      <p:cBhvr>
                                        <p:cTn id="311" dur="1000" fill="hold"/>
                                        <p:tgtEl>
                                          <p:spTgt spid="179"/>
                                        </p:tgtEl>
                                        <p:attrNameLst>
                                          <p:attrName>ppt_x</p:attrName>
                                        </p:attrNameLst>
                                      </p:cBhvr>
                                      <p:tavLst>
                                        <p:tav tm="0">
                                          <p:val>
                                            <p:strVal val="#ppt_x"/>
                                          </p:val>
                                        </p:tav>
                                        <p:tav tm="100000">
                                          <p:val>
                                            <p:strVal val="#ppt_x"/>
                                          </p:val>
                                        </p:tav>
                                      </p:tavLst>
                                    </p:anim>
                                    <p:anim calcmode="lin" valueType="num">
                                      <p:cBhvr>
                                        <p:cTn id="312"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160" grpId="0" animBg="1"/>
      <p:bldP spid="161" grpId="0" animBg="1"/>
      <p:bldP spid="162" grpId="0" animBg="1"/>
      <p:bldP spid="163"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324" grpId="0" animBg="1"/>
      <p:bldP spid="318" grpId="0" animBg="1"/>
      <p:bldP spid="317" grpId="0" animBg="1"/>
      <p:bldP spid="319" grpId="0" animBg="1"/>
      <p:bldP spid="320" grpId="0" animBg="1"/>
      <p:bldP spid="321" grpId="0" animBg="1"/>
      <p:bldP spid="322" grpId="0" animBg="1"/>
      <p:bldP spid="328" grpId="0" animBg="1"/>
      <p:bldP spid="329" grpId="0" animBg="1"/>
      <p:bldP spid="330" grpId="0" animBg="1"/>
      <p:bldP spid="331" grpId="0" animBg="1"/>
      <p:bldP spid="332" grpId="0" animBg="1"/>
      <p:bldP spid="333" grpId="0" animBg="1"/>
      <p:bldP spid="334" grpId="0" animBg="1"/>
      <p:bldP spid="3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Box 270"/>
          <p:cNvSpPr txBox="1"/>
          <p:nvPr/>
        </p:nvSpPr>
        <p:spPr>
          <a:xfrm>
            <a:off x="2286922" y="5493515"/>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45</a:t>
            </a:r>
          </a:p>
        </p:txBody>
      </p:sp>
      <p:grpSp>
        <p:nvGrpSpPr>
          <p:cNvPr id="9" name="Group 8"/>
          <p:cNvGrpSpPr/>
          <p:nvPr/>
        </p:nvGrpSpPr>
        <p:grpSpPr>
          <a:xfrm>
            <a:off x="3473240" y="2801428"/>
            <a:ext cx="1561559" cy="1090028"/>
            <a:chOff x="1706289" y="2167887"/>
            <a:chExt cx="3253797" cy="2187216"/>
          </a:xfrm>
        </p:grpSpPr>
        <p:grpSp>
          <p:nvGrpSpPr>
            <p:cNvPr id="6" name="Group 5"/>
            <p:cNvGrpSpPr/>
            <p:nvPr/>
          </p:nvGrpSpPr>
          <p:grpSpPr>
            <a:xfrm>
              <a:off x="1706289" y="2167887"/>
              <a:ext cx="3253797" cy="2187216"/>
              <a:chOff x="1610597" y="2093459"/>
              <a:chExt cx="3253797" cy="2187216"/>
            </a:xfrm>
          </p:grpSpPr>
          <p:sp>
            <p:nvSpPr>
              <p:cNvPr id="4" name="Right Triangle 3"/>
              <p:cNvSpPr/>
              <p:nvPr/>
            </p:nvSpPr>
            <p:spPr>
              <a:xfrm rot="13581779">
                <a:off x="1575373" y="2128683"/>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5400000">
                <a:off x="4093534" y="2753835"/>
                <a:ext cx="563526" cy="978195"/>
              </a:xfrm>
              <a:prstGeom prst="trapezoi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ight Triangle 6"/>
            <p:cNvSpPr/>
            <p:nvPr/>
          </p:nvSpPr>
          <p:spPr>
            <a:xfrm rot="13646063">
              <a:off x="1906802" y="2376082"/>
              <a:ext cx="1898025" cy="172614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rapezoid 7"/>
            <p:cNvSpPr/>
            <p:nvPr/>
          </p:nvSpPr>
          <p:spPr>
            <a:xfrm rot="5400000">
              <a:off x="4272865" y="2864941"/>
              <a:ext cx="310117" cy="92610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24" name="Picture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303488"/>
            <a:ext cx="333421" cy="401186"/>
          </a:xfrm>
          <a:prstGeom prst="rect">
            <a:avLst/>
          </a:prstGeom>
        </p:spPr>
      </p:pic>
      <p:pic>
        <p:nvPicPr>
          <p:cNvPr id="125" name="Picture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297983"/>
            <a:ext cx="333421" cy="401186"/>
          </a:xfrm>
          <a:prstGeom prst="rect">
            <a:avLst/>
          </a:prstGeom>
        </p:spPr>
      </p:pic>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301501"/>
            <a:ext cx="333421" cy="401186"/>
          </a:xfrm>
          <a:prstGeom prst="rect">
            <a:avLst/>
          </a:prstGeom>
        </p:spPr>
      </p:pic>
      <p:pic>
        <p:nvPicPr>
          <p:cNvPr id="127" name="Picture 1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304886"/>
            <a:ext cx="333421" cy="401186"/>
          </a:xfrm>
          <a:prstGeom prst="rect">
            <a:avLst/>
          </a:prstGeom>
        </p:spPr>
      </p:pic>
      <p:pic>
        <p:nvPicPr>
          <p:cNvPr id="129" name="Picture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303488"/>
            <a:ext cx="333421" cy="401186"/>
          </a:xfrm>
          <a:prstGeom prst="rect">
            <a:avLst/>
          </a:prstGeom>
        </p:spPr>
      </p:pic>
      <p:pic>
        <p:nvPicPr>
          <p:cNvPr id="130" name="Picture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643593"/>
            <a:ext cx="333421" cy="401186"/>
          </a:xfrm>
          <a:prstGeom prst="rect">
            <a:avLst/>
          </a:prstGeom>
        </p:spPr>
      </p:pic>
      <p:pic>
        <p:nvPicPr>
          <p:cNvPr id="131" name="Picture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638087"/>
            <a:ext cx="333421" cy="401186"/>
          </a:xfrm>
          <a:prstGeom prst="rect">
            <a:avLst/>
          </a:prstGeom>
        </p:spPr>
      </p:pic>
      <p:pic>
        <p:nvPicPr>
          <p:cNvPr id="132" name="Picture 1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641606"/>
            <a:ext cx="333421" cy="401186"/>
          </a:xfrm>
          <a:prstGeom prst="rect">
            <a:avLst/>
          </a:prstGeom>
        </p:spPr>
      </p:pic>
      <p:pic>
        <p:nvPicPr>
          <p:cNvPr id="133" name="Picture 1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644990"/>
            <a:ext cx="333421" cy="401186"/>
          </a:xfrm>
          <a:prstGeom prst="rect">
            <a:avLst/>
          </a:prstGeom>
        </p:spPr>
      </p:pic>
      <p:pic>
        <p:nvPicPr>
          <p:cNvPr id="135" name="Picture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643593"/>
            <a:ext cx="333421" cy="401186"/>
          </a:xfrm>
          <a:prstGeom prst="rect">
            <a:avLst/>
          </a:prstGeom>
        </p:spPr>
      </p:pic>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974089"/>
            <a:ext cx="333421" cy="401186"/>
          </a:xfrm>
          <a:prstGeom prst="rect">
            <a:avLst/>
          </a:prstGeom>
        </p:spPr>
      </p:pic>
      <p:pic>
        <p:nvPicPr>
          <p:cNvPr id="137" name="Picture 1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968583"/>
            <a:ext cx="333421" cy="401186"/>
          </a:xfrm>
          <a:prstGeom prst="rect">
            <a:avLst/>
          </a:prstGeom>
        </p:spPr>
      </p:pic>
      <p:pic>
        <p:nvPicPr>
          <p:cNvPr id="138" name="Picture 1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972101"/>
            <a:ext cx="333421" cy="401186"/>
          </a:xfrm>
          <a:prstGeom prst="rect">
            <a:avLst/>
          </a:prstGeom>
        </p:spPr>
      </p:pic>
      <p:pic>
        <p:nvPicPr>
          <p:cNvPr id="139" name="Picture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975486"/>
            <a:ext cx="333421" cy="401186"/>
          </a:xfrm>
          <a:prstGeom prst="rect">
            <a:avLst/>
          </a:prstGeom>
        </p:spPr>
      </p:pic>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974089"/>
            <a:ext cx="333421" cy="401186"/>
          </a:xfrm>
          <a:prstGeom prst="rect">
            <a:avLst/>
          </a:prstGeom>
        </p:spPr>
      </p:pic>
      <p:pic>
        <p:nvPicPr>
          <p:cNvPr id="142" name="Picture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305363"/>
            <a:ext cx="333421" cy="401186"/>
          </a:xfrm>
          <a:prstGeom prst="rect">
            <a:avLst/>
          </a:prstGeom>
        </p:spPr>
      </p:pic>
      <p:pic>
        <p:nvPicPr>
          <p:cNvPr id="143" name="Picture 1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3299857"/>
            <a:ext cx="333421" cy="401186"/>
          </a:xfrm>
          <a:prstGeom prst="rect">
            <a:avLst/>
          </a:prstGeom>
        </p:spPr>
      </p:pic>
      <p:pic>
        <p:nvPicPr>
          <p:cNvPr id="144" name="Pictur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303376"/>
            <a:ext cx="333421" cy="401186"/>
          </a:xfrm>
          <a:prstGeom prst="rect">
            <a:avLst/>
          </a:prstGeom>
        </p:spPr>
      </p:pic>
      <p:pic>
        <p:nvPicPr>
          <p:cNvPr id="145" name="Picture 1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306760"/>
            <a:ext cx="333421" cy="401186"/>
          </a:xfrm>
          <a:prstGeom prst="rect">
            <a:avLst/>
          </a:prstGeom>
        </p:spPr>
      </p:pic>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305363"/>
            <a:ext cx="333421" cy="401186"/>
          </a:xfrm>
          <a:prstGeom prst="rect">
            <a:avLst/>
          </a:prstGeom>
        </p:spPr>
      </p:pic>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638026"/>
            <a:ext cx="333421" cy="401186"/>
          </a:xfrm>
          <a:prstGeom prst="rect">
            <a:avLst/>
          </a:prstGeom>
        </p:spPr>
      </p:pic>
      <p:pic>
        <p:nvPicPr>
          <p:cNvPr id="149" name="Picture 1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3632520"/>
            <a:ext cx="333421" cy="401186"/>
          </a:xfrm>
          <a:prstGeom prst="rect">
            <a:avLst/>
          </a:prstGeom>
        </p:spPr>
      </p:pic>
      <p:pic>
        <p:nvPicPr>
          <p:cNvPr id="150" name="Picture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636038"/>
            <a:ext cx="333421" cy="401186"/>
          </a:xfrm>
          <a:prstGeom prst="rect">
            <a:avLst/>
          </a:prstGeom>
        </p:spPr>
      </p:pic>
      <p:pic>
        <p:nvPicPr>
          <p:cNvPr id="151" name="Picture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639423"/>
            <a:ext cx="333421" cy="401186"/>
          </a:xfrm>
          <a:prstGeom prst="rect">
            <a:avLst/>
          </a:prstGeom>
        </p:spPr>
      </p:pic>
      <p:pic>
        <p:nvPicPr>
          <p:cNvPr id="153" name="Picture 1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638026"/>
            <a:ext cx="333421" cy="401186"/>
          </a:xfrm>
          <a:prstGeom prst="rect">
            <a:avLst/>
          </a:prstGeom>
        </p:spPr>
      </p:pic>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968839"/>
            <a:ext cx="333421" cy="401186"/>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08296" y="3963333"/>
            <a:ext cx="333421" cy="401186"/>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966851"/>
            <a:ext cx="333421" cy="401186"/>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970236"/>
            <a:ext cx="333421" cy="401186"/>
          </a:xfrm>
          <a:prstGeom prst="rect">
            <a:avLst/>
          </a:prstGeom>
        </p:spPr>
      </p:pic>
      <p:pic>
        <p:nvPicPr>
          <p:cNvPr id="159" name="Picture 1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968839"/>
            <a:ext cx="333421" cy="401186"/>
          </a:xfrm>
          <a:prstGeom prst="rect">
            <a:avLst/>
          </a:prstGeom>
        </p:spPr>
      </p:pic>
      <p:pic>
        <p:nvPicPr>
          <p:cNvPr id="202" name="Picture 2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303488"/>
            <a:ext cx="333421" cy="401186"/>
          </a:xfrm>
          <a:prstGeom prst="rect">
            <a:avLst/>
          </a:prstGeom>
        </p:spPr>
      </p:pic>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297983"/>
            <a:ext cx="333421" cy="401186"/>
          </a:xfrm>
          <a:prstGeom prst="rect">
            <a:avLst/>
          </a:prstGeom>
        </p:spPr>
      </p:pic>
      <p:pic>
        <p:nvPicPr>
          <p:cNvPr id="204" name="Picture 2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301501"/>
            <a:ext cx="333421" cy="401186"/>
          </a:xfrm>
          <a:prstGeom prst="rect">
            <a:avLst/>
          </a:prstGeom>
        </p:spPr>
      </p:pic>
      <p:pic>
        <p:nvPicPr>
          <p:cNvPr id="205" name="Picture 2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304886"/>
            <a:ext cx="333421" cy="401186"/>
          </a:xfrm>
          <a:prstGeom prst="rect">
            <a:avLst/>
          </a:prstGeom>
        </p:spPr>
      </p:pic>
      <p:pic>
        <p:nvPicPr>
          <p:cNvPr id="206" name="Picture 2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303488"/>
            <a:ext cx="333421" cy="401186"/>
          </a:xfrm>
          <a:prstGeom prst="rect">
            <a:avLst/>
          </a:prstGeom>
        </p:spPr>
      </p:pic>
      <p:pic>
        <p:nvPicPr>
          <p:cNvPr id="207" name="Picture 2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643593"/>
            <a:ext cx="333421" cy="401186"/>
          </a:xfrm>
          <a:prstGeom prst="rect">
            <a:avLst/>
          </a:prstGeom>
        </p:spPr>
      </p:pic>
      <p:pic>
        <p:nvPicPr>
          <p:cNvPr id="208" name="Picture 2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638087"/>
            <a:ext cx="333421" cy="401186"/>
          </a:xfrm>
          <a:prstGeom prst="rect">
            <a:avLst/>
          </a:prstGeom>
        </p:spPr>
      </p:pic>
      <p:pic>
        <p:nvPicPr>
          <p:cNvPr id="209" name="Picture 2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641606"/>
            <a:ext cx="333421" cy="401186"/>
          </a:xfrm>
          <a:prstGeom prst="rect">
            <a:avLst/>
          </a:prstGeom>
        </p:spPr>
      </p:pic>
      <p:pic>
        <p:nvPicPr>
          <p:cNvPr id="210" name="Picture 2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644990"/>
            <a:ext cx="333421" cy="401186"/>
          </a:xfrm>
          <a:prstGeom prst="rect">
            <a:avLst/>
          </a:prstGeom>
        </p:spPr>
      </p:pic>
      <p:pic>
        <p:nvPicPr>
          <p:cNvPr id="211" name="Picture 2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643593"/>
            <a:ext cx="333421" cy="401186"/>
          </a:xfrm>
          <a:prstGeom prst="rect">
            <a:avLst/>
          </a:prstGeom>
        </p:spPr>
      </p:pic>
      <p:pic>
        <p:nvPicPr>
          <p:cNvPr id="212" name="Picture 2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974089"/>
            <a:ext cx="333421" cy="401186"/>
          </a:xfrm>
          <a:prstGeom prst="rect">
            <a:avLst/>
          </a:prstGeom>
        </p:spPr>
      </p:pic>
      <p:pic>
        <p:nvPicPr>
          <p:cNvPr id="213" name="Picture 2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968583"/>
            <a:ext cx="333421" cy="401186"/>
          </a:xfrm>
          <a:prstGeom prst="rect">
            <a:avLst/>
          </a:prstGeom>
        </p:spPr>
      </p:pic>
      <p:pic>
        <p:nvPicPr>
          <p:cNvPr id="214" name="Picture 2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972101"/>
            <a:ext cx="333421" cy="401186"/>
          </a:xfrm>
          <a:prstGeom prst="rect">
            <a:avLst/>
          </a:prstGeom>
        </p:spPr>
      </p:pic>
      <p:pic>
        <p:nvPicPr>
          <p:cNvPr id="215" name="Picture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975486"/>
            <a:ext cx="333421" cy="401186"/>
          </a:xfrm>
          <a:prstGeom prst="rect">
            <a:avLst/>
          </a:prstGeom>
        </p:spPr>
      </p:pic>
      <p:pic>
        <p:nvPicPr>
          <p:cNvPr id="216" name="Picture 2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974089"/>
            <a:ext cx="333421" cy="401186"/>
          </a:xfrm>
          <a:prstGeom prst="rect">
            <a:avLst/>
          </a:prstGeom>
        </p:spPr>
      </p:pic>
      <p:pic>
        <p:nvPicPr>
          <p:cNvPr id="217" name="Picture 2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305363"/>
            <a:ext cx="333421" cy="401186"/>
          </a:xfrm>
          <a:prstGeom prst="rect">
            <a:avLst/>
          </a:prstGeom>
        </p:spPr>
      </p:pic>
      <p:pic>
        <p:nvPicPr>
          <p:cNvPr id="218" name="Picture 2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299857"/>
            <a:ext cx="333421" cy="401186"/>
          </a:xfrm>
          <a:prstGeom prst="rect">
            <a:avLst/>
          </a:prstGeom>
        </p:spPr>
      </p:pic>
      <p:pic>
        <p:nvPicPr>
          <p:cNvPr id="219" name="Picture 2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303376"/>
            <a:ext cx="333421" cy="401186"/>
          </a:xfrm>
          <a:prstGeom prst="rect">
            <a:avLst/>
          </a:prstGeom>
        </p:spPr>
      </p:pic>
      <p:pic>
        <p:nvPicPr>
          <p:cNvPr id="220" name="Picture 2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306760"/>
            <a:ext cx="333421" cy="401186"/>
          </a:xfrm>
          <a:prstGeom prst="rect">
            <a:avLst/>
          </a:prstGeom>
        </p:spPr>
      </p:pic>
      <p:pic>
        <p:nvPicPr>
          <p:cNvPr id="221" name="Picture 2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305363"/>
            <a:ext cx="333421" cy="401186"/>
          </a:xfrm>
          <a:prstGeom prst="rect">
            <a:avLst/>
          </a:prstGeom>
        </p:spPr>
      </p:pic>
      <p:pic>
        <p:nvPicPr>
          <p:cNvPr id="222" name="Picture 2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638026"/>
            <a:ext cx="333421" cy="401186"/>
          </a:xfrm>
          <a:prstGeom prst="rect">
            <a:avLst/>
          </a:prstGeom>
        </p:spPr>
      </p:pic>
      <p:pic>
        <p:nvPicPr>
          <p:cNvPr id="223" name="Picture 2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632520"/>
            <a:ext cx="333421" cy="401186"/>
          </a:xfrm>
          <a:prstGeom prst="rect">
            <a:avLst/>
          </a:prstGeom>
        </p:spPr>
      </p:pic>
      <p:pic>
        <p:nvPicPr>
          <p:cNvPr id="224" name="Picture 2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636038"/>
            <a:ext cx="333421" cy="401186"/>
          </a:xfrm>
          <a:prstGeom prst="rect">
            <a:avLst/>
          </a:prstGeom>
        </p:spPr>
      </p:pic>
      <p:pic>
        <p:nvPicPr>
          <p:cNvPr id="225" name="Picture 2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639423"/>
            <a:ext cx="333421" cy="401186"/>
          </a:xfrm>
          <a:prstGeom prst="rect">
            <a:avLst/>
          </a:prstGeom>
        </p:spPr>
      </p:pic>
      <p:pic>
        <p:nvPicPr>
          <p:cNvPr id="226" name="Picture 2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638026"/>
            <a:ext cx="333421" cy="401186"/>
          </a:xfrm>
          <a:prstGeom prst="rect">
            <a:avLst/>
          </a:prstGeom>
        </p:spPr>
      </p:pic>
      <p:pic>
        <p:nvPicPr>
          <p:cNvPr id="227" name="Picture 2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968839"/>
            <a:ext cx="333421" cy="401186"/>
          </a:xfrm>
          <a:prstGeom prst="rect">
            <a:avLst/>
          </a:prstGeom>
        </p:spPr>
      </p:pic>
      <p:pic>
        <p:nvPicPr>
          <p:cNvPr id="228" name="Picture 2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963333"/>
            <a:ext cx="333421" cy="401186"/>
          </a:xfrm>
          <a:prstGeom prst="rect">
            <a:avLst/>
          </a:prstGeom>
        </p:spPr>
      </p:pic>
      <p:pic>
        <p:nvPicPr>
          <p:cNvPr id="229" name="Picture 2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966851"/>
            <a:ext cx="333421" cy="401186"/>
          </a:xfrm>
          <a:prstGeom prst="rect">
            <a:avLst/>
          </a:prstGeom>
        </p:spPr>
      </p:pic>
      <p:pic>
        <p:nvPicPr>
          <p:cNvPr id="230" name="Picture 2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970236"/>
            <a:ext cx="333421" cy="401186"/>
          </a:xfrm>
          <a:prstGeom prst="rect">
            <a:avLst/>
          </a:prstGeom>
        </p:spPr>
      </p:pic>
      <p:pic>
        <p:nvPicPr>
          <p:cNvPr id="231" name="Picture 2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968839"/>
            <a:ext cx="333421" cy="401186"/>
          </a:xfrm>
          <a:prstGeom prst="rect">
            <a:avLst/>
          </a:prstGeom>
        </p:spPr>
      </p:pic>
      <p:grpSp>
        <p:nvGrpSpPr>
          <p:cNvPr id="232" name="Group 231"/>
          <p:cNvGrpSpPr/>
          <p:nvPr/>
        </p:nvGrpSpPr>
        <p:grpSpPr>
          <a:xfrm>
            <a:off x="6467406" y="2801428"/>
            <a:ext cx="1561559" cy="1090028"/>
            <a:chOff x="1706289" y="2167887"/>
            <a:chExt cx="3253797" cy="2187216"/>
          </a:xfrm>
        </p:grpSpPr>
        <p:grpSp>
          <p:nvGrpSpPr>
            <p:cNvPr id="233" name="Group 232"/>
            <p:cNvGrpSpPr/>
            <p:nvPr/>
          </p:nvGrpSpPr>
          <p:grpSpPr>
            <a:xfrm>
              <a:off x="1706289" y="2167887"/>
              <a:ext cx="3253797" cy="2187216"/>
              <a:chOff x="1610597" y="2093459"/>
              <a:chExt cx="3253797" cy="2187216"/>
            </a:xfrm>
          </p:grpSpPr>
          <p:sp>
            <p:nvSpPr>
              <p:cNvPr id="236" name="Right Triangle 235"/>
              <p:cNvSpPr/>
              <p:nvPr/>
            </p:nvSpPr>
            <p:spPr>
              <a:xfrm rot="13581779">
                <a:off x="1575373" y="2128683"/>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Trapezoid 236"/>
              <p:cNvSpPr/>
              <p:nvPr/>
            </p:nvSpPr>
            <p:spPr>
              <a:xfrm rot="5400000">
                <a:off x="4093534" y="2753835"/>
                <a:ext cx="563526" cy="978195"/>
              </a:xfrm>
              <a:prstGeom prst="trapezoi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4" name="Right Triangle 233"/>
            <p:cNvSpPr/>
            <p:nvPr/>
          </p:nvSpPr>
          <p:spPr>
            <a:xfrm rot="13646063">
              <a:off x="1906802" y="2376082"/>
              <a:ext cx="1898025" cy="172614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Trapezoid 234"/>
            <p:cNvSpPr/>
            <p:nvPr/>
          </p:nvSpPr>
          <p:spPr>
            <a:xfrm rot="5400000">
              <a:off x="4272865" y="2864941"/>
              <a:ext cx="310117" cy="92610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38" name="Picture 2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303488"/>
            <a:ext cx="333421" cy="401186"/>
          </a:xfrm>
          <a:prstGeom prst="rect">
            <a:avLst/>
          </a:prstGeom>
        </p:spPr>
      </p:pic>
      <p:pic>
        <p:nvPicPr>
          <p:cNvPr id="239" name="Picture 2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297983"/>
            <a:ext cx="333421" cy="401186"/>
          </a:xfrm>
          <a:prstGeom prst="rect">
            <a:avLst/>
          </a:prstGeom>
        </p:spPr>
      </p:pic>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301501"/>
            <a:ext cx="333421" cy="401186"/>
          </a:xfrm>
          <a:prstGeom prst="rect">
            <a:avLst/>
          </a:prstGeom>
        </p:spPr>
      </p:pic>
      <p:pic>
        <p:nvPicPr>
          <p:cNvPr id="241" name="Picture 2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304886"/>
            <a:ext cx="333421" cy="401186"/>
          </a:xfrm>
          <a:prstGeom prst="rect">
            <a:avLst/>
          </a:prstGeom>
        </p:spPr>
      </p:pic>
      <p:pic>
        <p:nvPicPr>
          <p:cNvPr id="242" name="Picture 2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303488"/>
            <a:ext cx="333421" cy="401186"/>
          </a:xfrm>
          <a:prstGeom prst="rect">
            <a:avLst/>
          </a:prstGeom>
        </p:spPr>
      </p:pic>
      <p:pic>
        <p:nvPicPr>
          <p:cNvPr id="243" name="Picture 2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643593"/>
            <a:ext cx="333421" cy="401186"/>
          </a:xfrm>
          <a:prstGeom prst="rect">
            <a:avLst/>
          </a:prstGeom>
        </p:spPr>
      </p:pic>
      <p:pic>
        <p:nvPicPr>
          <p:cNvPr id="244" name="Picture 2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638087"/>
            <a:ext cx="333421" cy="401186"/>
          </a:xfrm>
          <a:prstGeom prst="rect">
            <a:avLst/>
          </a:prstGeom>
        </p:spPr>
      </p:pic>
      <p:pic>
        <p:nvPicPr>
          <p:cNvPr id="246" name="Picture 2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644990"/>
            <a:ext cx="333421" cy="401186"/>
          </a:xfrm>
          <a:prstGeom prst="rect">
            <a:avLst/>
          </a:prstGeom>
        </p:spPr>
      </p:pic>
      <p:pic>
        <p:nvPicPr>
          <p:cNvPr id="247" name="Picture 2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643593"/>
            <a:ext cx="333421" cy="401186"/>
          </a:xfrm>
          <a:prstGeom prst="rect">
            <a:avLst/>
          </a:prstGeom>
        </p:spPr>
      </p:pic>
      <p:pic>
        <p:nvPicPr>
          <p:cNvPr id="248" name="Picture 2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974089"/>
            <a:ext cx="333421" cy="401186"/>
          </a:xfrm>
          <a:prstGeom prst="rect">
            <a:avLst/>
          </a:prstGeom>
        </p:spPr>
      </p:pic>
      <p:pic>
        <p:nvPicPr>
          <p:cNvPr id="249" name="Picture 2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968583"/>
            <a:ext cx="333421" cy="401186"/>
          </a:xfrm>
          <a:prstGeom prst="rect">
            <a:avLst/>
          </a:prstGeom>
        </p:spPr>
      </p:pic>
      <p:pic>
        <p:nvPicPr>
          <p:cNvPr id="250" name="Picture 2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972101"/>
            <a:ext cx="333421" cy="401186"/>
          </a:xfrm>
          <a:prstGeom prst="rect">
            <a:avLst/>
          </a:prstGeom>
        </p:spPr>
      </p:pic>
      <p:pic>
        <p:nvPicPr>
          <p:cNvPr id="251" name="Picture 2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975486"/>
            <a:ext cx="333421" cy="401186"/>
          </a:xfrm>
          <a:prstGeom prst="rect">
            <a:avLst/>
          </a:prstGeom>
        </p:spPr>
      </p:pic>
      <p:pic>
        <p:nvPicPr>
          <p:cNvPr id="252" name="Picture 2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974089"/>
            <a:ext cx="333421" cy="401186"/>
          </a:xfrm>
          <a:prstGeom prst="rect">
            <a:avLst/>
          </a:prstGeom>
        </p:spPr>
      </p:pic>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303628"/>
            <a:ext cx="333421" cy="401186"/>
          </a:xfrm>
          <a:prstGeom prst="rect">
            <a:avLst/>
          </a:prstGeom>
        </p:spPr>
      </p:pic>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298122"/>
            <a:ext cx="333421" cy="401186"/>
          </a:xfrm>
          <a:prstGeom prst="rect">
            <a:avLst/>
          </a:prstGeom>
        </p:spPr>
      </p:pic>
      <p:pic>
        <p:nvPicPr>
          <p:cNvPr id="101" name="Picture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301641"/>
            <a:ext cx="333421" cy="401186"/>
          </a:xfrm>
          <a:prstGeom prst="rect">
            <a:avLst/>
          </a:prstGeom>
        </p:spPr>
      </p:pic>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305025"/>
            <a:ext cx="333421" cy="401186"/>
          </a:xfrm>
          <a:prstGeom prst="rect">
            <a:avLst/>
          </a:prstGeom>
        </p:spPr>
      </p:pic>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303628"/>
            <a:ext cx="333421" cy="401186"/>
          </a:xfrm>
          <a:prstGeom prst="rect">
            <a:avLst/>
          </a:prstGeom>
        </p:spPr>
      </p:pic>
      <p:pic>
        <p:nvPicPr>
          <p:cNvPr id="104"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636291"/>
            <a:ext cx="333421" cy="401186"/>
          </a:xfrm>
          <a:prstGeom prst="rect">
            <a:avLst/>
          </a:prstGeom>
        </p:spPr>
      </p:pic>
      <p:pic>
        <p:nvPicPr>
          <p:cNvPr id="105" name="Picture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630785"/>
            <a:ext cx="333421" cy="401186"/>
          </a:xfrm>
          <a:prstGeom prst="rect">
            <a:avLst/>
          </a:prstGeom>
        </p:spPr>
      </p:pic>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634303"/>
            <a:ext cx="333421" cy="401186"/>
          </a:xfrm>
          <a:prstGeom prst="rect">
            <a:avLst/>
          </a:prstGeom>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637688"/>
            <a:ext cx="333421" cy="401186"/>
          </a:xfrm>
          <a:prstGeom prst="rect">
            <a:avLst/>
          </a:prstGeom>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636291"/>
            <a:ext cx="333421" cy="401186"/>
          </a:xfrm>
          <a:prstGeom prst="rect">
            <a:avLst/>
          </a:prstGeom>
        </p:spPr>
      </p:pic>
      <p:pic>
        <p:nvPicPr>
          <p:cNvPr id="109" name="Picture 1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967104"/>
            <a:ext cx="333421" cy="401186"/>
          </a:xfrm>
          <a:prstGeom prst="rect">
            <a:avLst/>
          </a:prstGeom>
        </p:spPr>
      </p:pic>
      <p:pic>
        <p:nvPicPr>
          <p:cNvPr id="110" name="Picture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961598"/>
            <a:ext cx="333421" cy="401186"/>
          </a:xfrm>
          <a:prstGeom prst="rect">
            <a:avLst/>
          </a:prstGeom>
        </p:spPr>
      </p:pic>
      <p:pic>
        <p:nvPicPr>
          <p:cNvPr id="111" name="Picture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965116"/>
            <a:ext cx="333421" cy="401186"/>
          </a:xfrm>
          <a:prstGeom prst="rect">
            <a:avLst/>
          </a:prstGeom>
        </p:spPr>
      </p:pic>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968501"/>
            <a:ext cx="333421" cy="401186"/>
          </a:xfrm>
          <a:prstGeom prst="rect">
            <a:avLst/>
          </a:prstGeom>
        </p:spPr>
      </p:pic>
      <p:pic>
        <p:nvPicPr>
          <p:cNvPr id="113" name="Picture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967104"/>
            <a:ext cx="333421" cy="401186"/>
          </a:xfrm>
          <a:prstGeom prst="rect">
            <a:avLst/>
          </a:prstGeom>
        </p:spPr>
      </p:pic>
      <p:sp>
        <p:nvSpPr>
          <p:cNvPr id="14" name="TextBox 13"/>
          <p:cNvSpPr txBox="1"/>
          <p:nvPr/>
        </p:nvSpPr>
        <p:spPr>
          <a:xfrm>
            <a:off x="5045761" y="4634351"/>
            <a:ext cx="2042547" cy="323165"/>
          </a:xfrm>
          <a:prstGeom prst="rect">
            <a:avLst/>
          </a:prstGeom>
          <a:noFill/>
        </p:spPr>
        <p:txBody>
          <a:bodyPr wrap="none" rtlCol="0">
            <a:spAutoFit/>
          </a:bodyPr>
          <a:lstStyle>
            <a:defPPr>
              <a:defRPr lang="en-US"/>
            </a:defPPr>
            <a:lvl1pPr>
              <a:defRPr sz="2000">
                <a:solidFill>
                  <a:srgbClr val="C00000"/>
                </a:solidFill>
                <a:latin typeface="Eras Demi ITC" panose="020B0805030504020804" pitchFamily="34" charset="0"/>
              </a:defRPr>
            </a:lvl1pPr>
          </a:lstStyle>
          <a:p>
            <a:r>
              <a:rPr lang="en-US" sz="1500" dirty="0"/>
              <a:t>Add shelter capacity</a:t>
            </a:r>
          </a:p>
        </p:txBody>
      </p:sp>
      <p:pic>
        <p:nvPicPr>
          <p:cNvPr id="276" name="Picture 2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316436"/>
            <a:ext cx="333421" cy="401186"/>
          </a:xfrm>
          <a:prstGeom prst="rect">
            <a:avLst/>
          </a:prstGeom>
        </p:spPr>
      </p:pic>
      <p:pic>
        <p:nvPicPr>
          <p:cNvPr id="277" name="Picture 2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310931"/>
            <a:ext cx="333421" cy="401186"/>
          </a:xfrm>
          <a:prstGeom prst="rect">
            <a:avLst/>
          </a:prstGeom>
        </p:spPr>
      </p:pic>
      <p:pic>
        <p:nvPicPr>
          <p:cNvPr id="278" name="Picture 2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314449"/>
            <a:ext cx="333421" cy="401186"/>
          </a:xfrm>
          <a:prstGeom prst="rect">
            <a:avLst/>
          </a:prstGeom>
        </p:spPr>
      </p:pic>
      <p:pic>
        <p:nvPicPr>
          <p:cNvPr id="279" name="Picture 2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317834"/>
            <a:ext cx="333421" cy="401186"/>
          </a:xfrm>
          <a:prstGeom prst="rect">
            <a:avLst/>
          </a:prstGeom>
        </p:spPr>
      </p:pic>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316436"/>
            <a:ext cx="333421" cy="401186"/>
          </a:xfrm>
          <a:prstGeom prst="rect">
            <a:avLst/>
          </a:prstGeom>
        </p:spPr>
      </p:pic>
      <p:pic>
        <p:nvPicPr>
          <p:cNvPr id="281" name="Picture 2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649099"/>
            <a:ext cx="333421" cy="401186"/>
          </a:xfrm>
          <a:prstGeom prst="rect">
            <a:avLst/>
          </a:prstGeom>
        </p:spPr>
      </p:pic>
      <p:pic>
        <p:nvPicPr>
          <p:cNvPr id="282" name="Picture 2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643593"/>
            <a:ext cx="333421" cy="401186"/>
          </a:xfrm>
          <a:prstGeom prst="rect">
            <a:avLst/>
          </a:prstGeom>
        </p:spPr>
      </p:pic>
      <p:pic>
        <p:nvPicPr>
          <p:cNvPr id="283" name="Picture 2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647111"/>
            <a:ext cx="333421" cy="401186"/>
          </a:xfrm>
          <a:prstGeom prst="rect">
            <a:avLst/>
          </a:prstGeom>
        </p:spPr>
      </p:pic>
      <p:pic>
        <p:nvPicPr>
          <p:cNvPr id="284" name="Picture 2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650496"/>
            <a:ext cx="333421" cy="401186"/>
          </a:xfrm>
          <a:prstGeom prst="rect">
            <a:avLst/>
          </a:prstGeom>
        </p:spPr>
      </p:pic>
      <p:pic>
        <p:nvPicPr>
          <p:cNvPr id="285" name="Picture 2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649099"/>
            <a:ext cx="333421" cy="401186"/>
          </a:xfrm>
          <a:prstGeom prst="rect">
            <a:avLst/>
          </a:prstGeom>
        </p:spPr>
      </p:pic>
      <p:pic>
        <p:nvPicPr>
          <p:cNvPr id="286" name="Picture 2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985418"/>
            <a:ext cx="333421" cy="401186"/>
          </a:xfrm>
          <a:prstGeom prst="rect">
            <a:avLst/>
          </a:prstGeom>
        </p:spPr>
      </p:pic>
      <p:pic>
        <p:nvPicPr>
          <p:cNvPr id="287" name="Picture 2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979912"/>
            <a:ext cx="333421" cy="401186"/>
          </a:xfrm>
          <a:prstGeom prst="rect">
            <a:avLst/>
          </a:prstGeom>
        </p:spPr>
      </p:pic>
      <p:pic>
        <p:nvPicPr>
          <p:cNvPr id="288" name="Picture 2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983430"/>
            <a:ext cx="333421" cy="401186"/>
          </a:xfrm>
          <a:prstGeom prst="rect">
            <a:avLst/>
          </a:prstGeom>
        </p:spPr>
      </p:pic>
      <p:pic>
        <p:nvPicPr>
          <p:cNvPr id="289" name="Picture 2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986815"/>
            <a:ext cx="333421" cy="401186"/>
          </a:xfrm>
          <a:prstGeom prst="rect">
            <a:avLst/>
          </a:prstGeom>
        </p:spPr>
      </p:pic>
      <p:grpSp>
        <p:nvGrpSpPr>
          <p:cNvPr id="173" name="Group 172"/>
          <p:cNvGrpSpPr/>
          <p:nvPr/>
        </p:nvGrpSpPr>
        <p:grpSpPr>
          <a:xfrm>
            <a:off x="8982745" y="1463308"/>
            <a:ext cx="364160" cy="342900"/>
            <a:chOff x="8058853" y="5126985"/>
            <a:chExt cx="1453371" cy="1452243"/>
          </a:xfrm>
        </p:grpSpPr>
        <p:sp>
          <p:nvSpPr>
            <p:cNvPr id="174" name="Rectangle 173"/>
            <p:cNvSpPr/>
            <p:nvPr/>
          </p:nvSpPr>
          <p:spPr>
            <a:xfrm>
              <a:off x="8128331" y="5869992"/>
              <a:ext cx="1314414" cy="709236"/>
            </a:xfrm>
            <a:prstGeom prst="rect">
              <a:avLst/>
            </a:prstGeom>
            <a:noFill/>
            <a:ln w="76200">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5" name="Group 174"/>
            <p:cNvGrpSpPr/>
            <p:nvPr/>
          </p:nvGrpSpPr>
          <p:grpSpPr>
            <a:xfrm rot="16200000">
              <a:off x="8108287" y="5077551"/>
              <a:ext cx="1354503" cy="1453371"/>
              <a:chOff x="1706289" y="2167887"/>
              <a:chExt cx="2116768" cy="2187216"/>
            </a:xfrm>
          </p:grpSpPr>
          <p:sp>
            <p:nvSpPr>
              <p:cNvPr id="176" name="Right Triangle 175"/>
              <p:cNvSpPr/>
              <p:nvPr/>
            </p:nvSpPr>
            <p:spPr>
              <a:xfrm rot="13581779">
                <a:off x="1671065" y="2203111"/>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7" name="Right Triangle 176"/>
              <p:cNvSpPr/>
              <p:nvPr/>
            </p:nvSpPr>
            <p:spPr>
              <a:xfrm rot="13646063">
                <a:off x="2171663" y="2637827"/>
                <a:ext cx="1377811" cy="13028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78" name="Group 177"/>
          <p:cNvGrpSpPr/>
          <p:nvPr/>
        </p:nvGrpSpPr>
        <p:grpSpPr>
          <a:xfrm>
            <a:off x="5699438" y="1601545"/>
            <a:ext cx="521054" cy="276728"/>
            <a:chOff x="5713938" y="949464"/>
            <a:chExt cx="694739" cy="368971"/>
          </a:xfrm>
        </p:grpSpPr>
        <p:grpSp>
          <p:nvGrpSpPr>
            <p:cNvPr id="179" name="Group 178"/>
            <p:cNvGrpSpPr/>
            <p:nvPr/>
          </p:nvGrpSpPr>
          <p:grpSpPr>
            <a:xfrm>
              <a:off x="5713938" y="1092611"/>
              <a:ext cx="654987" cy="225824"/>
              <a:chOff x="8128331" y="5788377"/>
              <a:chExt cx="1314414" cy="1228153"/>
            </a:xfrm>
          </p:grpSpPr>
          <p:sp>
            <p:nvSpPr>
              <p:cNvPr id="181" name="Rectangle 180"/>
              <p:cNvSpPr/>
              <p:nvPr/>
            </p:nvSpPr>
            <p:spPr>
              <a:xfrm>
                <a:off x="8128331" y="5788377"/>
                <a:ext cx="1314414" cy="872480"/>
              </a:xfrm>
              <a:prstGeom prst="rect">
                <a:avLst/>
              </a:prstGeom>
              <a:noFill/>
              <a:ln w="76200">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2" name="Rectangle 181"/>
              <p:cNvSpPr/>
              <p:nvPr/>
            </p:nvSpPr>
            <p:spPr>
              <a:xfrm>
                <a:off x="8195394" y="6017813"/>
                <a:ext cx="1204631" cy="998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0" name="Rounded Rectangle 179"/>
            <p:cNvSpPr/>
            <p:nvPr/>
          </p:nvSpPr>
          <p:spPr>
            <a:xfrm>
              <a:off x="6276836" y="949464"/>
              <a:ext cx="131841" cy="96066"/>
            </a:xfrm>
            <a:prstGeom prst="round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3" name="Group 182"/>
          <p:cNvGrpSpPr/>
          <p:nvPr/>
        </p:nvGrpSpPr>
        <p:grpSpPr>
          <a:xfrm>
            <a:off x="2620154" y="1458658"/>
            <a:ext cx="671796" cy="506086"/>
            <a:chOff x="1201479" y="801877"/>
            <a:chExt cx="895728" cy="674781"/>
          </a:xfrm>
        </p:grpSpPr>
        <p:sp>
          <p:nvSpPr>
            <p:cNvPr id="184" name="Cloud 183"/>
            <p:cNvSpPr/>
            <p:nvPr/>
          </p:nvSpPr>
          <p:spPr>
            <a:xfrm>
              <a:off x="1201479" y="801877"/>
              <a:ext cx="659551" cy="424739"/>
            </a:xfrm>
            <a:prstGeom prst="clou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 name="Moon 184"/>
            <p:cNvSpPr/>
            <p:nvPr/>
          </p:nvSpPr>
          <p:spPr>
            <a:xfrm>
              <a:off x="1861030" y="906831"/>
              <a:ext cx="236177" cy="455933"/>
            </a:xfrm>
            <a:prstGeom prst="moon">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6" name="Lightning Bolt 185"/>
            <p:cNvSpPr/>
            <p:nvPr/>
          </p:nvSpPr>
          <p:spPr>
            <a:xfrm flipH="1">
              <a:off x="1325460" y="1141517"/>
              <a:ext cx="223122" cy="335141"/>
            </a:xfrm>
            <a:prstGeom prst="lightningBol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7" name="TextBox 186"/>
          <p:cNvSpPr txBox="1"/>
          <p:nvPr/>
        </p:nvSpPr>
        <p:spPr>
          <a:xfrm>
            <a:off x="2467168" y="1914430"/>
            <a:ext cx="1175065"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Unsheltered</a:t>
            </a:r>
          </a:p>
        </p:txBody>
      </p:sp>
      <p:sp>
        <p:nvSpPr>
          <p:cNvPr id="189" name="TextBox 188"/>
          <p:cNvSpPr txBox="1"/>
          <p:nvPr/>
        </p:nvSpPr>
        <p:spPr>
          <a:xfrm>
            <a:off x="8781788" y="1914430"/>
            <a:ext cx="813043"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Housed</a:t>
            </a:r>
          </a:p>
        </p:txBody>
      </p:sp>
      <p:sp>
        <p:nvSpPr>
          <p:cNvPr id="190" name="Smiley Face 189"/>
          <p:cNvSpPr/>
          <p:nvPr/>
        </p:nvSpPr>
        <p:spPr>
          <a:xfrm>
            <a:off x="5254584" y="333301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1" name="Smiley Face 190"/>
          <p:cNvSpPr/>
          <p:nvPr/>
        </p:nvSpPr>
        <p:spPr>
          <a:xfrm>
            <a:off x="5583161" y="333307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2" name="Smiley Face 191"/>
          <p:cNvSpPr/>
          <p:nvPr/>
        </p:nvSpPr>
        <p:spPr>
          <a:xfrm>
            <a:off x="5899109" y="333674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3" name="Smiley Face 192"/>
          <p:cNvSpPr/>
          <p:nvPr/>
        </p:nvSpPr>
        <p:spPr>
          <a:xfrm>
            <a:off x="6216575" y="3337877"/>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4" name="Smiley Face 193"/>
          <p:cNvSpPr/>
          <p:nvPr/>
        </p:nvSpPr>
        <p:spPr>
          <a:xfrm>
            <a:off x="6516113" y="333077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5" name="Smiley Face 194"/>
          <p:cNvSpPr/>
          <p:nvPr/>
        </p:nvSpPr>
        <p:spPr>
          <a:xfrm>
            <a:off x="5254584" y="366808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6" name="Smiley Face 195"/>
          <p:cNvSpPr/>
          <p:nvPr/>
        </p:nvSpPr>
        <p:spPr>
          <a:xfrm>
            <a:off x="5583161" y="3668140"/>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7" name="Smiley Face 196"/>
          <p:cNvSpPr/>
          <p:nvPr/>
        </p:nvSpPr>
        <p:spPr>
          <a:xfrm>
            <a:off x="5899109" y="3671814"/>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8" name="Smiley Face 197"/>
          <p:cNvSpPr/>
          <p:nvPr/>
        </p:nvSpPr>
        <p:spPr>
          <a:xfrm>
            <a:off x="6216575" y="367294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99" name="Smiley Face 198"/>
          <p:cNvSpPr/>
          <p:nvPr/>
        </p:nvSpPr>
        <p:spPr>
          <a:xfrm>
            <a:off x="6516113" y="3665842"/>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00" name="Smiley Face 199"/>
          <p:cNvSpPr/>
          <p:nvPr/>
        </p:nvSpPr>
        <p:spPr>
          <a:xfrm>
            <a:off x="5254584" y="400358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01" name="Smiley Face 200"/>
          <p:cNvSpPr/>
          <p:nvPr/>
        </p:nvSpPr>
        <p:spPr>
          <a:xfrm>
            <a:off x="5583161" y="400364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53" name="Smiley Face 252"/>
          <p:cNvSpPr/>
          <p:nvPr/>
        </p:nvSpPr>
        <p:spPr>
          <a:xfrm>
            <a:off x="5899109" y="4007317"/>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54" name="Smiley Face 253"/>
          <p:cNvSpPr/>
          <p:nvPr/>
        </p:nvSpPr>
        <p:spPr>
          <a:xfrm>
            <a:off x="6216575" y="4008448"/>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55" name="Smiley Face 254"/>
          <p:cNvSpPr/>
          <p:nvPr/>
        </p:nvSpPr>
        <p:spPr>
          <a:xfrm>
            <a:off x="6516113" y="400134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56" name="Smiley Face 255"/>
          <p:cNvSpPr/>
          <p:nvPr/>
        </p:nvSpPr>
        <p:spPr>
          <a:xfrm>
            <a:off x="5254584" y="433795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57" name="Smiley Face 256"/>
          <p:cNvSpPr/>
          <p:nvPr/>
        </p:nvSpPr>
        <p:spPr>
          <a:xfrm>
            <a:off x="5583161" y="433801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58" name="Smiley Face 257"/>
          <p:cNvSpPr/>
          <p:nvPr/>
        </p:nvSpPr>
        <p:spPr>
          <a:xfrm>
            <a:off x="5899109" y="434168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59" name="Smiley Face 258"/>
          <p:cNvSpPr/>
          <p:nvPr/>
        </p:nvSpPr>
        <p:spPr>
          <a:xfrm>
            <a:off x="6216575" y="4342817"/>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0" name="Smiley Face 259"/>
          <p:cNvSpPr/>
          <p:nvPr/>
        </p:nvSpPr>
        <p:spPr>
          <a:xfrm>
            <a:off x="6516113" y="433571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1" name="Smiley Face 260"/>
          <p:cNvSpPr/>
          <p:nvPr/>
        </p:nvSpPr>
        <p:spPr>
          <a:xfrm>
            <a:off x="5254584" y="467302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2" name="Smiley Face 261"/>
          <p:cNvSpPr/>
          <p:nvPr/>
        </p:nvSpPr>
        <p:spPr>
          <a:xfrm>
            <a:off x="5583161" y="4673080"/>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3" name="Smiley Face 262"/>
          <p:cNvSpPr/>
          <p:nvPr/>
        </p:nvSpPr>
        <p:spPr>
          <a:xfrm>
            <a:off x="5899109" y="4676754"/>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4" name="Smiley Face 263"/>
          <p:cNvSpPr/>
          <p:nvPr/>
        </p:nvSpPr>
        <p:spPr>
          <a:xfrm>
            <a:off x="6216575" y="467788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5" name="Smiley Face 264"/>
          <p:cNvSpPr/>
          <p:nvPr/>
        </p:nvSpPr>
        <p:spPr>
          <a:xfrm>
            <a:off x="6516113" y="4670782"/>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6" name="Smiley Face 265"/>
          <p:cNvSpPr/>
          <p:nvPr/>
        </p:nvSpPr>
        <p:spPr>
          <a:xfrm>
            <a:off x="5254584" y="5008526"/>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7" name="Smiley Face 266"/>
          <p:cNvSpPr/>
          <p:nvPr/>
        </p:nvSpPr>
        <p:spPr>
          <a:xfrm>
            <a:off x="5583161" y="5008583"/>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8" name="Smiley Face 267"/>
          <p:cNvSpPr/>
          <p:nvPr/>
        </p:nvSpPr>
        <p:spPr>
          <a:xfrm>
            <a:off x="5899109" y="5012257"/>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69" name="Smiley Face 268"/>
          <p:cNvSpPr/>
          <p:nvPr/>
        </p:nvSpPr>
        <p:spPr>
          <a:xfrm>
            <a:off x="6216575" y="5013388"/>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70" name="Smiley Face 269"/>
          <p:cNvSpPr/>
          <p:nvPr/>
        </p:nvSpPr>
        <p:spPr>
          <a:xfrm>
            <a:off x="6516113" y="5006285"/>
            <a:ext cx="178277" cy="179857"/>
          </a:xfrm>
          <a:prstGeom prst="smileyFace">
            <a:avLst>
              <a:gd name="adj" fmla="val -4653"/>
            </a:avLst>
          </a:prstGeom>
          <a:solidFill>
            <a:srgbClr val="FCF1E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361" name="TextBox 360"/>
          <p:cNvSpPr txBox="1"/>
          <p:nvPr/>
        </p:nvSpPr>
        <p:spPr>
          <a:xfrm>
            <a:off x="3923724" y="5524427"/>
            <a:ext cx="431528" cy="369332"/>
          </a:xfrm>
          <a:prstGeom prst="rect">
            <a:avLst/>
          </a:prstGeom>
          <a:solidFill>
            <a:schemeClr val="bg1"/>
          </a:solidFill>
        </p:spPr>
        <p:txBody>
          <a:bodyPr wrap="none" rtlCol="0">
            <a:spAutoFit/>
          </a:bodyPr>
          <a:lstStyle>
            <a:defPPr>
              <a:defRPr lang="en-US"/>
            </a:defPPr>
            <a:lvl1pPr>
              <a:defRPr sz="2400" b="1">
                <a:solidFill>
                  <a:srgbClr val="004976"/>
                </a:solidFill>
                <a:latin typeface="Eras Light ITC" panose="020B0402030504020804" pitchFamily="34" charset="0"/>
              </a:defRPr>
            </a:lvl1pPr>
          </a:lstStyle>
          <a:p>
            <a:r>
              <a:rPr lang="en-US" sz="1800" dirty="0"/>
              <a:t>30</a:t>
            </a:r>
          </a:p>
        </p:txBody>
      </p:sp>
      <p:sp>
        <p:nvSpPr>
          <p:cNvPr id="359" name="TextBox 358"/>
          <p:cNvSpPr txBox="1"/>
          <p:nvPr/>
        </p:nvSpPr>
        <p:spPr>
          <a:xfrm>
            <a:off x="2290363" y="5522103"/>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30</a:t>
            </a:r>
          </a:p>
        </p:txBody>
      </p:sp>
      <p:sp>
        <p:nvSpPr>
          <p:cNvPr id="331" name="TextBox 330"/>
          <p:cNvSpPr txBox="1"/>
          <p:nvPr/>
        </p:nvSpPr>
        <p:spPr>
          <a:xfrm>
            <a:off x="5490483" y="1914990"/>
            <a:ext cx="960263"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Sheltered</a:t>
            </a:r>
          </a:p>
        </p:txBody>
      </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62656" y="4305025"/>
            <a:ext cx="333421" cy="401186"/>
          </a:xfrm>
          <a:prstGeom prst="rect">
            <a:avLst/>
          </a:prstGeom>
        </p:spPr>
      </p:pic>
      <p:pic>
        <p:nvPicPr>
          <p:cNvPr id="333" name="Picture 3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3954" y="4102758"/>
            <a:ext cx="333421" cy="401186"/>
          </a:xfrm>
          <a:prstGeom prst="rect">
            <a:avLst/>
          </a:prstGeom>
        </p:spPr>
      </p:pic>
      <p:pic>
        <p:nvPicPr>
          <p:cNvPr id="334" name="Picture 3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6690" y="3450150"/>
            <a:ext cx="333421" cy="401186"/>
          </a:xfrm>
          <a:prstGeom prst="rect">
            <a:avLst/>
          </a:prstGeom>
        </p:spPr>
      </p:pic>
      <p:pic>
        <p:nvPicPr>
          <p:cNvPr id="335" name="Picture 3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322945" y="4303628"/>
            <a:ext cx="333421" cy="401186"/>
          </a:xfrm>
          <a:prstGeom prst="rect">
            <a:avLst/>
          </a:prstGeom>
        </p:spPr>
      </p:pic>
      <p:pic>
        <p:nvPicPr>
          <p:cNvPr id="336" name="Picture 3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8439" y="2636801"/>
            <a:ext cx="333421" cy="401186"/>
          </a:xfrm>
          <a:prstGeom prst="rect">
            <a:avLst/>
          </a:prstGeom>
        </p:spPr>
      </p:pic>
      <p:sp>
        <p:nvSpPr>
          <p:cNvPr id="338" name="TextBox 337"/>
          <p:cNvSpPr txBox="1"/>
          <p:nvPr/>
        </p:nvSpPr>
        <p:spPr>
          <a:xfrm>
            <a:off x="2284330"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30</a:t>
            </a:r>
          </a:p>
        </p:txBody>
      </p:sp>
      <p:sp>
        <p:nvSpPr>
          <p:cNvPr id="339" name="TextBox 338"/>
          <p:cNvSpPr txBox="1"/>
          <p:nvPr/>
        </p:nvSpPr>
        <p:spPr>
          <a:xfrm>
            <a:off x="2293804"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29</a:t>
            </a:r>
          </a:p>
        </p:txBody>
      </p:sp>
      <p:sp>
        <p:nvSpPr>
          <p:cNvPr id="340" name="TextBox 339"/>
          <p:cNvSpPr txBox="1"/>
          <p:nvPr/>
        </p:nvSpPr>
        <p:spPr>
          <a:xfrm>
            <a:off x="4305397" y="5539683"/>
            <a:ext cx="1229567"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sheltered  =  </a:t>
            </a:r>
          </a:p>
        </p:txBody>
      </p:sp>
      <p:sp>
        <p:nvSpPr>
          <p:cNvPr id="341" name="TextBox 340"/>
          <p:cNvSpPr txBox="1"/>
          <p:nvPr/>
        </p:nvSpPr>
        <p:spPr>
          <a:xfrm>
            <a:off x="3923725" y="5516598"/>
            <a:ext cx="431528" cy="369332"/>
          </a:xfrm>
          <a:prstGeom prst="rect">
            <a:avLst/>
          </a:prstGeom>
          <a:solidFill>
            <a:schemeClr val="bg1"/>
          </a:solidFill>
        </p:spPr>
        <p:txBody>
          <a:bodyPr wrap="none" rtlCol="0">
            <a:spAutoFit/>
          </a:bodyPr>
          <a:lstStyle>
            <a:defPPr>
              <a:defRPr lang="en-US"/>
            </a:defPPr>
            <a:lvl1pPr>
              <a:defRPr sz="2400" b="1">
                <a:solidFill>
                  <a:srgbClr val="004976"/>
                </a:solidFill>
                <a:latin typeface="Eras Light ITC" panose="020B0402030504020804" pitchFamily="34" charset="0"/>
              </a:defRPr>
            </a:lvl1pPr>
          </a:lstStyle>
          <a:p>
            <a:r>
              <a:rPr lang="en-US" sz="1800" dirty="0"/>
              <a:t>45</a:t>
            </a:r>
          </a:p>
        </p:txBody>
      </p:sp>
      <p:sp>
        <p:nvSpPr>
          <p:cNvPr id="342" name="TextBox 341"/>
          <p:cNvSpPr txBox="1"/>
          <p:nvPr/>
        </p:nvSpPr>
        <p:spPr>
          <a:xfrm>
            <a:off x="2675476" y="5539683"/>
            <a:ext cx="1348190"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unsheltered  +</a:t>
            </a:r>
          </a:p>
        </p:txBody>
      </p:sp>
      <p:sp>
        <p:nvSpPr>
          <p:cNvPr id="343" name="TextBox 342"/>
          <p:cNvSpPr txBox="1"/>
          <p:nvPr/>
        </p:nvSpPr>
        <p:spPr>
          <a:xfrm>
            <a:off x="2290365"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28</a:t>
            </a:r>
          </a:p>
        </p:txBody>
      </p:sp>
      <p:sp>
        <p:nvSpPr>
          <p:cNvPr id="344" name="TextBox 343"/>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29</a:t>
            </a:r>
          </a:p>
        </p:txBody>
      </p:sp>
      <p:sp>
        <p:nvSpPr>
          <p:cNvPr id="345" name="TextBox 344"/>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30</a:t>
            </a:r>
          </a:p>
        </p:txBody>
      </p:sp>
      <p:sp>
        <p:nvSpPr>
          <p:cNvPr id="346" name="TextBox 345"/>
          <p:cNvSpPr txBox="1"/>
          <p:nvPr/>
        </p:nvSpPr>
        <p:spPr>
          <a:xfrm>
            <a:off x="2286055" y="5516762"/>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31</a:t>
            </a:r>
          </a:p>
        </p:txBody>
      </p:sp>
      <p:sp>
        <p:nvSpPr>
          <p:cNvPr id="347" name="TextBox 346"/>
          <p:cNvSpPr txBox="1"/>
          <p:nvPr/>
        </p:nvSpPr>
        <p:spPr>
          <a:xfrm>
            <a:off x="2293805" y="552210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32</a:t>
            </a:r>
          </a:p>
        </p:txBody>
      </p:sp>
      <p:sp>
        <p:nvSpPr>
          <p:cNvPr id="272" name="TextBox 271"/>
          <p:cNvSpPr txBox="1"/>
          <p:nvPr/>
        </p:nvSpPr>
        <p:spPr>
          <a:xfrm>
            <a:off x="5356159" y="5521796"/>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75</a:t>
            </a:r>
          </a:p>
        </p:txBody>
      </p:sp>
      <p:sp>
        <p:nvSpPr>
          <p:cNvPr id="351" name="TextBox 350"/>
          <p:cNvSpPr txBox="1"/>
          <p:nvPr/>
        </p:nvSpPr>
        <p:spPr>
          <a:xfrm>
            <a:off x="5363628" y="5528221"/>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74</a:t>
            </a:r>
          </a:p>
        </p:txBody>
      </p:sp>
      <p:sp>
        <p:nvSpPr>
          <p:cNvPr id="352" name="TextBox 351"/>
          <p:cNvSpPr txBox="1"/>
          <p:nvPr/>
        </p:nvSpPr>
        <p:spPr>
          <a:xfrm>
            <a:off x="5360188" y="5528221"/>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73</a:t>
            </a:r>
          </a:p>
        </p:txBody>
      </p:sp>
      <p:sp>
        <p:nvSpPr>
          <p:cNvPr id="353" name="TextBox 352"/>
          <p:cNvSpPr txBox="1"/>
          <p:nvPr/>
        </p:nvSpPr>
        <p:spPr>
          <a:xfrm>
            <a:off x="5352006" y="5528222"/>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74</a:t>
            </a:r>
          </a:p>
        </p:txBody>
      </p:sp>
      <p:sp>
        <p:nvSpPr>
          <p:cNvPr id="354" name="TextBox 353"/>
          <p:cNvSpPr txBox="1"/>
          <p:nvPr/>
        </p:nvSpPr>
        <p:spPr>
          <a:xfrm>
            <a:off x="5352006" y="5528222"/>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75</a:t>
            </a:r>
          </a:p>
        </p:txBody>
      </p:sp>
      <p:sp>
        <p:nvSpPr>
          <p:cNvPr id="355" name="TextBox 354"/>
          <p:cNvSpPr txBox="1"/>
          <p:nvPr/>
        </p:nvSpPr>
        <p:spPr>
          <a:xfrm>
            <a:off x="5352006" y="5528222"/>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76</a:t>
            </a:r>
          </a:p>
        </p:txBody>
      </p:sp>
      <p:sp>
        <p:nvSpPr>
          <p:cNvPr id="356" name="TextBox 355"/>
          <p:cNvSpPr txBox="1"/>
          <p:nvPr/>
        </p:nvSpPr>
        <p:spPr>
          <a:xfrm>
            <a:off x="5352005" y="553372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77</a:t>
            </a:r>
          </a:p>
        </p:txBody>
      </p:sp>
      <p:sp>
        <p:nvSpPr>
          <p:cNvPr id="357" name="TextBox 356"/>
          <p:cNvSpPr txBox="1"/>
          <p:nvPr/>
        </p:nvSpPr>
        <p:spPr>
          <a:xfrm>
            <a:off x="5352005" y="553372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78</a:t>
            </a:r>
          </a:p>
        </p:txBody>
      </p:sp>
      <p:sp>
        <p:nvSpPr>
          <p:cNvPr id="350" name="TextBox 349"/>
          <p:cNvSpPr txBox="1"/>
          <p:nvPr/>
        </p:nvSpPr>
        <p:spPr>
          <a:xfrm>
            <a:off x="5344147" y="5532880"/>
            <a:ext cx="466794" cy="369332"/>
          </a:xfrm>
          <a:prstGeom prst="rect">
            <a:avLst/>
          </a:prstGeom>
          <a:solidFill>
            <a:schemeClr val="bg1"/>
          </a:solidFill>
        </p:spPr>
        <p:txBody>
          <a:bodyPr wrap="none" rtlCol="0">
            <a:spAutoFit/>
          </a:bodyPr>
          <a:lstStyle>
            <a:defPPr>
              <a:defRPr lang="en-US"/>
            </a:defPPr>
            <a:lvl1pPr>
              <a:defRPr sz="2400">
                <a:solidFill>
                  <a:srgbClr val="FF0000"/>
                </a:solidFill>
                <a:latin typeface="Eras Bold ITC" panose="020B0907030504020204" pitchFamily="34" charset="0"/>
              </a:defRPr>
            </a:lvl1pPr>
          </a:lstStyle>
          <a:p>
            <a:r>
              <a:rPr lang="en-US" sz="1800" dirty="0">
                <a:solidFill>
                  <a:srgbClr val="C00000"/>
                </a:solidFill>
                <a:latin typeface="Eras Demi ITC" panose="020B0805030504020804" pitchFamily="34" charset="0"/>
              </a:rPr>
              <a:t>79</a:t>
            </a:r>
          </a:p>
        </p:txBody>
      </p:sp>
      <p:sp>
        <p:nvSpPr>
          <p:cNvPr id="348" name="TextBox 347"/>
          <p:cNvSpPr txBox="1"/>
          <p:nvPr/>
        </p:nvSpPr>
        <p:spPr>
          <a:xfrm>
            <a:off x="2293805" y="5510480"/>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33</a:t>
            </a:r>
          </a:p>
        </p:txBody>
      </p:sp>
      <p:sp>
        <p:nvSpPr>
          <p:cNvPr id="349" name="TextBox 348"/>
          <p:cNvSpPr txBox="1"/>
          <p:nvPr/>
        </p:nvSpPr>
        <p:spPr>
          <a:xfrm>
            <a:off x="2293805" y="550497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34</a:t>
            </a:r>
          </a:p>
        </p:txBody>
      </p:sp>
      <p:sp>
        <p:nvSpPr>
          <p:cNvPr id="245" name="TextBox 244"/>
          <p:cNvSpPr txBox="1"/>
          <p:nvPr/>
        </p:nvSpPr>
        <p:spPr>
          <a:xfrm>
            <a:off x="2000250" y="412750"/>
            <a:ext cx="4778872" cy="523220"/>
          </a:xfrm>
          <a:prstGeom prst="rect">
            <a:avLst/>
          </a:prstGeom>
          <a:noFill/>
        </p:spPr>
        <p:txBody>
          <a:bodyPr wrap="none">
            <a:spAutoFit/>
          </a:bodyPr>
          <a:lstStyle/>
          <a:p>
            <a:pPr>
              <a:defRPr/>
            </a:pPr>
            <a:r>
              <a:rPr lang="en-US" sz="2800" b="1" dirty="0">
                <a:solidFill>
                  <a:srgbClr val="5AA2AE"/>
                </a:solidFill>
                <a:ea typeface="Arial" charset="0"/>
                <a:cs typeface="Arial" charset="0"/>
              </a:rPr>
              <a:t>Adding More Shelter Capacity</a:t>
            </a:r>
          </a:p>
        </p:txBody>
      </p:sp>
      <p:sp>
        <p:nvSpPr>
          <p:cNvPr id="273"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76</a:t>
            </a:r>
          </a:p>
        </p:txBody>
      </p:sp>
    </p:spTree>
    <p:extLst>
      <p:ext uri="{BB962C8B-B14F-4D97-AF65-F5344CB8AC3E}">
        <p14:creationId xmlns:p14="http://schemas.microsoft.com/office/powerpoint/2010/main" val="121309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2.22222E-6 L 0.32617 -0.00255 " pathEditMode="relative" rAng="0" ptsTypes="AA">
                                      <p:cBhvr>
                                        <p:cTn id="6" dur="2000" fill="hold"/>
                                        <p:tgtEl>
                                          <p:spTgt spid="99"/>
                                        </p:tgtEl>
                                        <p:attrNameLst>
                                          <p:attrName>ppt_x</p:attrName>
                                          <p:attrName>ppt_y</p:attrName>
                                        </p:attrNameLst>
                                      </p:cBhvr>
                                      <p:rCtr x="16302" y="-139"/>
                                    </p:animMotion>
                                  </p:childTnLst>
                                </p:cTn>
                              </p:par>
                              <p:par>
                                <p:cTn id="7" presetID="63" presetClass="path" presetSubtype="0" accel="50000" decel="50000" fill="hold" nodeType="withEffect">
                                  <p:stCondLst>
                                    <p:cond delay="0"/>
                                  </p:stCondLst>
                                  <p:childTnLst>
                                    <p:animMotion origin="layout" path="M -3.75E-6 -3.7037E-7 L 0.325 -0.00139 " pathEditMode="relative" rAng="0" ptsTypes="AA">
                                      <p:cBhvr>
                                        <p:cTn id="8" dur="2000" fill="hold"/>
                                        <p:tgtEl>
                                          <p:spTgt spid="100"/>
                                        </p:tgtEl>
                                        <p:attrNameLst>
                                          <p:attrName>ppt_x</p:attrName>
                                          <p:attrName>ppt_y</p:attrName>
                                        </p:attrNameLst>
                                      </p:cBhvr>
                                      <p:rCtr x="16250" y="-69"/>
                                    </p:animMotion>
                                  </p:childTnLst>
                                </p:cTn>
                              </p:par>
                              <p:par>
                                <p:cTn id="9" presetID="63" presetClass="path" presetSubtype="0" accel="50000" decel="50000" fill="hold" nodeType="withEffect">
                                  <p:stCondLst>
                                    <p:cond delay="0"/>
                                  </p:stCondLst>
                                  <p:childTnLst>
                                    <p:animMotion origin="layout" path="M -2.08333E-7 -4.81481E-6 L 0.32565 -0.00208 " pathEditMode="relative" rAng="0" ptsTypes="AA">
                                      <p:cBhvr>
                                        <p:cTn id="10" dur="2000" fill="hold"/>
                                        <p:tgtEl>
                                          <p:spTgt spid="101"/>
                                        </p:tgtEl>
                                        <p:attrNameLst>
                                          <p:attrName>ppt_x</p:attrName>
                                          <p:attrName>ppt_y</p:attrName>
                                        </p:attrNameLst>
                                      </p:cBhvr>
                                      <p:rCtr x="16276" y="-116"/>
                                    </p:animMotion>
                                  </p:childTnLst>
                                </p:cTn>
                              </p:par>
                              <p:par>
                                <p:cTn id="11" presetID="63" presetClass="path" presetSubtype="0" accel="50000" decel="50000" fill="hold" nodeType="withEffect">
                                  <p:stCondLst>
                                    <p:cond delay="0"/>
                                  </p:stCondLst>
                                  <p:childTnLst>
                                    <p:animMotion origin="layout" path="M 5E-6 7.40741E-7 L 0.32579 -0.00278 " pathEditMode="relative" rAng="0" ptsTypes="AA">
                                      <p:cBhvr>
                                        <p:cTn id="12" dur="2000" fill="hold"/>
                                        <p:tgtEl>
                                          <p:spTgt spid="102"/>
                                        </p:tgtEl>
                                        <p:attrNameLst>
                                          <p:attrName>ppt_x</p:attrName>
                                          <p:attrName>ppt_y</p:attrName>
                                        </p:attrNameLst>
                                      </p:cBhvr>
                                      <p:rCtr x="16289" y="-139"/>
                                    </p:animMotion>
                                  </p:childTnLst>
                                </p:cTn>
                              </p:par>
                              <p:par>
                                <p:cTn id="13" presetID="63" presetClass="path" presetSubtype="0" accel="50000" decel="50000" fill="hold" nodeType="withEffect">
                                  <p:stCondLst>
                                    <p:cond delay="0"/>
                                  </p:stCondLst>
                                  <p:childTnLst>
                                    <p:animMotion origin="layout" path="M 1.45833E-6 2.22222E-6 L 0.32513 -0.00255 " pathEditMode="relative" rAng="0" ptsTypes="AA">
                                      <p:cBhvr>
                                        <p:cTn id="14" dur="2000" fill="hold"/>
                                        <p:tgtEl>
                                          <p:spTgt spid="103"/>
                                        </p:tgtEl>
                                        <p:attrNameLst>
                                          <p:attrName>ppt_x</p:attrName>
                                          <p:attrName>ppt_y</p:attrName>
                                        </p:attrNameLst>
                                      </p:cBhvr>
                                      <p:rCtr x="16250" y="-139"/>
                                    </p:animMotion>
                                  </p:childTnLst>
                                </p:cTn>
                              </p:par>
                              <p:par>
                                <p:cTn id="15" presetID="63" presetClass="path" presetSubtype="0" accel="50000" decel="50000" fill="hold" nodeType="withEffect">
                                  <p:stCondLst>
                                    <p:cond delay="0"/>
                                  </p:stCondLst>
                                  <p:childTnLst>
                                    <p:animMotion origin="layout" path="M 3.125E-6 -1.11111E-6 L 0.32539 -1.11111E-6 " pathEditMode="relative" rAng="0" ptsTypes="AA">
                                      <p:cBhvr>
                                        <p:cTn id="16" dur="2000" fill="hold"/>
                                        <p:tgtEl>
                                          <p:spTgt spid="104"/>
                                        </p:tgtEl>
                                        <p:attrNameLst>
                                          <p:attrName>ppt_x</p:attrName>
                                          <p:attrName>ppt_y</p:attrName>
                                        </p:attrNameLst>
                                      </p:cBhvr>
                                      <p:rCtr x="16263" y="0"/>
                                    </p:animMotion>
                                  </p:childTnLst>
                                </p:cTn>
                              </p:par>
                              <p:par>
                                <p:cTn id="17" presetID="63" presetClass="path" presetSubtype="0" accel="50000" decel="50000" fill="hold" nodeType="withEffect">
                                  <p:stCondLst>
                                    <p:cond delay="0"/>
                                  </p:stCondLst>
                                  <p:childTnLst>
                                    <p:animMotion origin="layout" path="M -3.75E-6 -3.7037E-6 L 0.32422 0.00255 " pathEditMode="relative" rAng="0" ptsTypes="AA">
                                      <p:cBhvr>
                                        <p:cTn id="18" dur="2000" fill="hold"/>
                                        <p:tgtEl>
                                          <p:spTgt spid="105"/>
                                        </p:tgtEl>
                                        <p:attrNameLst>
                                          <p:attrName>ppt_x</p:attrName>
                                          <p:attrName>ppt_y</p:attrName>
                                        </p:attrNameLst>
                                      </p:cBhvr>
                                      <p:rCtr x="16211" y="116"/>
                                    </p:animMotion>
                                  </p:childTnLst>
                                </p:cTn>
                              </p:par>
                              <p:par>
                                <p:cTn id="19" presetID="63" presetClass="path" presetSubtype="0" accel="50000" decel="50000" fill="hold" nodeType="withEffect">
                                  <p:stCondLst>
                                    <p:cond delay="0"/>
                                  </p:stCondLst>
                                  <p:childTnLst>
                                    <p:animMotion origin="layout" path="M -2.08333E-7 1.85185E-6 L 0.32331 0.00185 " pathEditMode="relative" rAng="0" ptsTypes="AA">
                                      <p:cBhvr>
                                        <p:cTn id="20" dur="2000" fill="hold"/>
                                        <p:tgtEl>
                                          <p:spTgt spid="106"/>
                                        </p:tgtEl>
                                        <p:attrNameLst>
                                          <p:attrName>ppt_x</p:attrName>
                                          <p:attrName>ppt_y</p:attrName>
                                        </p:attrNameLst>
                                      </p:cBhvr>
                                      <p:rCtr x="16159" y="93"/>
                                    </p:animMotion>
                                  </p:childTnLst>
                                </p:cTn>
                              </p:par>
                              <p:par>
                                <p:cTn id="21" presetID="63" presetClass="path" presetSubtype="0" accel="50000" decel="50000" fill="hold" nodeType="withEffect">
                                  <p:stCondLst>
                                    <p:cond delay="0"/>
                                  </p:stCondLst>
                                  <p:childTnLst>
                                    <p:animMotion origin="layout" path="M 5E-6 -2.59259E-6 L 0.32579 0.00255 " pathEditMode="relative" rAng="0" ptsTypes="AA">
                                      <p:cBhvr>
                                        <p:cTn id="22" dur="2000" fill="hold"/>
                                        <p:tgtEl>
                                          <p:spTgt spid="107"/>
                                        </p:tgtEl>
                                        <p:attrNameLst>
                                          <p:attrName>ppt_x</p:attrName>
                                          <p:attrName>ppt_y</p:attrName>
                                        </p:attrNameLst>
                                      </p:cBhvr>
                                      <p:rCtr x="16289" y="116"/>
                                    </p:animMotion>
                                  </p:childTnLst>
                                </p:cTn>
                              </p:par>
                              <p:par>
                                <p:cTn id="23" presetID="63" presetClass="path" presetSubtype="0" accel="50000" decel="50000" fill="hold" nodeType="withEffect">
                                  <p:stCondLst>
                                    <p:cond delay="0"/>
                                  </p:stCondLst>
                                  <p:childTnLst>
                                    <p:animMotion origin="layout" path="M 1.45833E-6 -1.11111E-6 L 0.32435 -1.11111E-6 " pathEditMode="relative" rAng="0" ptsTypes="AA">
                                      <p:cBhvr>
                                        <p:cTn id="24" dur="2000" fill="hold"/>
                                        <p:tgtEl>
                                          <p:spTgt spid="108"/>
                                        </p:tgtEl>
                                        <p:attrNameLst>
                                          <p:attrName>ppt_x</p:attrName>
                                          <p:attrName>ppt_y</p:attrName>
                                        </p:attrNameLst>
                                      </p:cBhvr>
                                      <p:rCtr x="16211" y="0"/>
                                    </p:animMotion>
                                  </p:childTnLst>
                                </p:cTn>
                              </p:par>
                              <p:par>
                                <p:cTn id="25" presetID="63" presetClass="path" presetSubtype="0" accel="50000" decel="50000" fill="hold" nodeType="withEffect">
                                  <p:stCondLst>
                                    <p:cond delay="0"/>
                                  </p:stCondLst>
                                  <p:childTnLst>
                                    <p:animMotion origin="layout" path="M 3.125E-6 -2.96296E-6 L 0.32617 0.00093 " pathEditMode="relative" rAng="0" ptsTypes="AA">
                                      <p:cBhvr>
                                        <p:cTn id="26" dur="2000" fill="hold"/>
                                        <p:tgtEl>
                                          <p:spTgt spid="109"/>
                                        </p:tgtEl>
                                        <p:attrNameLst>
                                          <p:attrName>ppt_x</p:attrName>
                                          <p:attrName>ppt_y</p:attrName>
                                        </p:attrNameLst>
                                      </p:cBhvr>
                                      <p:rCtr x="16302" y="46"/>
                                    </p:animMotion>
                                  </p:childTnLst>
                                </p:cTn>
                              </p:par>
                              <p:par>
                                <p:cTn id="27" presetID="63" presetClass="path" presetSubtype="0" accel="50000" decel="50000" fill="hold" nodeType="withEffect">
                                  <p:stCondLst>
                                    <p:cond delay="0"/>
                                  </p:stCondLst>
                                  <p:childTnLst>
                                    <p:animMotion origin="layout" path="M -3.75E-6 4.44444E-6 L 0.325 0.00347 " pathEditMode="relative" rAng="0" ptsTypes="AA">
                                      <p:cBhvr>
                                        <p:cTn id="28" dur="2000" fill="hold"/>
                                        <p:tgtEl>
                                          <p:spTgt spid="110"/>
                                        </p:tgtEl>
                                        <p:attrNameLst>
                                          <p:attrName>ppt_x</p:attrName>
                                          <p:attrName>ppt_y</p:attrName>
                                        </p:attrNameLst>
                                      </p:cBhvr>
                                      <p:rCtr x="16250" y="162"/>
                                    </p:animMotion>
                                  </p:childTnLst>
                                </p:cTn>
                              </p:par>
                              <p:par>
                                <p:cTn id="29" presetID="63" presetClass="path" presetSubtype="0" accel="50000" decel="50000" fill="hold" nodeType="withEffect">
                                  <p:stCondLst>
                                    <p:cond delay="0"/>
                                  </p:stCondLst>
                                  <p:childTnLst>
                                    <p:animMotion origin="layout" path="M -2.08333E-7 0 L 0.32565 0.00139 " pathEditMode="relative" rAng="0" ptsTypes="AA">
                                      <p:cBhvr>
                                        <p:cTn id="30" dur="2000" fill="hold"/>
                                        <p:tgtEl>
                                          <p:spTgt spid="111"/>
                                        </p:tgtEl>
                                        <p:attrNameLst>
                                          <p:attrName>ppt_x</p:attrName>
                                          <p:attrName>ppt_y</p:attrName>
                                        </p:attrNameLst>
                                      </p:cBhvr>
                                      <p:rCtr x="16276" y="69"/>
                                    </p:animMotion>
                                  </p:childTnLst>
                                </p:cTn>
                              </p:par>
                              <p:par>
                                <p:cTn id="31" presetID="63" presetClass="path" presetSubtype="0" accel="50000" decel="50000" fill="hold" nodeType="withEffect">
                                  <p:stCondLst>
                                    <p:cond delay="0"/>
                                  </p:stCondLst>
                                  <p:childTnLst>
                                    <p:animMotion origin="layout" path="M 5E-6 -4.44444E-6 L 0.32813 0.0007 " pathEditMode="relative" rAng="0" ptsTypes="AA">
                                      <p:cBhvr>
                                        <p:cTn id="32" dur="2000" fill="hold"/>
                                        <p:tgtEl>
                                          <p:spTgt spid="112"/>
                                        </p:tgtEl>
                                        <p:attrNameLst>
                                          <p:attrName>ppt_x</p:attrName>
                                          <p:attrName>ppt_y</p:attrName>
                                        </p:attrNameLst>
                                      </p:cBhvr>
                                      <p:rCtr x="16406" y="23"/>
                                    </p:animMotion>
                                  </p:childTnLst>
                                </p:cTn>
                              </p:par>
                              <p:par>
                                <p:cTn id="33" presetID="63" presetClass="path" presetSubtype="0" accel="50000" decel="50000" fill="hold" nodeType="withEffect">
                                  <p:stCondLst>
                                    <p:cond delay="0"/>
                                  </p:stCondLst>
                                  <p:childTnLst>
                                    <p:animMotion origin="layout" path="M 1.45833E-6 -2.96296E-6 L 0.32591 -0.00046 " pathEditMode="relative" rAng="0" ptsTypes="AA">
                                      <p:cBhvr>
                                        <p:cTn id="34" dur="2000" fill="hold"/>
                                        <p:tgtEl>
                                          <p:spTgt spid="113"/>
                                        </p:tgtEl>
                                        <p:attrNameLst>
                                          <p:attrName>ppt_x</p:attrName>
                                          <p:attrName>ppt_y</p:attrName>
                                        </p:attrNameLst>
                                      </p:cBhvr>
                                      <p:rCtr x="16289" y="-23"/>
                                    </p:animMotion>
                                  </p:childTnLst>
                                </p:cTn>
                              </p:par>
                              <p:par>
                                <p:cTn id="35" presetID="10" presetClass="exit" presetSubtype="0" fill="hold" grpId="0" nodeType="withEffect">
                                  <p:stCondLst>
                                    <p:cond delay="0"/>
                                  </p:stCondLst>
                                  <p:childTnLst>
                                    <p:animEffect transition="out" filter="fade">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childTnLst>
                          </p:cTn>
                        </p:par>
                        <p:par>
                          <p:cTn id="38" fill="hold">
                            <p:stCondLst>
                              <p:cond delay="2000"/>
                            </p:stCondLst>
                            <p:childTnLst>
                              <p:par>
                                <p:cTn id="39" presetID="10" presetClass="exit" presetSubtype="0" fill="hold" nodeType="afterEffect">
                                  <p:stCondLst>
                                    <p:cond delay="0"/>
                                  </p:stCondLst>
                                  <p:childTnLst>
                                    <p:animEffect transition="out" filter="fade">
                                      <p:cBhvr>
                                        <p:cTn id="40" dur="500"/>
                                        <p:tgtEl>
                                          <p:spTgt spid="238"/>
                                        </p:tgtEl>
                                      </p:cBhvr>
                                    </p:animEffect>
                                    <p:set>
                                      <p:cBhvr>
                                        <p:cTn id="41" dur="1" fill="hold">
                                          <p:stCondLst>
                                            <p:cond delay="499"/>
                                          </p:stCondLst>
                                        </p:cTn>
                                        <p:tgtEl>
                                          <p:spTgt spid="238"/>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33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4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59"/>
                                        </p:tgtEl>
                                        <p:attrNameLst>
                                          <p:attrName>style.visibility</p:attrName>
                                        </p:attrNameLst>
                                      </p:cBhvr>
                                      <p:to>
                                        <p:strVal val="visible"/>
                                      </p:to>
                                    </p:set>
                                  </p:childTnLst>
                                </p:cTn>
                              </p:par>
                            </p:childTnLst>
                          </p:cTn>
                        </p:par>
                        <p:par>
                          <p:cTn id="48" fill="hold">
                            <p:stCondLst>
                              <p:cond delay="2500"/>
                            </p:stCondLst>
                            <p:childTnLst>
                              <p:par>
                                <p:cTn id="49" presetID="10" presetClass="exit" presetSubtype="0" fill="hold" nodeType="afterEffect">
                                  <p:stCondLst>
                                    <p:cond delay="0"/>
                                  </p:stCondLst>
                                  <p:childTnLst>
                                    <p:animEffect transition="out" filter="fade">
                                      <p:cBhvr>
                                        <p:cTn id="50" dur="500"/>
                                        <p:tgtEl>
                                          <p:spTgt spid="239"/>
                                        </p:tgtEl>
                                      </p:cBhvr>
                                    </p:animEffect>
                                    <p:set>
                                      <p:cBhvr>
                                        <p:cTn id="51" dur="1" fill="hold">
                                          <p:stCondLst>
                                            <p:cond delay="499"/>
                                          </p:stCondLst>
                                        </p:cTn>
                                        <p:tgtEl>
                                          <p:spTgt spid="239"/>
                                        </p:tgtEl>
                                        <p:attrNameLst>
                                          <p:attrName>style.visibility</p:attrName>
                                        </p:attrNameLst>
                                      </p:cBhvr>
                                      <p:to>
                                        <p:strVal val="hidden"/>
                                      </p:to>
                                    </p:set>
                                  </p:childTnLst>
                                </p:cTn>
                              </p:par>
                              <p:par>
                                <p:cTn id="52" presetID="37" presetClass="path" presetSubtype="0" accel="50000" decel="50000" fill="hold" nodeType="withEffect">
                                  <p:stCondLst>
                                    <p:cond delay="0"/>
                                  </p:stCondLst>
                                  <p:childTnLst>
                                    <p:animMotion origin="layout" path="M 2.29167E-6 1.11111E-6 L 0.09179 0.04005 C 0.11094 0.04907 0.13958 0.05393 0.16979 0.05393 C 0.20403 0.05393 0.23151 0.04907 0.25065 0.04005 L 0.34258 1.11111E-6 " pathEditMode="relative" rAng="0" ptsTypes="AAAAA">
                                      <p:cBhvr>
                                        <p:cTn id="53" dur="500" fill="hold"/>
                                        <p:tgtEl>
                                          <p:spTgt spid="124"/>
                                        </p:tgtEl>
                                        <p:attrNameLst>
                                          <p:attrName>ppt_x</p:attrName>
                                          <p:attrName>ppt_y</p:attrName>
                                        </p:attrNameLst>
                                      </p:cBhvr>
                                      <p:rCtr x="17122" y="2685"/>
                                    </p:animMotion>
                                  </p:childTnLst>
                                </p:cTn>
                              </p:par>
                            </p:childTnLst>
                          </p:cTn>
                        </p:par>
                        <p:par>
                          <p:cTn id="54" fill="hold">
                            <p:stCondLst>
                              <p:cond delay="3000"/>
                            </p:stCondLst>
                            <p:childTnLst>
                              <p:par>
                                <p:cTn id="55" presetID="37" presetClass="path" presetSubtype="0" accel="50000" decel="50000" fill="hold" nodeType="afterEffect">
                                  <p:stCondLst>
                                    <p:cond delay="0"/>
                                  </p:stCondLst>
                                  <p:childTnLst>
                                    <p:animMotion origin="layout" path="M 0.00039 1.11111E-6 L 0.08737 0.04005 C 0.10547 0.04907 0.13268 0.05393 0.1612 0.05393 C 0.19362 0.05393 0.21966 0.04907 0.23776 0.04005 L 0.32487 1.11111E-6 " pathEditMode="relative" rAng="0" ptsTypes="AAAAA">
                                      <p:cBhvr>
                                        <p:cTn id="56" dur="500" fill="hold"/>
                                        <p:tgtEl>
                                          <p:spTgt spid="202"/>
                                        </p:tgtEl>
                                        <p:attrNameLst>
                                          <p:attrName>ppt_x</p:attrName>
                                          <p:attrName>ppt_y</p:attrName>
                                        </p:attrNameLst>
                                      </p:cBhvr>
                                      <p:rCtr x="16224" y="2685"/>
                                    </p:animMotion>
                                  </p:childTnLst>
                                </p:cTn>
                              </p:par>
                              <p:par>
                                <p:cTn id="57" presetID="1" presetClass="entr" presetSubtype="0" fill="hold" grpId="0" nodeType="withEffect">
                                  <p:stCondLst>
                                    <p:cond delay="0"/>
                                  </p:stCondLst>
                                  <p:childTnLst>
                                    <p:set>
                                      <p:cBhvr>
                                        <p:cTn id="58" dur="1" fill="hold">
                                          <p:stCondLst>
                                            <p:cond delay="0"/>
                                          </p:stCondLst>
                                        </p:cTn>
                                        <p:tgtEl>
                                          <p:spTgt spid="3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1"/>
                                        </p:tgtEl>
                                        <p:attrNameLst>
                                          <p:attrName>style.visibility</p:attrName>
                                        </p:attrNameLst>
                                      </p:cBhvr>
                                      <p:to>
                                        <p:strVal val="visible"/>
                                      </p:to>
                                    </p:set>
                                  </p:childTnLst>
                                </p:cTn>
                              </p:par>
                            </p:childTnLst>
                          </p:cTn>
                        </p:par>
                        <p:par>
                          <p:cTn id="61" fill="hold">
                            <p:stCondLst>
                              <p:cond delay="3500"/>
                            </p:stCondLst>
                            <p:childTnLst>
                              <p:par>
                                <p:cTn id="62" presetID="10" presetClass="exit" presetSubtype="0" fill="hold" nodeType="afterEffect">
                                  <p:stCondLst>
                                    <p:cond delay="0"/>
                                  </p:stCondLst>
                                  <p:childTnLst>
                                    <p:animEffect transition="out" filter="fade">
                                      <p:cBhvr>
                                        <p:cTn id="63" dur="500"/>
                                        <p:tgtEl>
                                          <p:spTgt spid="240"/>
                                        </p:tgtEl>
                                      </p:cBhvr>
                                    </p:animEffect>
                                    <p:set>
                                      <p:cBhvr>
                                        <p:cTn id="64" dur="1" fill="hold">
                                          <p:stCondLst>
                                            <p:cond delay="499"/>
                                          </p:stCondLst>
                                        </p:cTn>
                                        <p:tgtEl>
                                          <p:spTgt spid="240"/>
                                        </p:tgtEl>
                                        <p:attrNameLst>
                                          <p:attrName>style.visibility</p:attrName>
                                        </p:attrNameLst>
                                      </p:cBhvr>
                                      <p:to>
                                        <p:strVal val="hidden"/>
                                      </p:to>
                                    </p:set>
                                  </p:childTnLst>
                                </p:cTn>
                              </p:par>
                              <p:par>
                                <p:cTn id="65" presetID="37" presetClass="path" presetSubtype="0" accel="50000" decel="50000" fill="hold" nodeType="withEffect">
                                  <p:stCondLst>
                                    <p:cond delay="0"/>
                                  </p:stCondLst>
                                  <p:childTnLst>
                                    <p:animMotion origin="layout" path="M 2.29167E-6 1.11111E-6 L 0.09179 0.04005 C 0.11094 0.04907 0.13958 0.05393 0.16979 0.05393 C 0.20403 0.05393 0.23151 0.04907 0.25065 0.04005 L 0.34258 1.11111E-6 " pathEditMode="relative" rAng="0" ptsTypes="AAAAA">
                                      <p:cBhvr>
                                        <p:cTn id="66" dur="500" fill="hold"/>
                                        <p:tgtEl>
                                          <p:spTgt spid="125"/>
                                        </p:tgtEl>
                                        <p:attrNameLst>
                                          <p:attrName>ppt_x</p:attrName>
                                          <p:attrName>ppt_y</p:attrName>
                                        </p:attrNameLst>
                                      </p:cBhvr>
                                      <p:rCtr x="17122" y="2685"/>
                                    </p:animMotion>
                                  </p:childTnLst>
                                </p:cTn>
                              </p:par>
                            </p:childTnLst>
                          </p:cTn>
                        </p:par>
                        <p:par>
                          <p:cTn id="67" fill="hold">
                            <p:stCondLst>
                              <p:cond delay="4000"/>
                            </p:stCondLst>
                            <p:childTnLst>
                              <p:par>
                                <p:cTn id="68" presetID="37" presetClass="path" presetSubtype="0" accel="50000" decel="50000" fill="hold" nodeType="afterEffect">
                                  <p:stCondLst>
                                    <p:cond delay="0"/>
                                  </p:stCondLst>
                                  <p:childTnLst>
                                    <p:animMotion origin="layout" path="M 0.00027 -1.48148E-6 L 0.08724 0.04005 C 0.10534 0.04908 0.13256 0.05394 0.16107 0.05394 C 0.19349 0.05394 0.21954 0.04908 0.23764 0.04005 L 0.32474 -1.48148E-6 " pathEditMode="relative" rAng="0" ptsTypes="AAAAA">
                                      <p:cBhvr>
                                        <p:cTn id="69" dur="500" fill="hold"/>
                                        <p:tgtEl>
                                          <p:spTgt spid="203"/>
                                        </p:tgtEl>
                                        <p:attrNameLst>
                                          <p:attrName>ppt_x</p:attrName>
                                          <p:attrName>ppt_y</p:attrName>
                                        </p:attrNameLst>
                                      </p:cBhvr>
                                      <p:rCtr x="16224" y="2685"/>
                                    </p:animMotion>
                                  </p:childTnLst>
                                </p:cTn>
                              </p:par>
                            </p:childTnLst>
                          </p:cTn>
                        </p:par>
                        <p:par>
                          <p:cTn id="70" fill="hold">
                            <p:stCondLst>
                              <p:cond delay="4500"/>
                            </p:stCondLst>
                            <p:childTnLst>
                              <p:par>
                                <p:cTn id="71" presetID="10" presetClass="exit" presetSubtype="0" fill="hold" nodeType="afterEffect">
                                  <p:stCondLst>
                                    <p:cond delay="0"/>
                                  </p:stCondLst>
                                  <p:childTnLst>
                                    <p:animEffect transition="out" filter="fade">
                                      <p:cBhvr>
                                        <p:cTn id="72" dur="500"/>
                                        <p:tgtEl>
                                          <p:spTgt spid="241"/>
                                        </p:tgtEl>
                                      </p:cBhvr>
                                    </p:animEffect>
                                    <p:set>
                                      <p:cBhvr>
                                        <p:cTn id="73" dur="1" fill="hold">
                                          <p:stCondLst>
                                            <p:cond delay="499"/>
                                          </p:stCondLst>
                                        </p:cTn>
                                        <p:tgtEl>
                                          <p:spTgt spid="241"/>
                                        </p:tgtEl>
                                        <p:attrNameLst>
                                          <p:attrName>style.visibility</p:attrName>
                                        </p:attrNameLst>
                                      </p:cBhvr>
                                      <p:to>
                                        <p:strVal val="hidden"/>
                                      </p:to>
                                    </p:set>
                                  </p:childTnLst>
                                </p:cTn>
                              </p:par>
                              <p:par>
                                <p:cTn id="74" presetID="37" presetClass="path" presetSubtype="0" accel="50000" decel="50000" fill="hold" nodeType="withEffect">
                                  <p:stCondLst>
                                    <p:cond delay="0"/>
                                  </p:stCondLst>
                                  <p:childTnLst>
                                    <p:animMotion origin="layout" path="M -1.04167E-6 4.07407E-6 L 0.0918 0.04004 C 0.11094 0.04907 0.13958 0.05393 0.16979 0.05393 C 0.20404 0.05393 0.23151 0.04907 0.25065 0.04004 L 0.34258 4.07407E-6 " pathEditMode="relative" rAng="0" ptsTypes="AAAAA">
                                      <p:cBhvr>
                                        <p:cTn id="75" dur="500" fill="hold"/>
                                        <p:tgtEl>
                                          <p:spTgt spid="126"/>
                                        </p:tgtEl>
                                        <p:attrNameLst>
                                          <p:attrName>ppt_x</p:attrName>
                                          <p:attrName>ppt_y</p:attrName>
                                        </p:attrNameLst>
                                      </p:cBhvr>
                                      <p:rCtr x="17122" y="2685"/>
                                    </p:animMotion>
                                  </p:childTnLst>
                                </p:cTn>
                              </p:par>
                              <p:par>
                                <p:cTn id="76" presetID="2" presetClass="entr" presetSubtype="12" decel="100000" fill="hold" nodeType="withEffect">
                                  <p:stCondLst>
                                    <p:cond delay="0"/>
                                  </p:stCondLst>
                                  <p:childTnLst>
                                    <p:set>
                                      <p:cBhvr>
                                        <p:cTn id="77" dur="1" fill="hold">
                                          <p:stCondLst>
                                            <p:cond delay="0"/>
                                          </p:stCondLst>
                                        </p:cTn>
                                        <p:tgtEl>
                                          <p:spTgt spid="276"/>
                                        </p:tgtEl>
                                        <p:attrNameLst>
                                          <p:attrName>style.visibility</p:attrName>
                                        </p:attrNameLst>
                                      </p:cBhvr>
                                      <p:to>
                                        <p:strVal val="visible"/>
                                      </p:to>
                                    </p:set>
                                    <p:anim calcmode="lin" valueType="num">
                                      <p:cBhvr additive="base">
                                        <p:cTn id="78" dur="500" fill="hold"/>
                                        <p:tgtEl>
                                          <p:spTgt spid="276"/>
                                        </p:tgtEl>
                                        <p:attrNameLst>
                                          <p:attrName>ppt_x</p:attrName>
                                        </p:attrNameLst>
                                      </p:cBhvr>
                                      <p:tavLst>
                                        <p:tav tm="0">
                                          <p:val>
                                            <p:strVal val="0-#ppt_w/2"/>
                                          </p:val>
                                        </p:tav>
                                        <p:tav tm="100000">
                                          <p:val>
                                            <p:strVal val="#ppt_x"/>
                                          </p:val>
                                        </p:tav>
                                      </p:tavLst>
                                    </p:anim>
                                    <p:anim calcmode="lin" valueType="num">
                                      <p:cBhvr additive="base">
                                        <p:cTn id="79" dur="500" fill="hold"/>
                                        <p:tgtEl>
                                          <p:spTgt spid="276"/>
                                        </p:tgtEl>
                                        <p:attrNameLst>
                                          <p:attrName>ppt_y</p:attrName>
                                        </p:attrNameLst>
                                      </p:cBhvr>
                                      <p:tavLst>
                                        <p:tav tm="0">
                                          <p:val>
                                            <p:strVal val="1+#ppt_h/2"/>
                                          </p:val>
                                        </p:tav>
                                        <p:tav tm="100000">
                                          <p:val>
                                            <p:strVal val="#ppt_y"/>
                                          </p:val>
                                        </p:tav>
                                      </p:tavLst>
                                    </p:anim>
                                  </p:childTnLst>
                                </p:cTn>
                              </p:par>
                              <p:par>
                                <p:cTn id="80" presetID="1" presetClass="entr" presetSubtype="0" fill="hold" grpId="0" nodeType="withEffect">
                                  <p:stCondLst>
                                    <p:cond delay="0"/>
                                  </p:stCondLst>
                                  <p:childTnLst>
                                    <p:set>
                                      <p:cBhvr>
                                        <p:cTn id="81" dur="1" fill="hold">
                                          <p:stCondLst>
                                            <p:cond delay="0"/>
                                          </p:stCondLst>
                                        </p:cTn>
                                        <p:tgtEl>
                                          <p:spTgt spid="34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52"/>
                                        </p:tgtEl>
                                        <p:attrNameLst>
                                          <p:attrName>style.visibility</p:attrName>
                                        </p:attrNameLst>
                                      </p:cBhvr>
                                      <p:to>
                                        <p:strVal val="visible"/>
                                      </p:to>
                                    </p:set>
                                  </p:childTnLst>
                                </p:cTn>
                              </p:par>
                            </p:childTnLst>
                          </p:cTn>
                        </p:par>
                        <p:par>
                          <p:cTn id="84" fill="hold">
                            <p:stCondLst>
                              <p:cond delay="5000"/>
                            </p:stCondLst>
                            <p:childTnLst>
                              <p:par>
                                <p:cTn id="85" presetID="37" presetClass="path" presetSubtype="0" accel="50000" decel="50000" fill="hold" nodeType="afterEffect">
                                  <p:stCondLst>
                                    <p:cond delay="0"/>
                                  </p:stCondLst>
                                  <p:childTnLst>
                                    <p:animMotion origin="layout" path="M 0.00039 4.07407E-6 L 0.08737 0.04004 C 0.10547 0.04907 0.13268 0.05393 0.1612 0.05393 C 0.19362 0.05393 0.21966 0.04907 0.23776 0.04004 L 0.32487 4.07407E-6 " pathEditMode="relative" rAng="0" ptsTypes="AAAAA">
                                      <p:cBhvr>
                                        <p:cTn id="86" dur="500" fill="hold"/>
                                        <p:tgtEl>
                                          <p:spTgt spid="204"/>
                                        </p:tgtEl>
                                        <p:attrNameLst>
                                          <p:attrName>ppt_x</p:attrName>
                                          <p:attrName>ppt_y</p:attrName>
                                        </p:attrNameLst>
                                      </p:cBhvr>
                                      <p:rCtr x="16224" y="2685"/>
                                    </p:animMotion>
                                  </p:childTnLst>
                                </p:cTn>
                              </p:par>
                            </p:childTnLst>
                          </p:cTn>
                        </p:par>
                        <p:par>
                          <p:cTn id="87" fill="hold">
                            <p:stCondLst>
                              <p:cond delay="5500"/>
                            </p:stCondLst>
                            <p:childTnLst>
                              <p:par>
                                <p:cTn id="88" presetID="10" presetClass="exit" presetSubtype="0" fill="hold" nodeType="afterEffect">
                                  <p:stCondLst>
                                    <p:cond delay="0"/>
                                  </p:stCondLst>
                                  <p:childTnLst>
                                    <p:animEffect transition="out" filter="fade">
                                      <p:cBhvr>
                                        <p:cTn id="89" dur="500"/>
                                        <p:tgtEl>
                                          <p:spTgt spid="242"/>
                                        </p:tgtEl>
                                      </p:cBhvr>
                                    </p:animEffect>
                                    <p:set>
                                      <p:cBhvr>
                                        <p:cTn id="90" dur="1" fill="hold">
                                          <p:stCondLst>
                                            <p:cond delay="499"/>
                                          </p:stCondLst>
                                        </p:cTn>
                                        <p:tgtEl>
                                          <p:spTgt spid="242"/>
                                        </p:tgtEl>
                                        <p:attrNameLst>
                                          <p:attrName>style.visibility</p:attrName>
                                        </p:attrNameLst>
                                      </p:cBhvr>
                                      <p:to>
                                        <p:strVal val="hidden"/>
                                      </p:to>
                                    </p:set>
                                  </p:childTnLst>
                                </p:cTn>
                              </p:par>
                              <p:par>
                                <p:cTn id="91" presetID="2" presetClass="entr" presetSubtype="12" decel="100000" fill="hold" nodeType="withEffect">
                                  <p:stCondLst>
                                    <p:cond delay="0"/>
                                  </p:stCondLst>
                                  <p:childTnLst>
                                    <p:set>
                                      <p:cBhvr>
                                        <p:cTn id="92" dur="1" fill="hold">
                                          <p:stCondLst>
                                            <p:cond delay="0"/>
                                          </p:stCondLst>
                                        </p:cTn>
                                        <p:tgtEl>
                                          <p:spTgt spid="277"/>
                                        </p:tgtEl>
                                        <p:attrNameLst>
                                          <p:attrName>style.visibility</p:attrName>
                                        </p:attrNameLst>
                                      </p:cBhvr>
                                      <p:to>
                                        <p:strVal val="visible"/>
                                      </p:to>
                                    </p:set>
                                    <p:anim calcmode="lin" valueType="num">
                                      <p:cBhvr additive="base">
                                        <p:cTn id="93" dur="500" fill="hold"/>
                                        <p:tgtEl>
                                          <p:spTgt spid="277"/>
                                        </p:tgtEl>
                                        <p:attrNameLst>
                                          <p:attrName>ppt_x</p:attrName>
                                        </p:attrNameLst>
                                      </p:cBhvr>
                                      <p:tavLst>
                                        <p:tav tm="0">
                                          <p:val>
                                            <p:strVal val="0-#ppt_w/2"/>
                                          </p:val>
                                        </p:tav>
                                        <p:tav tm="100000">
                                          <p:val>
                                            <p:strVal val="#ppt_x"/>
                                          </p:val>
                                        </p:tav>
                                      </p:tavLst>
                                    </p:anim>
                                    <p:anim calcmode="lin" valueType="num">
                                      <p:cBhvr additive="base">
                                        <p:cTn id="94" dur="500" fill="hold"/>
                                        <p:tgtEl>
                                          <p:spTgt spid="277"/>
                                        </p:tgtEl>
                                        <p:attrNameLst>
                                          <p:attrName>ppt_y</p:attrName>
                                        </p:attrNameLst>
                                      </p:cBhvr>
                                      <p:tavLst>
                                        <p:tav tm="0">
                                          <p:val>
                                            <p:strVal val="1+#ppt_h/2"/>
                                          </p:val>
                                        </p:tav>
                                        <p:tav tm="100000">
                                          <p:val>
                                            <p:strVal val="#ppt_y"/>
                                          </p:val>
                                        </p:tav>
                                      </p:tavLst>
                                    </p:anim>
                                  </p:childTnLst>
                                </p:cTn>
                              </p:par>
                              <p:par>
                                <p:cTn id="95" presetID="37" presetClass="path" presetSubtype="0" accel="50000" decel="50000" fill="hold" nodeType="withEffect">
                                  <p:stCondLst>
                                    <p:cond delay="0"/>
                                  </p:stCondLst>
                                  <p:childTnLst>
                                    <p:animMotion origin="layout" path="M 0.00039 -3.7037E-7 L 0.17903 0.0544 C 0.21614 0.06667 0.272 0.07338 0.3306 0.07338 C 0.39726 0.07338 0.45078 0.06667 0.48789 0.0544 L 0.66705 -3.7037E-7 " pathEditMode="relative" rAng="0" ptsTypes="AAAAA">
                                      <p:cBhvr>
                                        <p:cTn id="96" dur="1000" fill="hold"/>
                                        <p:tgtEl>
                                          <p:spTgt spid="205"/>
                                        </p:tgtEl>
                                        <p:attrNameLst>
                                          <p:attrName>ppt_x</p:attrName>
                                          <p:attrName>ppt_y</p:attrName>
                                        </p:attrNameLst>
                                      </p:cBhvr>
                                      <p:rCtr x="33333" y="3657"/>
                                    </p:animMotion>
                                  </p:childTnLst>
                                </p:cTn>
                              </p:par>
                            </p:childTnLst>
                          </p:cTn>
                        </p:par>
                        <p:par>
                          <p:cTn id="97" fill="hold">
                            <p:stCondLst>
                              <p:cond delay="6500"/>
                            </p:stCondLst>
                            <p:childTnLst>
                              <p:par>
                                <p:cTn id="98" presetID="10" presetClass="exit" presetSubtype="0" fill="hold" nodeType="afterEffect">
                                  <p:stCondLst>
                                    <p:cond delay="0"/>
                                  </p:stCondLst>
                                  <p:childTnLst>
                                    <p:animEffect transition="out" filter="fade">
                                      <p:cBhvr>
                                        <p:cTn id="99" dur="500"/>
                                        <p:tgtEl>
                                          <p:spTgt spid="243"/>
                                        </p:tgtEl>
                                      </p:cBhvr>
                                    </p:animEffect>
                                    <p:set>
                                      <p:cBhvr>
                                        <p:cTn id="100" dur="1" fill="hold">
                                          <p:stCondLst>
                                            <p:cond delay="499"/>
                                          </p:stCondLst>
                                        </p:cTn>
                                        <p:tgtEl>
                                          <p:spTgt spid="243"/>
                                        </p:tgtEl>
                                        <p:attrNameLst>
                                          <p:attrName>style.visibility</p:attrName>
                                        </p:attrNameLst>
                                      </p:cBhvr>
                                      <p:to>
                                        <p:strVal val="hidden"/>
                                      </p:to>
                                    </p:set>
                                  </p:childTnLst>
                                </p:cTn>
                              </p:par>
                              <p:par>
                                <p:cTn id="101" presetID="37" presetClass="path" presetSubtype="0" accel="50000" decel="50000" fill="hold" nodeType="withEffect">
                                  <p:stCondLst>
                                    <p:cond delay="0"/>
                                  </p:stCondLst>
                                  <p:childTnLst>
                                    <p:animMotion origin="layout" path="M 6.25E-7 1.11111E-6 L 0.0918 0.04005 C 0.11094 0.04907 0.13958 0.05393 0.16979 0.05393 C 0.20404 0.05393 0.23151 0.04907 0.25065 0.04005 L 0.34258 1.11111E-6 " pathEditMode="relative" rAng="0" ptsTypes="AAAAA">
                                      <p:cBhvr>
                                        <p:cTn id="102" dur="500" fill="hold"/>
                                        <p:tgtEl>
                                          <p:spTgt spid="129"/>
                                        </p:tgtEl>
                                        <p:attrNameLst>
                                          <p:attrName>ppt_x</p:attrName>
                                          <p:attrName>ppt_y</p:attrName>
                                        </p:attrNameLst>
                                      </p:cBhvr>
                                      <p:rCtr x="17122" y="2685"/>
                                    </p:animMotion>
                                  </p:childTnLst>
                                </p:cTn>
                              </p:par>
                              <p:par>
                                <p:cTn id="103" presetID="2" presetClass="entr" presetSubtype="12" fill="hold" nodeType="withEffect">
                                  <p:stCondLst>
                                    <p:cond delay="0"/>
                                  </p:stCondLst>
                                  <p:childTnLst>
                                    <p:set>
                                      <p:cBhvr>
                                        <p:cTn id="104" dur="1" fill="hold">
                                          <p:stCondLst>
                                            <p:cond delay="0"/>
                                          </p:stCondLst>
                                        </p:cTn>
                                        <p:tgtEl>
                                          <p:spTgt spid="335"/>
                                        </p:tgtEl>
                                        <p:attrNameLst>
                                          <p:attrName>style.visibility</p:attrName>
                                        </p:attrNameLst>
                                      </p:cBhvr>
                                      <p:to>
                                        <p:strVal val="visible"/>
                                      </p:to>
                                    </p:set>
                                    <p:anim calcmode="lin" valueType="num">
                                      <p:cBhvr additive="base">
                                        <p:cTn id="105" dur="500" fill="hold"/>
                                        <p:tgtEl>
                                          <p:spTgt spid="335"/>
                                        </p:tgtEl>
                                        <p:attrNameLst>
                                          <p:attrName>ppt_x</p:attrName>
                                        </p:attrNameLst>
                                      </p:cBhvr>
                                      <p:tavLst>
                                        <p:tav tm="0">
                                          <p:val>
                                            <p:strVal val="0-#ppt_w/2"/>
                                          </p:val>
                                        </p:tav>
                                        <p:tav tm="100000">
                                          <p:val>
                                            <p:strVal val="#ppt_x"/>
                                          </p:val>
                                        </p:tav>
                                      </p:tavLst>
                                    </p:anim>
                                    <p:anim calcmode="lin" valueType="num">
                                      <p:cBhvr additive="base">
                                        <p:cTn id="106" dur="500" fill="hold"/>
                                        <p:tgtEl>
                                          <p:spTgt spid="335"/>
                                        </p:tgtEl>
                                        <p:attrNameLst>
                                          <p:attrName>ppt_y</p:attrName>
                                        </p:attrNameLst>
                                      </p:cBhvr>
                                      <p:tavLst>
                                        <p:tav tm="0">
                                          <p:val>
                                            <p:strVal val="1+#ppt_h/2"/>
                                          </p:val>
                                        </p:tav>
                                        <p:tav tm="100000">
                                          <p:val>
                                            <p:strVal val="#ppt_y"/>
                                          </p:val>
                                        </p:tav>
                                      </p:tavLst>
                                    </p:anim>
                                  </p:childTnLst>
                                </p:cTn>
                              </p:par>
                              <p:par>
                                <p:cTn id="107" presetID="2" presetClass="entr" presetSubtype="12" decel="100000" fill="hold" nodeType="withEffect">
                                  <p:stCondLst>
                                    <p:cond delay="0"/>
                                  </p:stCondLst>
                                  <p:childTnLst>
                                    <p:set>
                                      <p:cBhvr>
                                        <p:cTn id="108" dur="1" fill="hold">
                                          <p:stCondLst>
                                            <p:cond delay="0"/>
                                          </p:stCondLst>
                                        </p:cTn>
                                        <p:tgtEl>
                                          <p:spTgt spid="278"/>
                                        </p:tgtEl>
                                        <p:attrNameLst>
                                          <p:attrName>style.visibility</p:attrName>
                                        </p:attrNameLst>
                                      </p:cBhvr>
                                      <p:to>
                                        <p:strVal val="visible"/>
                                      </p:to>
                                    </p:set>
                                    <p:anim calcmode="lin" valueType="num">
                                      <p:cBhvr additive="base">
                                        <p:cTn id="109" dur="500" fill="hold"/>
                                        <p:tgtEl>
                                          <p:spTgt spid="278"/>
                                        </p:tgtEl>
                                        <p:attrNameLst>
                                          <p:attrName>ppt_x</p:attrName>
                                        </p:attrNameLst>
                                      </p:cBhvr>
                                      <p:tavLst>
                                        <p:tav tm="0">
                                          <p:val>
                                            <p:strVal val="0-#ppt_w/2"/>
                                          </p:val>
                                        </p:tav>
                                        <p:tav tm="100000">
                                          <p:val>
                                            <p:strVal val="#ppt_x"/>
                                          </p:val>
                                        </p:tav>
                                      </p:tavLst>
                                    </p:anim>
                                    <p:anim calcmode="lin" valueType="num">
                                      <p:cBhvr additive="base">
                                        <p:cTn id="110" dur="500" fill="hold"/>
                                        <p:tgtEl>
                                          <p:spTgt spid="278"/>
                                        </p:tgtEl>
                                        <p:attrNameLst>
                                          <p:attrName>ppt_y</p:attrName>
                                        </p:attrNameLst>
                                      </p:cBhvr>
                                      <p:tavLst>
                                        <p:tav tm="0">
                                          <p:val>
                                            <p:strVal val="1+#ppt_h/2"/>
                                          </p:val>
                                        </p:tav>
                                        <p:tav tm="100000">
                                          <p:val>
                                            <p:strVal val="#ppt_y"/>
                                          </p:val>
                                        </p:tav>
                                      </p:tavLst>
                                    </p:anim>
                                  </p:childTnLst>
                                </p:cTn>
                              </p:par>
                              <p:par>
                                <p:cTn id="111" presetID="1" presetClass="entr" presetSubtype="0" fill="hold" grpId="0" nodeType="withEffect">
                                  <p:stCondLst>
                                    <p:cond delay="0"/>
                                  </p:stCondLst>
                                  <p:childTnLst>
                                    <p:set>
                                      <p:cBhvr>
                                        <p:cTn id="112" dur="1" fill="hold">
                                          <p:stCondLst>
                                            <p:cond delay="0"/>
                                          </p:stCondLst>
                                        </p:cTn>
                                        <p:tgtEl>
                                          <p:spTgt spid="3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53"/>
                                        </p:tgtEl>
                                        <p:attrNameLst>
                                          <p:attrName>style.visibility</p:attrName>
                                        </p:attrNameLst>
                                      </p:cBhvr>
                                      <p:to>
                                        <p:strVal val="visible"/>
                                      </p:to>
                                    </p:set>
                                  </p:childTnLst>
                                </p:cTn>
                              </p:par>
                            </p:childTnLst>
                          </p:cTn>
                        </p:par>
                        <p:par>
                          <p:cTn id="115" fill="hold">
                            <p:stCondLst>
                              <p:cond delay="7000"/>
                            </p:stCondLst>
                            <p:childTnLst>
                              <p:par>
                                <p:cTn id="116" presetID="37" presetClass="path" presetSubtype="0" accel="50000" decel="50000" fill="hold" nodeType="afterEffect">
                                  <p:stCondLst>
                                    <p:cond delay="0"/>
                                  </p:stCondLst>
                                  <p:childTnLst>
                                    <p:animMotion origin="layout" path="M 0.00039 1.11111E-6 L 0.08737 0.04005 C 0.10547 0.04907 0.13268 0.05393 0.1612 0.05393 C 0.19362 0.05393 0.21966 0.04907 0.23776 0.04005 L 0.32487 1.11111E-6 " pathEditMode="relative" rAng="0" ptsTypes="AAAAA">
                                      <p:cBhvr>
                                        <p:cTn id="117" dur="500" fill="hold"/>
                                        <p:tgtEl>
                                          <p:spTgt spid="206"/>
                                        </p:tgtEl>
                                        <p:attrNameLst>
                                          <p:attrName>ppt_x</p:attrName>
                                          <p:attrName>ppt_y</p:attrName>
                                        </p:attrNameLst>
                                      </p:cBhvr>
                                      <p:rCtr x="16224" y="2685"/>
                                    </p:animMotion>
                                  </p:childTnLst>
                                </p:cTn>
                              </p:par>
                            </p:childTnLst>
                          </p:cTn>
                        </p:par>
                        <p:par>
                          <p:cTn id="118" fill="hold">
                            <p:stCondLst>
                              <p:cond delay="7500"/>
                            </p:stCondLst>
                            <p:childTnLst>
                              <p:par>
                                <p:cTn id="119" presetID="10" presetClass="exit" presetSubtype="0" fill="hold" nodeType="afterEffect">
                                  <p:stCondLst>
                                    <p:cond delay="0"/>
                                  </p:stCondLst>
                                  <p:childTnLst>
                                    <p:animEffect transition="out" filter="fade">
                                      <p:cBhvr>
                                        <p:cTn id="120" dur="500"/>
                                        <p:tgtEl>
                                          <p:spTgt spid="244"/>
                                        </p:tgtEl>
                                      </p:cBhvr>
                                    </p:animEffect>
                                    <p:set>
                                      <p:cBhvr>
                                        <p:cTn id="121" dur="1" fill="hold">
                                          <p:stCondLst>
                                            <p:cond delay="499"/>
                                          </p:stCondLst>
                                        </p:cTn>
                                        <p:tgtEl>
                                          <p:spTgt spid="244"/>
                                        </p:tgtEl>
                                        <p:attrNameLst>
                                          <p:attrName>style.visibility</p:attrName>
                                        </p:attrNameLst>
                                      </p:cBhvr>
                                      <p:to>
                                        <p:strVal val="hidden"/>
                                      </p:to>
                                    </p:set>
                                  </p:childTnLst>
                                </p:cTn>
                              </p:par>
                              <p:par>
                                <p:cTn id="122" presetID="37" presetClass="path" presetSubtype="0" accel="50000" decel="50000" fill="hold" nodeType="withEffect">
                                  <p:stCondLst>
                                    <p:cond delay="0"/>
                                  </p:stCondLst>
                                  <p:childTnLst>
                                    <p:animMotion origin="layout" path="M 2.29167E-6 -1.11111E-6 L 0.09179 0.04005 C 0.11094 0.04908 0.13958 0.05394 0.16979 0.05394 C 0.20403 0.05394 0.23151 0.04908 0.25065 0.04005 L 0.34258 -1.11111E-6 " pathEditMode="relative" rAng="0" ptsTypes="AAAAA">
                                      <p:cBhvr>
                                        <p:cTn id="123" dur="500" fill="hold"/>
                                        <p:tgtEl>
                                          <p:spTgt spid="130"/>
                                        </p:tgtEl>
                                        <p:attrNameLst>
                                          <p:attrName>ppt_x</p:attrName>
                                          <p:attrName>ppt_y</p:attrName>
                                        </p:attrNameLst>
                                      </p:cBhvr>
                                      <p:rCtr x="17122" y="2685"/>
                                    </p:animMotion>
                                  </p:childTnLst>
                                </p:cTn>
                              </p:par>
                              <p:par>
                                <p:cTn id="124" presetID="2" presetClass="entr" presetSubtype="12" decel="100000" fill="hold" nodeType="withEffect">
                                  <p:stCondLst>
                                    <p:cond delay="0"/>
                                  </p:stCondLst>
                                  <p:childTnLst>
                                    <p:set>
                                      <p:cBhvr>
                                        <p:cTn id="125" dur="1" fill="hold">
                                          <p:stCondLst>
                                            <p:cond delay="0"/>
                                          </p:stCondLst>
                                        </p:cTn>
                                        <p:tgtEl>
                                          <p:spTgt spid="279"/>
                                        </p:tgtEl>
                                        <p:attrNameLst>
                                          <p:attrName>style.visibility</p:attrName>
                                        </p:attrNameLst>
                                      </p:cBhvr>
                                      <p:to>
                                        <p:strVal val="visible"/>
                                      </p:to>
                                    </p:set>
                                    <p:anim calcmode="lin" valueType="num">
                                      <p:cBhvr additive="base">
                                        <p:cTn id="126" dur="500" fill="hold"/>
                                        <p:tgtEl>
                                          <p:spTgt spid="279"/>
                                        </p:tgtEl>
                                        <p:attrNameLst>
                                          <p:attrName>ppt_x</p:attrName>
                                        </p:attrNameLst>
                                      </p:cBhvr>
                                      <p:tavLst>
                                        <p:tav tm="0">
                                          <p:val>
                                            <p:strVal val="0-#ppt_w/2"/>
                                          </p:val>
                                        </p:tav>
                                        <p:tav tm="100000">
                                          <p:val>
                                            <p:strVal val="#ppt_x"/>
                                          </p:val>
                                        </p:tav>
                                      </p:tavLst>
                                    </p:anim>
                                    <p:anim calcmode="lin" valueType="num">
                                      <p:cBhvr additive="base">
                                        <p:cTn id="127" dur="500" fill="hold"/>
                                        <p:tgtEl>
                                          <p:spTgt spid="279"/>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37" presetClass="path" presetSubtype="0" accel="50000" decel="50000" fill="hold" nodeType="afterEffect">
                                  <p:stCondLst>
                                    <p:cond delay="0"/>
                                  </p:stCondLst>
                                  <p:childTnLst>
                                    <p:animMotion origin="layout" path="M 0.00039 -1.11111E-6 L 0.08737 0.04005 C 0.10547 0.04908 0.13268 0.05394 0.1612 0.05394 C 0.19362 0.05394 0.21966 0.04908 0.23776 0.04005 L 0.32487 -1.11111E-6 " pathEditMode="relative" rAng="0" ptsTypes="AAAAA">
                                      <p:cBhvr>
                                        <p:cTn id="130" dur="500" fill="hold"/>
                                        <p:tgtEl>
                                          <p:spTgt spid="207"/>
                                        </p:tgtEl>
                                        <p:attrNameLst>
                                          <p:attrName>ppt_x</p:attrName>
                                          <p:attrName>ppt_y</p:attrName>
                                        </p:attrNameLst>
                                      </p:cBhvr>
                                      <p:rCtr x="16224" y="2685"/>
                                    </p:animMotion>
                                  </p:childTnLst>
                                </p:cTn>
                              </p:par>
                            </p:childTnLst>
                          </p:cTn>
                        </p:par>
                        <p:par>
                          <p:cTn id="131" fill="hold">
                            <p:stCondLst>
                              <p:cond delay="8500"/>
                            </p:stCondLst>
                            <p:childTnLst>
                              <p:par>
                                <p:cTn id="132" presetID="10" presetClass="exit" presetSubtype="0" fill="hold" nodeType="afterEffect">
                                  <p:stCondLst>
                                    <p:cond delay="0"/>
                                  </p:stCondLst>
                                  <p:childTnLst>
                                    <p:animEffect transition="out" filter="fade">
                                      <p:cBhvr>
                                        <p:cTn id="133" dur="500"/>
                                        <p:tgtEl>
                                          <p:spTgt spid="336"/>
                                        </p:tgtEl>
                                      </p:cBhvr>
                                    </p:animEffect>
                                    <p:set>
                                      <p:cBhvr>
                                        <p:cTn id="134" dur="1" fill="hold">
                                          <p:stCondLst>
                                            <p:cond delay="499"/>
                                          </p:stCondLst>
                                        </p:cTn>
                                        <p:tgtEl>
                                          <p:spTgt spid="336"/>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34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54"/>
                                        </p:tgtEl>
                                        <p:attrNameLst>
                                          <p:attrName>style.visibility</p:attrName>
                                        </p:attrNameLst>
                                      </p:cBhvr>
                                      <p:to>
                                        <p:strVal val="visible"/>
                                      </p:to>
                                    </p:set>
                                  </p:childTnLst>
                                </p:cTn>
                              </p:par>
                              <p:par>
                                <p:cTn id="139" presetID="37" presetClass="path" presetSubtype="0" accel="50000" decel="50000" fill="hold" nodeType="withEffect">
                                  <p:stCondLst>
                                    <p:cond delay="0"/>
                                  </p:stCondLst>
                                  <p:childTnLst>
                                    <p:animMotion origin="layout" path="M -4.58333E-6 4.81481E-6 L 0.0918 0.04004 C 0.11094 0.04907 0.13959 0.05393 0.1698 0.05393 C 0.20404 0.05393 0.23152 0.04907 0.25066 0.04004 L 0.34258 4.81481E-6 " pathEditMode="relative" rAng="0" ptsTypes="AAAAA">
                                      <p:cBhvr>
                                        <p:cTn id="140" dur="500" fill="hold"/>
                                        <p:tgtEl>
                                          <p:spTgt spid="131"/>
                                        </p:tgtEl>
                                        <p:attrNameLst>
                                          <p:attrName>ppt_x</p:attrName>
                                          <p:attrName>ppt_y</p:attrName>
                                        </p:attrNameLst>
                                      </p:cBhvr>
                                      <p:rCtr x="17122" y="2685"/>
                                    </p:animMotion>
                                  </p:childTnLst>
                                </p:cTn>
                              </p:par>
                              <p:par>
                                <p:cTn id="141" presetID="2" presetClass="entr" presetSubtype="12" decel="100000" fill="hold" nodeType="withEffect">
                                  <p:stCondLst>
                                    <p:cond delay="0"/>
                                  </p:stCondLst>
                                  <p:childTnLst>
                                    <p:set>
                                      <p:cBhvr>
                                        <p:cTn id="142" dur="1" fill="hold">
                                          <p:stCondLst>
                                            <p:cond delay="0"/>
                                          </p:stCondLst>
                                        </p:cTn>
                                        <p:tgtEl>
                                          <p:spTgt spid="280"/>
                                        </p:tgtEl>
                                        <p:attrNameLst>
                                          <p:attrName>style.visibility</p:attrName>
                                        </p:attrNameLst>
                                      </p:cBhvr>
                                      <p:to>
                                        <p:strVal val="visible"/>
                                      </p:to>
                                    </p:set>
                                    <p:anim calcmode="lin" valueType="num">
                                      <p:cBhvr additive="base">
                                        <p:cTn id="143" dur="500" fill="hold"/>
                                        <p:tgtEl>
                                          <p:spTgt spid="280"/>
                                        </p:tgtEl>
                                        <p:attrNameLst>
                                          <p:attrName>ppt_x</p:attrName>
                                        </p:attrNameLst>
                                      </p:cBhvr>
                                      <p:tavLst>
                                        <p:tav tm="0">
                                          <p:val>
                                            <p:strVal val="0-#ppt_w/2"/>
                                          </p:val>
                                        </p:tav>
                                        <p:tav tm="100000">
                                          <p:val>
                                            <p:strVal val="#ppt_x"/>
                                          </p:val>
                                        </p:tav>
                                      </p:tavLst>
                                    </p:anim>
                                    <p:anim calcmode="lin" valueType="num">
                                      <p:cBhvr additive="base">
                                        <p:cTn id="144" dur="500" fill="hold"/>
                                        <p:tgtEl>
                                          <p:spTgt spid="280"/>
                                        </p:tgtEl>
                                        <p:attrNameLst>
                                          <p:attrName>ppt_y</p:attrName>
                                        </p:attrNameLst>
                                      </p:cBhvr>
                                      <p:tavLst>
                                        <p:tav tm="0">
                                          <p:val>
                                            <p:strVal val="1+#ppt_h/2"/>
                                          </p:val>
                                        </p:tav>
                                        <p:tav tm="100000">
                                          <p:val>
                                            <p:strVal val="#ppt_y"/>
                                          </p:val>
                                        </p:tav>
                                      </p:tavLst>
                                    </p:anim>
                                  </p:childTnLst>
                                </p:cTn>
                              </p:par>
                            </p:childTnLst>
                          </p:cTn>
                        </p:par>
                        <p:par>
                          <p:cTn id="145" fill="hold">
                            <p:stCondLst>
                              <p:cond delay="9000"/>
                            </p:stCondLst>
                            <p:childTnLst>
                              <p:par>
                                <p:cTn id="146" presetID="37" presetClass="path" presetSubtype="0" accel="50000" decel="50000" fill="hold" nodeType="afterEffect">
                                  <p:stCondLst>
                                    <p:cond delay="0"/>
                                  </p:stCondLst>
                                  <p:childTnLst>
                                    <p:animMotion origin="layout" path="M 0.00027 4.81481E-6 L 0.08724 0.04004 C 0.10534 0.04907 0.13256 0.05393 0.16107 0.05393 C 0.19349 0.05393 0.21954 0.04907 0.23764 0.04004 L 0.32474 4.81481E-6 " pathEditMode="relative" rAng="0" ptsTypes="AAAAA">
                                      <p:cBhvr>
                                        <p:cTn id="147" dur="500" fill="hold"/>
                                        <p:tgtEl>
                                          <p:spTgt spid="208"/>
                                        </p:tgtEl>
                                        <p:attrNameLst>
                                          <p:attrName>ppt_x</p:attrName>
                                          <p:attrName>ppt_y</p:attrName>
                                        </p:attrNameLst>
                                      </p:cBhvr>
                                      <p:rCtr x="16224" y="2685"/>
                                    </p:animMotion>
                                  </p:childTnLst>
                                </p:cTn>
                              </p:par>
                            </p:childTnLst>
                          </p:cTn>
                        </p:par>
                        <p:par>
                          <p:cTn id="148" fill="hold">
                            <p:stCondLst>
                              <p:cond delay="9500"/>
                            </p:stCondLst>
                            <p:childTnLst>
                              <p:par>
                                <p:cTn id="149" presetID="10" presetClass="exit" presetSubtype="0" fill="hold" nodeType="afterEffect">
                                  <p:stCondLst>
                                    <p:cond delay="0"/>
                                  </p:stCondLst>
                                  <p:childTnLst>
                                    <p:animEffect transition="out" filter="fade">
                                      <p:cBhvr>
                                        <p:cTn id="150" dur="500"/>
                                        <p:tgtEl>
                                          <p:spTgt spid="246"/>
                                        </p:tgtEl>
                                      </p:cBhvr>
                                    </p:animEffect>
                                    <p:set>
                                      <p:cBhvr>
                                        <p:cTn id="151" dur="1" fill="hold">
                                          <p:stCondLst>
                                            <p:cond delay="499"/>
                                          </p:stCondLst>
                                        </p:cTn>
                                        <p:tgtEl>
                                          <p:spTgt spid="246"/>
                                        </p:tgtEl>
                                        <p:attrNameLst>
                                          <p:attrName>style.visibility</p:attrName>
                                        </p:attrNameLst>
                                      </p:cBhvr>
                                      <p:to>
                                        <p:strVal val="hidden"/>
                                      </p:to>
                                    </p:set>
                                  </p:childTnLst>
                                </p:cTn>
                              </p:par>
                              <p:par>
                                <p:cTn id="152" presetID="37" presetClass="path" presetSubtype="0" accel="50000" decel="50000" fill="hold" nodeType="withEffect">
                                  <p:stCondLst>
                                    <p:cond delay="0"/>
                                  </p:stCondLst>
                                  <p:childTnLst>
                                    <p:animMotion origin="layout" path="M -1.04167E-6 3.7037E-7 L 0.0918 0.04005 C 0.11094 0.04907 0.13958 0.05393 0.16979 0.05393 C 0.20404 0.05393 0.23151 0.04907 0.25065 0.04005 L 0.34258 3.7037E-7 " pathEditMode="relative" rAng="0" ptsTypes="AAAAA">
                                      <p:cBhvr>
                                        <p:cTn id="153" dur="500" fill="hold"/>
                                        <p:tgtEl>
                                          <p:spTgt spid="132"/>
                                        </p:tgtEl>
                                        <p:attrNameLst>
                                          <p:attrName>ppt_x</p:attrName>
                                          <p:attrName>ppt_y</p:attrName>
                                        </p:attrNameLst>
                                      </p:cBhvr>
                                      <p:rCtr x="17122" y="2685"/>
                                    </p:animMotion>
                                  </p:childTnLst>
                                </p:cTn>
                              </p:par>
                              <p:par>
                                <p:cTn id="154" presetID="2" presetClass="entr" presetSubtype="12" decel="100000" fill="hold" nodeType="withEffect">
                                  <p:stCondLst>
                                    <p:cond delay="0"/>
                                  </p:stCondLst>
                                  <p:childTnLst>
                                    <p:set>
                                      <p:cBhvr>
                                        <p:cTn id="155" dur="1" fill="hold">
                                          <p:stCondLst>
                                            <p:cond delay="0"/>
                                          </p:stCondLst>
                                        </p:cTn>
                                        <p:tgtEl>
                                          <p:spTgt spid="281"/>
                                        </p:tgtEl>
                                        <p:attrNameLst>
                                          <p:attrName>style.visibility</p:attrName>
                                        </p:attrNameLst>
                                      </p:cBhvr>
                                      <p:to>
                                        <p:strVal val="visible"/>
                                      </p:to>
                                    </p:set>
                                    <p:anim calcmode="lin" valueType="num">
                                      <p:cBhvr additive="base">
                                        <p:cTn id="156" dur="500" fill="hold"/>
                                        <p:tgtEl>
                                          <p:spTgt spid="281"/>
                                        </p:tgtEl>
                                        <p:attrNameLst>
                                          <p:attrName>ppt_x</p:attrName>
                                        </p:attrNameLst>
                                      </p:cBhvr>
                                      <p:tavLst>
                                        <p:tav tm="0">
                                          <p:val>
                                            <p:strVal val="0-#ppt_w/2"/>
                                          </p:val>
                                        </p:tav>
                                        <p:tav tm="100000">
                                          <p:val>
                                            <p:strVal val="#ppt_x"/>
                                          </p:val>
                                        </p:tav>
                                      </p:tavLst>
                                    </p:anim>
                                    <p:anim calcmode="lin" valueType="num">
                                      <p:cBhvr additive="base">
                                        <p:cTn id="157" dur="500" fill="hold"/>
                                        <p:tgtEl>
                                          <p:spTgt spid="281"/>
                                        </p:tgtEl>
                                        <p:attrNameLst>
                                          <p:attrName>ppt_y</p:attrName>
                                        </p:attrNameLst>
                                      </p:cBhvr>
                                      <p:tavLst>
                                        <p:tav tm="0">
                                          <p:val>
                                            <p:strVal val="1+#ppt_h/2"/>
                                          </p:val>
                                        </p:tav>
                                        <p:tav tm="100000">
                                          <p:val>
                                            <p:strVal val="#ppt_y"/>
                                          </p:val>
                                        </p:tav>
                                      </p:tavLst>
                                    </p:anim>
                                  </p:childTnLst>
                                </p:cTn>
                              </p:par>
                            </p:childTnLst>
                          </p:cTn>
                        </p:par>
                        <p:par>
                          <p:cTn id="158" fill="hold">
                            <p:stCondLst>
                              <p:cond delay="10000"/>
                            </p:stCondLst>
                            <p:childTnLst>
                              <p:par>
                                <p:cTn id="159" presetID="37" presetClass="path" presetSubtype="0" accel="50000" decel="50000" fill="hold" nodeType="afterEffect">
                                  <p:stCondLst>
                                    <p:cond delay="0"/>
                                  </p:stCondLst>
                                  <p:childTnLst>
                                    <p:animMotion origin="layout" path="M 0.00039 3.7037E-7 L 0.08737 0.04005 C 0.10547 0.04907 0.13268 0.05393 0.1612 0.05393 C 0.19362 0.05393 0.21966 0.04907 0.23776 0.04005 L 0.32487 3.7037E-7 " pathEditMode="relative" rAng="0" ptsTypes="AAAAA">
                                      <p:cBhvr>
                                        <p:cTn id="160" dur="500" fill="hold"/>
                                        <p:tgtEl>
                                          <p:spTgt spid="209"/>
                                        </p:tgtEl>
                                        <p:attrNameLst>
                                          <p:attrName>ppt_x</p:attrName>
                                          <p:attrName>ppt_y</p:attrName>
                                        </p:attrNameLst>
                                      </p:cBhvr>
                                      <p:rCtr x="16224" y="2685"/>
                                    </p:animMotion>
                                  </p:childTnLst>
                                </p:cTn>
                              </p:par>
                            </p:childTnLst>
                          </p:cTn>
                        </p:par>
                        <p:par>
                          <p:cTn id="161" fill="hold">
                            <p:stCondLst>
                              <p:cond delay="10500"/>
                            </p:stCondLst>
                            <p:childTnLst>
                              <p:par>
                                <p:cTn id="162" presetID="10" presetClass="exit" presetSubtype="0" fill="hold" nodeType="afterEffect">
                                  <p:stCondLst>
                                    <p:cond delay="0"/>
                                  </p:stCondLst>
                                  <p:childTnLst>
                                    <p:animEffect transition="out" filter="fade">
                                      <p:cBhvr>
                                        <p:cTn id="163" dur="500"/>
                                        <p:tgtEl>
                                          <p:spTgt spid="247"/>
                                        </p:tgtEl>
                                      </p:cBhvr>
                                    </p:animEffect>
                                    <p:set>
                                      <p:cBhvr>
                                        <p:cTn id="164" dur="1" fill="hold">
                                          <p:stCondLst>
                                            <p:cond delay="499"/>
                                          </p:stCondLst>
                                        </p:cTn>
                                        <p:tgtEl>
                                          <p:spTgt spid="247"/>
                                        </p:tgtEl>
                                        <p:attrNameLst>
                                          <p:attrName>style.visibility</p:attrName>
                                        </p:attrNameLst>
                                      </p:cBhvr>
                                      <p:to>
                                        <p:strVal val="hidden"/>
                                      </p:to>
                                    </p:set>
                                  </p:childTnLst>
                                </p:cTn>
                              </p:par>
                              <p:par>
                                <p:cTn id="165" presetID="37" presetClass="path" presetSubtype="0" accel="50000" decel="50000" fill="hold" nodeType="withEffect">
                                  <p:stCondLst>
                                    <p:cond delay="0"/>
                                  </p:stCondLst>
                                  <p:childTnLst>
                                    <p:animMotion origin="layout" path="M 4.16667E-6 -4.07407E-6 L 0.09179 0.04005 C 0.11093 0.04908 0.13958 0.05394 0.16979 0.05394 C 0.20403 0.05394 0.23151 0.04908 0.25065 0.04005 L 0.34257 -4.07407E-6 " pathEditMode="relative" rAng="0" ptsTypes="AAAAA">
                                      <p:cBhvr>
                                        <p:cTn id="166" dur="500" fill="hold"/>
                                        <p:tgtEl>
                                          <p:spTgt spid="133"/>
                                        </p:tgtEl>
                                        <p:attrNameLst>
                                          <p:attrName>ppt_x</p:attrName>
                                          <p:attrName>ppt_y</p:attrName>
                                        </p:attrNameLst>
                                      </p:cBhvr>
                                      <p:rCtr x="17122" y="2685"/>
                                    </p:animMotion>
                                  </p:childTnLst>
                                </p:cTn>
                              </p:par>
                              <p:par>
                                <p:cTn id="167" presetID="2" presetClass="entr" presetSubtype="12" fill="hold" nodeType="withEffect">
                                  <p:stCondLst>
                                    <p:cond delay="0"/>
                                  </p:stCondLst>
                                  <p:childTnLst>
                                    <p:set>
                                      <p:cBhvr>
                                        <p:cTn id="168" dur="1" fill="hold">
                                          <p:stCondLst>
                                            <p:cond delay="0"/>
                                          </p:stCondLst>
                                        </p:cTn>
                                        <p:tgtEl>
                                          <p:spTgt spid="332"/>
                                        </p:tgtEl>
                                        <p:attrNameLst>
                                          <p:attrName>style.visibility</p:attrName>
                                        </p:attrNameLst>
                                      </p:cBhvr>
                                      <p:to>
                                        <p:strVal val="visible"/>
                                      </p:to>
                                    </p:set>
                                    <p:anim calcmode="lin" valueType="num">
                                      <p:cBhvr additive="base">
                                        <p:cTn id="169" dur="500" fill="hold"/>
                                        <p:tgtEl>
                                          <p:spTgt spid="332"/>
                                        </p:tgtEl>
                                        <p:attrNameLst>
                                          <p:attrName>ppt_x</p:attrName>
                                        </p:attrNameLst>
                                      </p:cBhvr>
                                      <p:tavLst>
                                        <p:tav tm="0">
                                          <p:val>
                                            <p:strVal val="0-#ppt_w/2"/>
                                          </p:val>
                                        </p:tav>
                                        <p:tav tm="100000">
                                          <p:val>
                                            <p:strVal val="#ppt_x"/>
                                          </p:val>
                                        </p:tav>
                                      </p:tavLst>
                                    </p:anim>
                                    <p:anim calcmode="lin" valueType="num">
                                      <p:cBhvr additive="base">
                                        <p:cTn id="170" dur="500" fill="hold"/>
                                        <p:tgtEl>
                                          <p:spTgt spid="332"/>
                                        </p:tgtEl>
                                        <p:attrNameLst>
                                          <p:attrName>ppt_y</p:attrName>
                                        </p:attrNameLst>
                                      </p:cBhvr>
                                      <p:tavLst>
                                        <p:tav tm="0">
                                          <p:val>
                                            <p:strVal val="1+#ppt_h/2"/>
                                          </p:val>
                                        </p:tav>
                                        <p:tav tm="100000">
                                          <p:val>
                                            <p:strVal val="#ppt_y"/>
                                          </p:val>
                                        </p:tav>
                                      </p:tavLst>
                                    </p:anim>
                                  </p:childTnLst>
                                </p:cTn>
                              </p:par>
                              <p:par>
                                <p:cTn id="171" presetID="2" presetClass="entr" presetSubtype="12" decel="100000" fill="hold" nodeType="withEffect">
                                  <p:stCondLst>
                                    <p:cond delay="0"/>
                                  </p:stCondLst>
                                  <p:childTnLst>
                                    <p:set>
                                      <p:cBhvr>
                                        <p:cTn id="172" dur="1" fill="hold">
                                          <p:stCondLst>
                                            <p:cond delay="0"/>
                                          </p:stCondLst>
                                        </p:cTn>
                                        <p:tgtEl>
                                          <p:spTgt spid="282"/>
                                        </p:tgtEl>
                                        <p:attrNameLst>
                                          <p:attrName>style.visibility</p:attrName>
                                        </p:attrNameLst>
                                      </p:cBhvr>
                                      <p:to>
                                        <p:strVal val="visible"/>
                                      </p:to>
                                    </p:set>
                                    <p:anim calcmode="lin" valueType="num">
                                      <p:cBhvr additive="base">
                                        <p:cTn id="173" dur="500" fill="hold"/>
                                        <p:tgtEl>
                                          <p:spTgt spid="282"/>
                                        </p:tgtEl>
                                        <p:attrNameLst>
                                          <p:attrName>ppt_x</p:attrName>
                                        </p:attrNameLst>
                                      </p:cBhvr>
                                      <p:tavLst>
                                        <p:tav tm="0">
                                          <p:val>
                                            <p:strVal val="0-#ppt_w/2"/>
                                          </p:val>
                                        </p:tav>
                                        <p:tav tm="100000">
                                          <p:val>
                                            <p:strVal val="#ppt_x"/>
                                          </p:val>
                                        </p:tav>
                                      </p:tavLst>
                                    </p:anim>
                                    <p:anim calcmode="lin" valueType="num">
                                      <p:cBhvr additive="base">
                                        <p:cTn id="174" dur="500" fill="hold"/>
                                        <p:tgtEl>
                                          <p:spTgt spid="282"/>
                                        </p:tgtEl>
                                        <p:attrNameLst>
                                          <p:attrName>ppt_y</p:attrName>
                                        </p:attrNameLst>
                                      </p:cBhvr>
                                      <p:tavLst>
                                        <p:tav tm="0">
                                          <p:val>
                                            <p:strVal val="1+#ppt_h/2"/>
                                          </p:val>
                                        </p:tav>
                                        <p:tav tm="100000">
                                          <p:val>
                                            <p:strVal val="#ppt_y"/>
                                          </p:val>
                                        </p:tav>
                                      </p:tavLst>
                                    </p:anim>
                                  </p:childTnLst>
                                </p:cTn>
                              </p:par>
                              <p:par>
                                <p:cTn id="175" presetID="1" presetClass="entr" presetSubtype="0" fill="hold" grpId="0" nodeType="withEffect">
                                  <p:stCondLst>
                                    <p:cond delay="0"/>
                                  </p:stCondLst>
                                  <p:childTnLst>
                                    <p:set>
                                      <p:cBhvr>
                                        <p:cTn id="176" dur="1" fill="hold">
                                          <p:stCondLst>
                                            <p:cond delay="0"/>
                                          </p:stCondLst>
                                        </p:cTn>
                                        <p:tgtEl>
                                          <p:spTgt spid="34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55"/>
                                        </p:tgtEl>
                                        <p:attrNameLst>
                                          <p:attrName>style.visibility</p:attrName>
                                        </p:attrNameLst>
                                      </p:cBhvr>
                                      <p:to>
                                        <p:strVal val="visible"/>
                                      </p:to>
                                    </p:set>
                                  </p:childTnLst>
                                </p:cTn>
                              </p:par>
                            </p:childTnLst>
                          </p:cTn>
                        </p:par>
                        <p:par>
                          <p:cTn id="179" fill="hold">
                            <p:stCondLst>
                              <p:cond delay="11000"/>
                            </p:stCondLst>
                            <p:childTnLst>
                              <p:par>
                                <p:cTn id="180" presetID="37" presetClass="path" presetSubtype="0" accel="50000" decel="50000" fill="hold" nodeType="afterEffect">
                                  <p:stCondLst>
                                    <p:cond delay="0"/>
                                  </p:stCondLst>
                                  <p:childTnLst>
                                    <p:animMotion origin="layout" path="M 0.00039 -4.07407E-6 L 0.08737 0.04005 C 0.10546 0.04908 0.13268 0.05394 0.16119 0.05394 C 0.19362 0.05394 0.21966 0.04908 0.23776 0.04005 L 0.32487 -4.07407E-6 " pathEditMode="relative" rAng="0" ptsTypes="AAAAA">
                                      <p:cBhvr>
                                        <p:cTn id="181" dur="500" fill="hold"/>
                                        <p:tgtEl>
                                          <p:spTgt spid="210"/>
                                        </p:tgtEl>
                                        <p:attrNameLst>
                                          <p:attrName>ppt_x</p:attrName>
                                          <p:attrName>ppt_y</p:attrName>
                                        </p:attrNameLst>
                                      </p:cBhvr>
                                      <p:rCtr x="16224" y="2685"/>
                                    </p:animMotion>
                                  </p:childTnLst>
                                </p:cTn>
                              </p:par>
                            </p:childTnLst>
                          </p:cTn>
                        </p:par>
                        <p:par>
                          <p:cTn id="182" fill="hold">
                            <p:stCondLst>
                              <p:cond delay="11500"/>
                            </p:stCondLst>
                            <p:childTnLst>
                              <p:par>
                                <p:cTn id="183" presetID="10" presetClass="exit" presetSubtype="0" fill="hold" nodeType="afterEffect">
                                  <p:stCondLst>
                                    <p:cond delay="0"/>
                                  </p:stCondLst>
                                  <p:childTnLst>
                                    <p:animEffect transition="out" filter="fade">
                                      <p:cBhvr>
                                        <p:cTn id="184" dur="500"/>
                                        <p:tgtEl>
                                          <p:spTgt spid="248"/>
                                        </p:tgtEl>
                                      </p:cBhvr>
                                    </p:animEffect>
                                    <p:set>
                                      <p:cBhvr>
                                        <p:cTn id="185" dur="1" fill="hold">
                                          <p:stCondLst>
                                            <p:cond delay="499"/>
                                          </p:stCondLst>
                                        </p:cTn>
                                        <p:tgtEl>
                                          <p:spTgt spid="248"/>
                                        </p:tgtEl>
                                        <p:attrNameLst>
                                          <p:attrName>style.visibility</p:attrName>
                                        </p:attrNameLst>
                                      </p:cBhvr>
                                      <p:to>
                                        <p:strVal val="hidden"/>
                                      </p:to>
                                    </p:set>
                                  </p:childTnLst>
                                </p:cTn>
                              </p:par>
                              <p:par>
                                <p:cTn id="186" presetID="37" presetClass="path" presetSubtype="0" accel="50000" decel="50000" fill="hold" nodeType="withEffect">
                                  <p:stCondLst>
                                    <p:cond delay="0"/>
                                  </p:stCondLst>
                                  <p:childTnLst>
                                    <p:animMotion origin="layout" path="M 6.25E-7 -1.11111E-6 L 0.0918 0.04005 C 0.11094 0.04908 0.13958 0.05394 0.16979 0.05394 C 0.20404 0.05394 0.23151 0.04908 0.25065 0.04005 L 0.34258 -1.11111E-6 " pathEditMode="relative" rAng="0" ptsTypes="AAAAA">
                                      <p:cBhvr>
                                        <p:cTn id="187" dur="500" fill="hold"/>
                                        <p:tgtEl>
                                          <p:spTgt spid="135"/>
                                        </p:tgtEl>
                                        <p:attrNameLst>
                                          <p:attrName>ppt_x</p:attrName>
                                          <p:attrName>ppt_y</p:attrName>
                                        </p:attrNameLst>
                                      </p:cBhvr>
                                      <p:rCtr x="17122" y="2685"/>
                                    </p:animMotion>
                                  </p:childTnLst>
                                </p:cTn>
                              </p:par>
                              <p:par>
                                <p:cTn id="188" presetID="2" presetClass="entr" presetSubtype="12" decel="100000" fill="hold" nodeType="withEffect">
                                  <p:stCondLst>
                                    <p:cond delay="0"/>
                                  </p:stCondLst>
                                  <p:childTnLst>
                                    <p:set>
                                      <p:cBhvr>
                                        <p:cTn id="189" dur="1" fill="hold">
                                          <p:stCondLst>
                                            <p:cond delay="0"/>
                                          </p:stCondLst>
                                        </p:cTn>
                                        <p:tgtEl>
                                          <p:spTgt spid="283"/>
                                        </p:tgtEl>
                                        <p:attrNameLst>
                                          <p:attrName>style.visibility</p:attrName>
                                        </p:attrNameLst>
                                      </p:cBhvr>
                                      <p:to>
                                        <p:strVal val="visible"/>
                                      </p:to>
                                    </p:set>
                                    <p:anim calcmode="lin" valueType="num">
                                      <p:cBhvr additive="base">
                                        <p:cTn id="190" dur="500" fill="hold"/>
                                        <p:tgtEl>
                                          <p:spTgt spid="283"/>
                                        </p:tgtEl>
                                        <p:attrNameLst>
                                          <p:attrName>ppt_x</p:attrName>
                                        </p:attrNameLst>
                                      </p:cBhvr>
                                      <p:tavLst>
                                        <p:tav tm="0">
                                          <p:val>
                                            <p:strVal val="0-#ppt_w/2"/>
                                          </p:val>
                                        </p:tav>
                                        <p:tav tm="100000">
                                          <p:val>
                                            <p:strVal val="#ppt_x"/>
                                          </p:val>
                                        </p:tav>
                                      </p:tavLst>
                                    </p:anim>
                                    <p:anim calcmode="lin" valueType="num">
                                      <p:cBhvr additive="base">
                                        <p:cTn id="191" dur="500" fill="hold"/>
                                        <p:tgtEl>
                                          <p:spTgt spid="283"/>
                                        </p:tgtEl>
                                        <p:attrNameLst>
                                          <p:attrName>ppt_y</p:attrName>
                                        </p:attrNameLst>
                                      </p:cBhvr>
                                      <p:tavLst>
                                        <p:tav tm="0">
                                          <p:val>
                                            <p:strVal val="1+#ppt_h/2"/>
                                          </p:val>
                                        </p:tav>
                                        <p:tav tm="100000">
                                          <p:val>
                                            <p:strVal val="#ppt_y"/>
                                          </p:val>
                                        </p:tav>
                                      </p:tavLst>
                                    </p:anim>
                                  </p:childTnLst>
                                </p:cTn>
                              </p:par>
                            </p:childTnLst>
                          </p:cTn>
                        </p:par>
                        <p:par>
                          <p:cTn id="192" fill="hold">
                            <p:stCondLst>
                              <p:cond delay="12000"/>
                            </p:stCondLst>
                            <p:childTnLst>
                              <p:par>
                                <p:cTn id="193" presetID="37" presetClass="path" presetSubtype="0" accel="50000" decel="50000" fill="hold" nodeType="afterEffect">
                                  <p:stCondLst>
                                    <p:cond delay="0"/>
                                  </p:stCondLst>
                                  <p:childTnLst>
                                    <p:animMotion origin="layout" path="M 0.00039 -1.11111E-6 L 0.08737 0.04005 C 0.10547 0.04908 0.13268 0.05394 0.1612 0.05394 C 0.19362 0.05394 0.21966 0.04908 0.23776 0.04005 L 0.32487 -1.11111E-6 " pathEditMode="relative" rAng="0" ptsTypes="AAAAA">
                                      <p:cBhvr>
                                        <p:cTn id="194" dur="500" fill="hold"/>
                                        <p:tgtEl>
                                          <p:spTgt spid="211"/>
                                        </p:tgtEl>
                                        <p:attrNameLst>
                                          <p:attrName>ppt_x</p:attrName>
                                          <p:attrName>ppt_y</p:attrName>
                                        </p:attrNameLst>
                                      </p:cBhvr>
                                      <p:rCtr x="16224" y="2685"/>
                                    </p:animMotion>
                                  </p:childTnLst>
                                </p:cTn>
                              </p:par>
                            </p:childTnLst>
                          </p:cTn>
                        </p:par>
                        <p:par>
                          <p:cTn id="195" fill="hold">
                            <p:stCondLst>
                              <p:cond delay="12500"/>
                            </p:stCondLst>
                            <p:childTnLst>
                              <p:par>
                                <p:cTn id="196" presetID="10" presetClass="exit" presetSubtype="0" fill="hold" nodeType="afterEffect">
                                  <p:stCondLst>
                                    <p:cond delay="0"/>
                                  </p:stCondLst>
                                  <p:childTnLst>
                                    <p:animEffect transition="out" filter="fade">
                                      <p:cBhvr>
                                        <p:cTn id="197" dur="500"/>
                                        <p:tgtEl>
                                          <p:spTgt spid="249"/>
                                        </p:tgtEl>
                                      </p:cBhvr>
                                    </p:animEffect>
                                    <p:set>
                                      <p:cBhvr>
                                        <p:cTn id="198" dur="1" fill="hold">
                                          <p:stCondLst>
                                            <p:cond delay="499"/>
                                          </p:stCondLst>
                                        </p:cTn>
                                        <p:tgtEl>
                                          <p:spTgt spid="249"/>
                                        </p:tgtEl>
                                        <p:attrNameLst>
                                          <p:attrName>style.visibility</p:attrName>
                                        </p:attrNameLst>
                                      </p:cBhvr>
                                      <p:to>
                                        <p:strVal val="hidden"/>
                                      </p:to>
                                    </p:set>
                                  </p:childTnLst>
                                </p:cTn>
                              </p:par>
                              <p:par>
                                <p:cTn id="199" presetID="37" presetClass="path" presetSubtype="0" accel="50000" decel="50000" fill="hold" nodeType="withEffect">
                                  <p:stCondLst>
                                    <p:cond delay="0"/>
                                  </p:stCondLst>
                                  <p:childTnLst>
                                    <p:animMotion origin="layout" path="M 2.29167E-6 -2.96296E-6 L 0.09179 0.04005 C 0.11094 0.04908 0.13958 0.05394 0.16979 0.05394 C 0.20403 0.05394 0.23151 0.04908 0.25065 0.04005 L 0.34258 -2.96296E-6 " pathEditMode="relative" rAng="0" ptsTypes="AAAAA">
                                      <p:cBhvr>
                                        <p:cTn id="200" dur="500" fill="hold"/>
                                        <p:tgtEl>
                                          <p:spTgt spid="136"/>
                                        </p:tgtEl>
                                        <p:attrNameLst>
                                          <p:attrName>ppt_x</p:attrName>
                                          <p:attrName>ppt_y</p:attrName>
                                        </p:attrNameLst>
                                      </p:cBhvr>
                                      <p:rCtr x="17122" y="2685"/>
                                    </p:animMotion>
                                  </p:childTnLst>
                                </p:cTn>
                              </p:par>
                              <p:par>
                                <p:cTn id="201" presetID="2" presetClass="entr" presetSubtype="12" decel="100000" fill="hold" nodeType="withEffect">
                                  <p:stCondLst>
                                    <p:cond delay="0"/>
                                  </p:stCondLst>
                                  <p:childTnLst>
                                    <p:set>
                                      <p:cBhvr>
                                        <p:cTn id="202" dur="1" fill="hold">
                                          <p:stCondLst>
                                            <p:cond delay="0"/>
                                          </p:stCondLst>
                                        </p:cTn>
                                        <p:tgtEl>
                                          <p:spTgt spid="284"/>
                                        </p:tgtEl>
                                        <p:attrNameLst>
                                          <p:attrName>style.visibility</p:attrName>
                                        </p:attrNameLst>
                                      </p:cBhvr>
                                      <p:to>
                                        <p:strVal val="visible"/>
                                      </p:to>
                                    </p:set>
                                    <p:anim calcmode="lin" valueType="num">
                                      <p:cBhvr additive="base">
                                        <p:cTn id="203" dur="500" fill="hold"/>
                                        <p:tgtEl>
                                          <p:spTgt spid="284"/>
                                        </p:tgtEl>
                                        <p:attrNameLst>
                                          <p:attrName>ppt_x</p:attrName>
                                        </p:attrNameLst>
                                      </p:cBhvr>
                                      <p:tavLst>
                                        <p:tav tm="0">
                                          <p:val>
                                            <p:strVal val="0-#ppt_w/2"/>
                                          </p:val>
                                        </p:tav>
                                        <p:tav tm="100000">
                                          <p:val>
                                            <p:strVal val="#ppt_x"/>
                                          </p:val>
                                        </p:tav>
                                      </p:tavLst>
                                    </p:anim>
                                    <p:anim calcmode="lin" valueType="num">
                                      <p:cBhvr additive="base">
                                        <p:cTn id="204" dur="500" fill="hold"/>
                                        <p:tgtEl>
                                          <p:spTgt spid="284"/>
                                        </p:tgtEl>
                                        <p:attrNameLst>
                                          <p:attrName>ppt_y</p:attrName>
                                        </p:attrNameLst>
                                      </p:cBhvr>
                                      <p:tavLst>
                                        <p:tav tm="0">
                                          <p:val>
                                            <p:strVal val="1+#ppt_h/2"/>
                                          </p:val>
                                        </p:tav>
                                        <p:tav tm="100000">
                                          <p:val>
                                            <p:strVal val="#ppt_y"/>
                                          </p:val>
                                        </p:tav>
                                      </p:tavLst>
                                    </p:anim>
                                  </p:childTnLst>
                                </p:cTn>
                              </p:par>
                            </p:childTnLst>
                          </p:cTn>
                        </p:par>
                        <p:par>
                          <p:cTn id="205" fill="hold">
                            <p:stCondLst>
                              <p:cond delay="13000"/>
                            </p:stCondLst>
                            <p:childTnLst>
                              <p:par>
                                <p:cTn id="206" presetID="37" presetClass="path" presetSubtype="0" accel="50000" decel="50000" fill="hold" nodeType="afterEffect">
                                  <p:stCondLst>
                                    <p:cond delay="0"/>
                                  </p:stCondLst>
                                  <p:childTnLst>
                                    <p:animMotion origin="layout" path="M 0.00039 -2.96296E-6 L 0.08737 0.04005 C 0.10547 0.04908 0.13268 0.05394 0.1612 0.05394 C 0.19362 0.05394 0.21966 0.04908 0.23776 0.04005 L 0.32487 -2.96296E-6 " pathEditMode="relative" rAng="0" ptsTypes="AAAAA">
                                      <p:cBhvr>
                                        <p:cTn id="207" dur="500" fill="hold"/>
                                        <p:tgtEl>
                                          <p:spTgt spid="212"/>
                                        </p:tgtEl>
                                        <p:attrNameLst>
                                          <p:attrName>ppt_x</p:attrName>
                                          <p:attrName>ppt_y</p:attrName>
                                        </p:attrNameLst>
                                      </p:cBhvr>
                                      <p:rCtr x="16224" y="2685"/>
                                    </p:animMotion>
                                  </p:childTnLst>
                                </p:cTn>
                              </p:par>
                            </p:childTnLst>
                          </p:cTn>
                        </p:par>
                        <p:par>
                          <p:cTn id="208" fill="hold">
                            <p:stCondLst>
                              <p:cond delay="13500"/>
                            </p:stCondLst>
                            <p:childTnLst>
                              <p:par>
                                <p:cTn id="209" presetID="10" presetClass="exit" presetSubtype="0" fill="hold" nodeType="afterEffect">
                                  <p:stCondLst>
                                    <p:cond delay="0"/>
                                  </p:stCondLst>
                                  <p:childTnLst>
                                    <p:animEffect transition="out" filter="fade">
                                      <p:cBhvr>
                                        <p:cTn id="210" dur="500"/>
                                        <p:tgtEl>
                                          <p:spTgt spid="250"/>
                                        </p:tgtEl>
                                      </p:cBhvr>
                                    </p:animEffect>
                                    <p:set>
                                      <p:cBhvr>
                                        <p:cTn id="211" dur="1" fill="hold">
                                          <p:stCondLst>
                                            <p:cond delay="499"/>
                                          </p:stCondLst>
                                        </p:cTn>
                                        <p:tgtEl>
                                          <p:spTgt spid="250"/>
                                        </p:tgtEl>
                                        <p:attrNameLst>
                                          <p:attrName>style.visibility</p:attrName>
                                        </p:attrNameLst>
                                      </p:cBhvr>
                                      <p:to>
                                        <p:strVal val="hidden"/>
                                      </p:to>
                                    </p:set>
                                  </p:childTnLst>
                                </p:cTn>
                              </p:par>
                              <p:par>
                                <p:cTn id="212" presetID="2" presetClass="entr" presetSubtype="12" fill="hold" nodeType="withEffect">
                                  <p:stCondLst>
                                    <p:cond delay="0"/>
                                  </p:stCondLst>
                                  <p:childTnLst>
                                    <p:set>
                                      <p:cBhvr>
                                        <p:cTn id="213" dur="1" fill="hold">
                                          <p:stCondLst>
                                            <p:cond delay="0"/>
                                          </p:stCondLst>
                                        </p:cTn>
                                        <p:tgtEl>
                                          <p:spTgt spid="333"/>
                                        </p:tgtEl>
                                        <p:attrNameLst>
                                          <p:attrName>style.visibility</p:attrName>
                                        </p:attrNameLst>
                                      </p:cBhvr>
                                      <p:to>
                                        <p:strVal val="visible"/>
                                      </p:to>
                                    </p:set>
                                    <p:anim calcmode="lin" valueType="num">
                                      <p:cBhvr additive="base">
                                        <p:cTn id="214" dur="500" fill="hold"/>
                                        <p:tgtEl>
                                          <p:spTgt spid="333"/>
                                        </p:tgtEl>
                                        <p:attrNameLst>
                                          <p:attrName>ppt_x</p:attrName>
                                        </p:attrNameLst>
                                      </p:cBhvr>
                                      <p:tavLst>
                                        <p:tav tm="0">
                                          <p:val>
                                            <p:strVal val="0-#ppt_w/2"/>
                                          </p:val>
                                        </p:tav>
                                        <p:tav tm="100000">
                                          <p:val>
                                            <p:strVal val="#ppt_x"/>
                                          </p:val>
                                        </p:tav>
                                      </p:tavLst>
                                    </p:anim>
                                    <p:anim calcmode="lin" valueType="num">
                                      <p:cBhvr additive="base">
                                        <p:cTn id="215" dur="500" fill="hold"/>
                                        <p:tgtEl>
                                          <p:spTgt spid="333"/>
                                        </p:tgtEl>
                                        <p:attrNameLst>
                                          <p:attrName>ppt_y</p:attrName>
                                        </p:attrNameLst>
                                      </p:cBhvr>
                                      <p:tavLst>
                                        <p:tav tm="0">
                                          <p:val>
                                            <p:strVal val="1+#ppt_h/2"/>
                                          </p:val>
                                        </p:tav>
                                        <p:tav tm="100000">
                                          <p:val>
                                            <p:strVal val="#ppt_y"/>
                                          </p:val>
                                        </p:tav>
                                      </p:tavLst>
                                    </p:anim>
                                  </p:childTnLst>
                                </p:cTn>
                              </p:par>
                              <p:par>
                                <p:cTn id="216" presetID="1" presetClass="entr" presetSubtype="0" fill="hold" grpId="0" nodeType="withEffect">
                                  <p:stCondLst>
                                    <p:cond delay="0"/>
                                  </p:stCondLst>
                                  <p:childTnLst>
                                    <p:set>
                                      <p:cBhvr>
                                        <p:cTn id="217" dur="1" fill="hold">
                                          <p:stCondLst>
                                            <p:cond delay="0"/>
                                          </p:stCondLst>
                                        </p:cTn>
                                        <p:tgtEl>
                                          <p:spTgt spid="347"/>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356"/>
                                        </p:tgtEl>
                                        <p:attrNameLst>
                                          <p:attrName>style.visibility</p:attrName>
                                        </p:attrNameLst>
                                      </p:cBhvr>
                                      <p:to>
                                        <p:strVal val="visible"/>
                                      </p:to>
                                    </p:set>
                                  </p:childTnLst>
                                </p:cTn>
                              </p:par>
                              <p:par>
                                <p:cTn id="220" presetID="2" presetClass="entr" presetSubtype="12" decel="100000" fill="hold" nodeType="withEffect">
                                  <p:stCondLst>
                                    <p:cond delay="0"/>
                                  </p:stCondLst>
                                  <p:childTnLst>
                                    <p:set>
                                      <p:cBhvr>
                                        <p:cTn id="221" dur="1" fill="hold">
                                          <p:stCondLst>
                                            <p:cond delay="0"/>
                                          </p:stCondLst>
                                        </p:cTn>
                                        <p:tgtEl>
                                          <p:spTgt spid="285"/>
                                        </p:tgtEl>
                                        <p:attrNameLst>
                                          <p:attrName>style.visibility</p:attrName>
                                        </p:attrNameLst>
                                      </p:cBhvr>
                                      <p:to>
                                        <p:strVal val="visible"/>
                                      </p:to>
                                    </p:set>
                                    <p:anim calcmode="lin" valueType="num">
                                      <p:cBhvr additive="base">
                                        <p:cTn id="222" dur="500" fill="hold"/>
                                        <p:tgtEl>
                                          <p:spTgt spid="285"/>
                                        </p:tgtEl>
                                        <p:attrNameLst>
                                          <p:attrName>ppt_x</p:attrName>
                                        </p:attrNameLst>
                                      </p:cBhvr>
                                      <p:tavLst>
                                        <p:tav tm="0">
                                          <p:val>
                                            <p:strVal val="0-#ppt_w/2"/>
                                          </p:val>
                                        </p:tav>
                                        <p:tav tm="100000">
                                          <p:val>
                                            <p:strVal val="#ppt_x"/>
                                          </p:val>
                                        </p:tav>
                                      </p:tavLst>
                                    </p:anim>
                                    <p:anim calcmode="lin" valueType="num">
                                      <p:cBhvr additive="base">
                                        <p:cTn id="223" dur="500" fill="hold"/>
                                        <p:tgtEl>
                                          <p:spTgt spid="285"/>
                                        </p:tgtEl>
                                        <p:attrNameLst>
                                          <p:attrName>ppt_y</p:attrName>
                                        </p:attrNameLst>
                                      </p:cBhvr>
                                      <p:tavLst>
                                        <p:tav tm="0">
                                          <p:val>
                                            <p:strVal val="1+#ppt_h/2"/>
                                          </p:val>
                                        </p:tav>
                                        <p:tav tm="100000">
                                          <p:val>
                                            <p:strVal val="#ppt_y"/>
                                          </p:val>
                                        </p:tav>
                                      </p:tavLst>
                                    </p:anim>
                                  </p:childTnLst>
                                </p:cTn>
                              </p:par>
                              <p:par>
                                <p:cTn id="224" presetID="37" presetClass="path" presetSubtype="0" accel="50000" decel="50000" fill="hold" nodeType="withEffect">
                                  <p:stCondLst>
                                    <p:cond delay="0"/>
                                  </p:stCondLst>
                                  <p:childTnLst>
                                    <p:animMotion origin="layout" path="M 0.00027 0.00069 L 0.17891 0.04004 C 0.21602 0.04907 0.27201 0.05393 0.33047 0.05393 C 0.39714 0.05393 0.45066 0.04907 0.48777 0.04004 L 0.6668 0.00069 " pathEditMode="relative" rAng="0" ptsTypes="AAAAA">
                                      <p:cBhvr>
                                        <p:cTn id="225" dur="1000" fill="hold"/>
                                        <p:tgtEl>
                                          <p:spTgt spid="213"/>
                                        </p:tgtEl>
                                        <p:attrNameLst>
                                          <p:attrName>ppt_x</p:attrName>
                                          <p:attrName>ppt_y</p:attrName>
                                        </p:attrNameLst>
                                      </p:cBhvr>
                                      <p:rCtr x="33320" y="2662"/>
                                    </p:animMotion>
                                  </p:childTnLst>
                                </p:cTn>
                              </p:par>
                            </p:childTnLst>
                          </p:cTn>
                        </p:par>
                        <p:par>
                          <p:cTn id="226" fill="hold">
                            <p:stCondLst>
                              <p:cond delay="14500"/>
                            </p:stCondLst>
                            <p:childTnLst>
                              <p:par>
                                <p:cTn id="227" presetID="10" presetClass="exit" presetSubtype="0" fill="hold" nodeType="afterEffect">
                                  <p:stCondLst>
                                    <p:cond delay="0"/>
                                  </p:stCondLst>
                                  <p:childTnLst>
                                    <p:animEffect transition="out" filter="fade">
                                      <p:cBhvr>
                                        <p:cTn id="228" dur="500"/>
                                        <p:tgtEl>
                                          <p:spTgt spid="251"/>
                                        </p:tgtEl>
                                      </p:cBhvr>
                                    </p:animEffect>
                                    <p:set>
                                      <p:cBhvr>
                                        <p:cTn id="229" dur="1" fill="hold">
                                          <p:stCondLst>
                                            <p:cond delay="499"/>
                                          </p:stCondLst>
                                        </p:cTn>
                                        <p:tgtEl>
                                          <p:spTgt spid="251"/>
                                        </p:tgtEl>
                                        <p:attrNameLst>
                                          <p:attrName>style.visibility</p:attrName>
                                        </p:attrNameLst>
                                      </p:cBhvr>
                                      <p:to>
                                        <p:strVal val="hidden"/>
                                      </p:to>
                                    </p:set>
                                  </p:childTnLst>
                                </p:cTn>
                              </p:par>
                              <p:par>
                                <p:cTn id="230" presetID="37" presetClass="path" presetSubtype="0" accel="50000" decel="50000" fill="hold" nodeType="withEffect">
                                  <p:stCondLst>
                                    <p:cond delay="0"/>
                                  </p:stCondLst>
                                  <p:childTnLst>
                                    <p:animMotion origin="layout" path="M -1.04167E-6 0 L 0.0918 0.04005 C 0.11094 0.04907 0.13958 0.05394 0.16979 0.05394 C 0.20404 0.05394 0.23151 0.04907 0.25065 0.04005 L 0.34258 0 " pathEditMode="relative" rAng="0" ptsTypes="AAAAA">
                                      <p:cBhvr>
                                        <p:cTn id="231" dur="500" fill="hold"/>
                                        <p:tgtEl>
                                          <p:spTgt spid="138"/>
                                        </p:tgtEl>
                                        <p:attrNameLst>
                                          <p:attrName>ppt_x</p:attrName>
                                          <p:attrName>ppt_y</p:attrName>
                                        </p:attrNameLst>
                                      </p:cBhvr>
                                      <p:rCtr x="17122" y="2685"/>
                                    </p:animMotion>
                                  </p:childTnLst>
                                </p:cTn>
                              </p:par>
                              <p:par>
                                <p:cTn id="232" presetID="2" presetClass="entr" presetSubtype="12" decel="100000" fill="hold" nodeType="withEffect">
                                  <p:stCondLst>
                                    <p:cond delay="0"/>
                                  </p:stCondLst>
                                  <p:childTnLst>
                                    <p:set>
                                      <p:cBhvr>
                                        <p:cTn id="233" dur="1" fill="hold">
                                          <p:stCondLst>
                                            <p:cond delay="0"/>
                                          </p:stCondLst>
                                        </p:cTn>
                                        <p:tgtEl>
                                          <p:spTgt spid="286"/>
                                        </p:tgtEl>
                                        <p:attrNameLst>
                                          <p:attrName>style.visibility</p:attrName>
                                        </p:attrNameLst>
                                      </p:cBhvr>
                                      <p:to>
                                        <p:strVal val="visible"/>
                                      </p:to>
                                    </p:set>
                                    <p:anim calcmode="lin" valueType="num">
                                      <p:cBhvr additive="base">
                                        <p:cTn id="234" dur="500" fill="hold"/>
                                        <p:tgtEl>
                                          <p:spTgt spid="286"/>
                                        </p:tgtEl>
                                        <p:attrNameLst>
                                          <p:attrName>ppt_x</p:attrName>
                                        </p:attrNameLst>
                                      </p:cBhvr>
                                      <p:tavLst>
                                        <p:tav tm="0">
                                          <p:val>
                                            <p:strVal val="0-#ppt_w/2"/>
                                          </p:val>
                                        </p:tav>
                                        <p:tav tm="100000">
                                          <p:val>
                                            <p:strVal val="#ppt_x"/>
                                          </p:val>
                                        </p:tav>
                                      </p:tavLst>
                                    </p:anim>
                                    <p:anim calcmode="lin" valueType="num">
                                      <p:cBhvr additive="base">
                                        <p:cTn id="235" dur="500" fill="hold"/>
                                        <p:tgtEl>
                                          <p:spTgt spid="286"/>
                                        </p:tgtEl>
                                        <p:attrNameLst>
                                          <p:attrName>ppt_y</p:attrName>
                                        </p:attrNameLst>
                                      </p:cBhvr>
                                      <p:tavLst>
                                        <p:tav tm="0">
                                          <p:val>
                                            <p:strVal val="1+#ppt_h/2"/>
                                          </p:val>
                                        </p:tav>
                                        <p:tav tm="100000">
                                          <p:val>
                                            <p:strVal val="#ppt_y"/>
                                          </p:val>
                                        </p:tav>
                                      </p:tavLst>
                                    </p:anim>
                                  </p:childTnLst>
                                </p:cTn>
                              </p:par>
                            </p:childTnLst>
                          </p:cTn>
                        </p:par>
                        <p:par>
                          <p:cTn id="236" fill="hold">
                            <p:stCondLst>
                              <p:cond delay="15000"/>
                            </p:stCondLst>
                            <p:childTnLst>
                              <p:par>
                                <p:cTn id="237" presetID="37" presetClass="path" presetSubtype="0" accel="50000" decel="50000" fill="hold" nodeType="afterEffect">
                                  <p:stCondLst>
                                    <p:cond delay="0"/>
                                  </p:stCondLst>
                                  <p:childTnLst>
                                    <p:animMotion origin="layout" path="M 0.00039 0 L 0.08737 0.04005 C 0.10547 0.04907 0.13268 0.05394 0.1612 0.05394 C 0.19362 0.05394 0.21966 0.04907 0.23776 0.04005 L 0.32487 0 " pathEditMode="relative" rAng="0" ptsTypes="AAAAA">
                                      <p:cBhvr>
                                        <p:cTn id="238" dur="500" fill="hold"/>
                                        <p:tgtEl>
                                          <p:spTgt spid="214"/>
                                        </p:tgtEl>
                                        <p:attrNameLst>
                                          <p:attrName>ppt_x</p:attrName>
                                          <p:attrName>ppt_y</p:attrName>
                                        </p:attrNameLst>
                                      </p:cBhvr>
                                      <p:rCtr x="16224" y="2685"/>
                                    </p:animMotion>
                                  </p:childTnLst>
                                </p:cTn>
                              </p:par>
                            </p:childTnLst>
                          </p:cTn>
                        </p:par>
                        <p:par>
                          <p:cTn id="239" fill="hold">
                            <p:stCondLst>
                              <p:cond delay="15500"/>
                            </p:stCondLst>
                            <p:childTnLst>
                              <p:par>
                                <p:cTn id="240" presetID="10" presetClass="exit" presetSubtype="0" fill="hold" nodeType="afterEffect">
                                  <p:stCondLst>
                                    <p:cond delay="0"/>
                                  </p:stCondLst>
                                  <p:childTnLst>
                                    <p:animEffect transition="out" filter="fade">
                                      <p:cBhvr>
                                        <p:cTn id="241" dur="500"/>
                                        <p:tgtEl>
                                          <p:spTgt spid="252"/>
                                        </p:tgtEl>
                                      </p:cBhvr>
                                    </p:animEffect>
                                    <p:set>
                                      <p:cBhvr>
                                        <p:cTn id="242" dur="1" fill="hold">
                                          <p:stCondLst>
                                            <p:cond delay="499"/>
                                          </p:stCondLst>
                                        </p:cTn>
                                        <p:tgtEl>
                                          <p:spTgt spid="252"/>
                                        </p:tgtEl>
                                        <p:attrNameLst>
                                          <p:attrName>style.visibility</p:attrName>
                                        </p:attrNameLst>
                                      </p:cBhvr>
                                      <p:to>
                                        <p:strVal val="hidden"/>
                                      </p:to>
                                    </p:set>
                                  </p:childTnLst>
                                </p:cTn>
                              </p:par>
                              <p:par>
                                <p:cTn id="243" presetID="37" presetClass="path" presetSubtype="0" accel="50000" decel="50000" fill="hold" nodeType="withEffect">
                                  <p:stCondLst>
                                    <p:cond delay="0"/>
                                  </p:stCondLst>
                                  <p:childTnLst>
                                    <p:animMotion origin="layout" path="M 4.16667E-6 -4.44444E-6 L 0.09179 0.04005 C 0.11093 0.04908 0.13958 0.05394 0.16979 0.05394 C 0.20403 0.05394 0.23151 0.04908 0.25065 0.04005 L 0.34257 -4.44444E-6 " pathEditMode="relative" rAng="0" ptsTypes="AAAAA">
                                      <p:cBhvr>
                                        <p:cTn id="244" dur="500" fill="hold"/>
                                        <p:tgtEl>
                                          <p:spTgt spid="139"/>
                                        </p:tgtEl>
                                        <p:attrNameLst>
                                          <p:attrName>ppt_x</p:attrName>
                                          <p:attrName>ppt_y</p:attrName>
                                        </p:attrNameLst>
                                      </p:cBhvr>
                                      <p:rCtr x="17122" y="2685"/>
                                    </p:animMotion>
                                  </p:childTnLst>
                                </p:cTn>
                              </p:par>
                              <p:par>
                                <p:cTn id="245" presetID="2" presetClass="entr" presetSubtype="12" fill="hold" nodeType="withEffect">
                                  <p:stCondLst>
                                    <p:cond delay="0"/>
                                  </p:stCondLst>
                                  <p:childTnLst>
                                    <p:set>
                                      <p:cBhvr>
                                        <p:cTn id="246" dur="1" fill="hold">
                                          <p:stCondLst>
                                            <p:cond delay="0"/>
                                          </p:stCondLst>
                                        </p:cTn>
                                        <p:tgtEl>
                                          <p:spTgt spid="334"/>
                                        </p:tgtEl>
                                        <p:attrNameLst>
                                          <p:attrName>style.visibility</p:attrName>
                                        </p:attrNameLst>
                                      </p:cBhvr>
                                      <p:to>
                                        <p:strVal val="visible"/>
                                      </p:to>
                                    </p:set>
                                    <p:anim calcmode="lin" valueType="num">
                                      <p:cBhvr additive="base">
                                        <p:cTn id="247" dur="500" fill="hold"/>
                                        <p:tgtEl>
                                          <p:spTgt spid="334"/>
                                        </p:tgtEl>
                                        <p:attrNameLst>
                                          <p:attrName>ppt_x</p:attrName>
                                        </p:attrNameLst>
                                      </p:cBhvr>
                                      <p:tavLst>
                                        <p:tav tm="0">
                                          <p:val>
                                            <p:strVal val="0-#ppt_w/2"/>
                                          </p:val>
                                        </p:tav>
                                        <p:tav tm="100000">
                                          <p:val>
                                            <p:strVal val="#ppt_x"/>
                                          </p:val>
                                        </p:tav>
                                      </p:tavLst>
                                    </p:anim>
                                    <p:anim calcmode="lin" valueType="num">
                                      <p:cBhvr additive="base">
                                        <p:cTn id="248" dur="500" fill="hold"/>
                                        <p:tgtEl>
                                          <p:spTgt spid="334"/>
                                        </p:tgtEl>
                                        <p:attrNameLst>
                                          <p:attrName>ppt_y</p:attrName>
                                        </p:attrNameLst>
                                      </p:cBhvr>
                                      <p:tavLst>
                                        <p:tav tm="0">
                                          <p:val>
                                            <p:strVal val="1+#ppt_h/2"/>
                                          </p:val>
                                        </p:tav>
                                        <p:tav tm="100000">
                                          <p:val>
                                            <p:strVal val="#ppt_y"/>
                                          </p:val>
                                        </p:tav>
                                      </p:tavLst>
                                    </p:anim>
                                  </p:childTnLst>
                                </p:cTn>
                              </p:par>
                              <p:par>
                                <p:cTn id="249" presetID="2" presetClass="entr" presetSubtype="12" decel="100000" fill="hold" nodeType="withEffect">
                                  <p:stCondLst>
                                    <p:cond delay="0"/>
                                  </p:stCondLst>
                                  <p:childTnLst>
                                    <p:set>
                                      <p:cBhvr>
                                        <p:cTn id="250" dur="1" fill="hold">
                                          <p:stCondLst>
                                            <p:cond delay="0"/>
                                          </p:stCondLst>
                                        </p:cTn>
                                        <p:tgtEl>
                                          <p:spTgt spid="287"/>
                                        </p:tgtEl>
                                        <p:attrNameLst>
                                          <p:attrName>style.visibility</p:attrName>
                                        </p:attrNameLst>
                                      </p:cBhvr>
                                      <p:to>
                                        <p:strVal val="visible"/>
                                      </p:to>
                                    </p:set>
                                    <p:anim calcmode="lin" valueType="num">
                                      <p:cBhvr additive="base">
                                        <p:cTn id="251" dur="500" fill="hold"/>
                                        <p:tgtEl>
                                          <p:spTgt spid="287"/>
                                        </p:tgtEl>
                                        <p:attrNameLst>
                                          <p:attrName>ppt_x</p:attrName>
                                        </p:attrNameLst>
                                      </p:cBhvr>
                                      <p:tavLst>
                                        <p:tav tm="0">
                                          <p:val>
                                            <p:strVal val="0-#ppt_w/2"/>
                                          </p:val>
                                        </p:tav>
                                        <p:tav tm="100000">
                                          <p:val>
                                            <p:strVal val="#ppt_x"/>
                                          </p:val>
                                        </p:tav>
                                      </p:tavLst>
                                    </p:anim>
                                    <p:anim calcmode="lin" valueType="num">
                                      <p:cBhvr additive="base">
                                        <p:cTn id="252" dur="500" fill="hold"/>
                                        <p:tgtEl>
                                          <p:spTgt spid="287"/>
                                        </p:tgtEl>
                                        <p:attrNameLst>
                                          <p:attrName>ppt_y</p:attrName>
                                        </p:attrNameLst>
                                      </p:cBhvr>
                                      <p:tavLst>
                                        <p:tav tm="0">
                                          <p:val>
                                            <p:strVal val="1+#ppt_h/2"/>
                                          </p:val>
                                        </p:tav>
                                        <p:tav tm="100000">
                                          <p:val>
                                            <p:strVal val="#ppt_y"/>
                                          </p:val>
                                        </p:tav>
                                      </p:tavLst>
                                    </p:anim>
                                  </p:childTnLst>
                                </p:cTn>
                              </p:par>
                              <p:par>
                                <p:cTn id="253" presetID="1" presetClass="entr" presetSubtype="0" fill="hold" grpId="0" nodeType="withEffect">
                                  <p:stCondLst>
                                    <p:cond delay="0"/>
                                  </p:stCondLst>
                                  <p:childTnLst>
                                    <p:set>
                                      <p:cBhvr>
                                        <p:cTn id="254" dur="1" fill="hold">
                                          <p:stCondLst>
                                            <p:cond delay="0"/>
                                          </p:stCondLst>
                                        </p:cTn>
                                        <p:tgtEl>
                                          <p:spTgt spid="348"/>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57"/>
                                        </p:tgtEl>
                                        <p:attrNameLst>
                                          <p:attrName>style.visibility</p:attrName>
                                        </p:attrNameLst>
                                      </p:cBhvr>
                                      <p:to>
                                        <p:strVal val="visible"/>
                                      </p:to>
                                    </p:set>
                                  </p:childTnLst>
                                </p:cTn>
                              </p:par>
                            </p:childTnLst>
                          </p:cTn>
                        </p:par>
                        <p:par>
                          <p:cTn id="257" fill="hold">
                            <p:stCondLst>
                              <p:cond delay="16000"/>
                            </p:stCondLst>
                            <p:childTnLst>
                              <p:par>
                                <p:cTn id="258" presetID="37" presetClass="path" presetSubtype="0" accel="50000" decel="50000" fill="hold" nodeType="afterEffect">
                                  <p:stCondLst>
                                    <p:cond delay="0"/>
                                  </p:stCondLst>
                                  <p:childTnLst>
                                    <p:animMotion origin="layout" path="M 0.00039 -4.44444E-6 L 0.08737 0.04005 C 0.10546 0.04908 0.13268 0.05394 0.16119 0.05394 C 0.19362 0.05394 0.21966 0.04908 0.23776 0.04005 L 0.32487 -4.44444E-6 " pathEditMode="relative" rAng="0" ptsTypes="AAAAA">
                                      <p:cBhvr>
                                        <p:cTn id="259" dur="500" fill="hold"/>
                                        <p:tgtEl>
                                          <p:spTgt spid="215"/>
                                        </p:tgtEl>
                                        <p:attrNameLst>
                                          <p:attrName>ppt_x</p:attrName>
                                          <p:attrName>ppt_y</p:attrName>
                                        </p:attrNameLst>
                                      </p:cBhvr>
                                      <p:rCtr x="16224" y="2685"/>
                                    </p:animMotion>
                                  </p:childTnLst>
                                </p:cTn>
                              </p:par>
                            </p:childTnLst>
                          </p:cTn>
                        </p:par>
                        <p:par>
                          <p:cTn id="260" fill="hold">
                            <p:stCondLst>
                              <p:cond delay="16500"/>
                            </p:stCondLst>
                            <p:childTnLst>
                              <p:par>
                                <p:cTn id="261" presetID="37" presetClass="path" presetSubtype="0" accel="50000" decel="50000" fill="hold" nodeType="afterEffect">
                                  <p:stCondLst>
                                    <p:cond delay="0"/>
                                  </p:stCondLst>
                                  <p:childTnLst>
                                    <p:animMotion origin="layout" path="M 6.25E-7 -2.96296E-6 L 0.0918 0.04005 C 0.11094 0.04908 0.13958 0.05394 0.16979 0.05394 C 0.20404 0.05394 0.23151 0.04908 0.25065 0.04005 L 0.34258 -2.96296E-6 " pathEditMode="relative" rAng="0" ptsTypes="AAAAA">
                                      <p:cBhvr>
                                        <p:cTn id="262" dur="500" fill="hold"/>
                                        <p:tgtEl>
                                          <p:spTgt spid="141"/>
                                        </p:tgtEl>
                                        <p:attrNameLst>
                                          <p:attrName>ppt_x</p:attrName>
                                          <p:attrName>ppt_y</p:attrName>
                                        </p:attrNameLst>
                                      </p:cBhvr>
                                      <p:rCtr x="17122" y="2685"/>
                                    </p:animMotion>
                                  </p:childTnLst>
                                </p:cTn>
                              </p:par>
                            </p:childTnLst>
                          </p:cTn>
                        </p:par>
                        <p:par>
                          <p:cTn id="263" fill="hold">
                            <p:stCondLst>
                              <p:cond delay="17000"/>
                            </p:stCondLst>
                            <p:childTnLst>
                              <p:par>
                                <p:cTn id="264" presetID="37" presetClass="path" presetSubtype="0" accel="50000" decel="50000" fill="hold" nodeType="afterEffect">
                                  <p:stCondLst>
                                    <p:cond delay="0"/>
                                  </p:stCondLst>
                                  <p:childTnLst>
                                    <p:animMotion origin="layout" path="M 0.00039 -2.96296E-6 L 0.08737 0.04005 C 0.10547 0.04908 0.13268 0.05394 0.1612 0.05394 C 0.19362 0.05394 0.21966 0.04908 0.23776 0.04005 L 0.32487 -2.96296E-6 " pathEditMode="relative" rAng="0" ptsTypes="AAAAA">
                                      <p:cBhvr>
                                        <p:cTn id="265" dur="500" fill="hold"/>
                                        <p:tgtEl>
                                          <p:spTgt spid="216"/>
                                        </p:tgtEl>
                                        <p:attrNameLst>
                                          <p:attrName>ppt_x</p:attrName>
                                          <p:attrName>ppt_y</p:attrName>
                                        </p:attrNameLst>
                                      </p:cBhvr>
                                      <p:rCtr x="16224" y="2685"/>
                                    </p:animMotion>
                                  </p:childTnLst>
                                </p:cTn>
                              </p:par>
                              <p:par>
                                <p:cTn id="266" presetID="2" presetClass="entr" presetSubtype="12" decel="100000" fill="hold" nodeType="withEffect">
                                  <p:stCondLst>
                                    <p:cond delay="0"/>
                                  </p:stCondLst>
                                  <p:childTnLst>
                                    <p:set>
                                      <p:cBhvr>
                                        <p:cTn id="267" dur="1" fill="hold">
                                          <p:stCondLst>
                                            <p:cond delay="0"/>
                                          </p:stCondLst>
                                        </p:cTn>
                                        <p:tgtEl>
                                          <p:spTgt spid="288"/>
                                        </p:tgtEl>
                                        <p:attrNameLst>
                                          <p:attrName>style.visibility</p:attrName>
                                        </p:attrNameLst>
                                      </p:cBhvr>
                                      <p:to>
                                        <p:strVal val="visible"/>
                                      </p:to>
                                    </p:set>
                                    <p:anim calcmode="lin" valueType="num">
                                      <p:cBhvr additive="base">
                                        <p:cTn id="268" dur="500" fill="hold"/>
                                        <p:tgtEl>
                                          <p:spTgt spid="288"/>
                                        </p:tgtEl>
                                        <p:attrNameLst>
                                          <p:attrName>ppt_x</p:attrName>
                                        </p:attrNameLst>
                                      </p:cBhvr>
                                      <p:tavLst>
                                        <p:tav tm="0">
                                          <p:val>
                                            <p:strVal val="0-#ppt_w/2"/>
                                          </p:val>
                                        </p:tav>
                                        <p:tav tm="100000">
                                          <p:val>
                                            <p:strVal val="#ppt_x"/>
                                          </p:val>
                                        </p:tav>
                                      </p:tavLst>
                                    </p:anim>
                                    <p:anim calcmode="lin" valueType="num">
                                      <p:cBhvr additive="base">
                                        <p:cTn id="269" dur="500" fill="hold"/>
                                        <p:tgtEl>
                                          <p:spTgt spid="288"/>
                                        </p:tgtEl>
                                        <p:attrNameLst>
                                          <p:attrName>ppt_y</p:attrName>
                                        </p:attrNameLst>
                                      </p:cBhvr>
                                      <p:tavLst>
                                        <p:tav tm="0">
                                          <p:val>
                                            <p:strVal val="1+#ppt_h/2"/>
                                          </p:val>
                                        </p:tav>
                                        <p:tav tm="100000">
                                          <p:val>
                                            <p:strVal val="#ppt_y"/>
                                          </p:val>
                                        </p:tav>
                                      </p:tavLst>
                                    </p:anim>
                                  </p:childTnLst>
                                </p:cTn>
                              </p:par>
                              <p:par>
                                <p:cTn id="270" presetID="1" presetClass="entr" presetSubtype="0" fill="hold" grpId="0" nodeType="withEffect">
                                  <p:stCondLst>
                                    <p:cond delay="0"/>
                                  </p:stCondLst>
                                  <p:childTnLst>
                                    <p:set>
                                      <p:cBhvr>
                                        <p:cTn id="271" dur="1" fill="hold">
                                          <p:stCondLst>
                                            <p:cond delay="0"/>
                                          </p:stCondLst>
                                        </p:cTn>
                                        <p:tgtEl>
                                          <p:spTgt spid="349"/>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350"/>
                                        </p:tgtEl>
                                        <p:attrNameLst>
                                          <p:attrName>style.visibility</p:attrName>
                                        </p:attrNameLst>
                                      </p:cBhvr>
                                      <p:to>
                                        <p:strVal val="visible"/>
                                      </p:to>
                                    </p:set>
                                  </p:childTnLst>
                                </p:cTn>
                              </p:par>
                            </p:childTnLst>
                          </p:cTn>
                        </p:par>
                        <p:par>
                          <p:cTn id="274" fill="hold">
                            <p:stCondLst>
                              <p:cond delay="17500"/>
                            </p:stCondLst>
                            <p:childTnLst>
                              <p:par>
                                <p:cTn id="275" presetID="2" presetClass="entr" presetSubtype="12" decel="100000" fill="hold" nodeType="afterEffect">
                                  <p:stCondLst>
                                    <p:cond delay="0"/>
                                  </p:stCondLst>
                                  <p:childTnLst>
                                    <p:set>
                                      <p:cBhvr>
                                        <p:cTn id="276" dur="1" fill="hold">
                                          <p:stCondLst>
                                            <p:cond delay="0"/>
                                          </p:stCondLst>
                                        </p:cTn>
                                        <p:tgtEl>
                                          <p:spTgt spid="289"/>
                                        </p:tgtEl>
                                        <p:attrNameLst>
                                          <p:attrName>style.visibility</p:attrName>
                                        </p:attrNameLst>
                                      </p:cBhvr>
                                      <p:to>
                                        <p:strVal val="visible"/>
                                      </p:to>
                                    </p:set>
                                    <p:anim calcmode="lin" valueType="num">
                                      <p:cBhvr additive="base">
                                        <p:cTn id="277" dur="500" fill="hold"/>
                                        <p:tgtEl>
                                          <p:spTgt spid="289"/>
                                        </p:tgtEl>
                                        <p:attrNameLst>
                                          <p:attrName>ppt_x</p:attrName>
                                        </p:attrNameLst>
                                      </p:cBhvr>
                                      <p:tavLst>
                                        <p:tav tm="0">
                                          <p:val>
                                            <p:strVal val="0-#ppt_w/2"/>
                                          </p:val>
                                        </p:tav>
                                        <p:tav tm="100000">
                                          <p:val>
                                            <p:strVal val="#ppt_x"/>
                                          </p:val>
                                        </p:tav>
                                      </p:tavLst>
                                    </p:anim>
                                    <p:anim calcmode="lin" valueType="num">
                                      <p:cBhvr additive="base">
                                        <p:cTn id="278" dur="500" fill="hold"/>
                                        <p:tgtEl>
                                          <p:spTgt spid="289"/>
                                        </p:tgtEl>
                                        <p:attrNameLst>
                                          <p:attrName>ppt_y</p:attrName>
                                        </p:attrNameLst>
                                      </p:cBhvr>
                                      <p:tavLst>
                                        <p:tav tm="0">
                                          <p:val>
                                            <p:strVal val="1+#ppt_h/2"/>
                                          </p:val>
                                        </p:tav>
                                        <p:tav tm="100000">
                                          <p:val>
                                            <p:strVal val="#ppt_y"/>
                                          </p:val>
                                        </p:tav>
                                      </p:tavLst>
                                    </p:anim>
                                  </p:childTnLst>
                                </p:cTn>
                              </p:par>
                            </p:childTnLst>
                          </p:cTn>
                        </p:par>
                        <p:par>
                          <p:cTn id="279" fill="hold">
                            <p:stCondLst>
                              <p:cond delay="18000"/>
                            </p:stCondLst>
                            <p:childTnLst>
                              <p:par>
                                <p:cTn id="280" presetID="42" presetClass="entr" presetSubtype="0" fill="hold" grpId="0" nodeType="afterEffect">
                                  <p:stCondLst>
                                    <p:cond delay="0"/>
                                  </p:stCondLst>
                                  <p:childTnLst>
                                    <p:set>
                                      <p:cBhvr>
                                        <p:cTn id="281" dur="1" fill="hold">
                                          <p:stCondLst>
                                            <p:cond delay="0"/>
                                          </p:stCondLst>
                                        </p:cTn>
                                        <p:tgtEl>
                                          <p:spTgt spid="200"/>
                                        </p:tgtEl>
                                        <p:attrNameLst>
                                          <p:attrName>style.visibility</p:attrName>
                                        </p:attrNameLst>
                                      </p:cBhvr>
                                      <p:to>
                                        <p:strVal val="visible"/>
                                      </p:to>
                                    </p:set>
                                    <p:animEffect transition="in" filter="fade">
                                      <p:cBhvr>
                                        <p:cTn id="282" dur="1000"/>
                                        <p:tgtEl>
                                          <p:spTgt spid="200"/>
                                        </p:tgtEl>
                                      </p:cBhvr>
                                    </p:animEffect>
                                    <p:anim calcmode="lin" valueType="num">
                                      <p:cBhvr>
                                        <p:cTn id="283" dur="1000" fill="hold"/>
                                        <p:tgtEl>
                                          <p:spTgt spid="200"/>
                                        </p:tgtEl>
                                        <p:attrNameLst>
                                          <p:attrName>ppt_x</p:attrName>
                                        </p:attrNameLst>
                                      </p:cBhvr>
                                      <p:tavLst>
                                        <p:tav tm="0">
                                          <p:val>
                                            <p:strVal val="#ppt_x"/>
                                          </p:val>
                                        </p:tav>
                                        <p:tav tm="100000">
                                          <p:val>
                                            <p:strVal val="#ppt_x"/>
                                          </p:val>
                                        </p:tav>
                                      </p:tavLst>
                                    </p:anim>
                                    <p:anim calcmode="lin" valueType="num">
                                      <p:cBhvr>
                                        <p:cTn id="284" dur="1000" fill="hold"/>
                                        <p:tgtEl>
                                          <p:spTgt spid="200"/>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201"/>
                                        </p:tgtEl>
                                        <p:attrNameLst>
                                          <p:attrName>style.visibility</p:attrName>
                                        </p:attrNameLst>
                                      </p:cBhvr>
                                      <p:to>
                                        <p:strVal val="visible"/>
                                      </p:to>
                                    </p:set>
                                    <p:animEffect transition="in" filter="fade">
                                      <p:cBhvr>
                                        <p:cTn id="287" dur="1000"/>
                                        <p:tgtEl>
                                          <p:spTgt spid="201"/>
                                        </p:tgtEl>
                                      </p:cBhvr>
                                    </p:animEffect>
                                    <p:anim calcmode="lin" valueType="num">
                                      <p:cBhvr>
                                        <p:cTn id="288" dur="1000" fill="hold"/>
                                        <p:tgtEl>
                                          <p:spTgt spid="201"/>
                                        </p:tgtEl>
                                        <p:attrNameLst>
                                          <p:attrName>ppt_x</p:attrName>
                                        </p:attrNameLst>
                                      </p:cBhvr>
                                      <p:tavLst>
                                        <p:tav tm="0">
                                          <p:val>
                                            <p:strVal val="#ppt_x"/>
                                          </p:val>
                                        </p:tav>
                                        <p:tav tm="100000">
                                          <p:val>
                                            <p:strVal val="#ppt_x"/>
                                          </p:val>
                                        </p:tav>
                                      </p:tavLst>
                                    </p:anim>
                                    <p:anim calcmode="lin" valueType="num">
                                      <p:cBhvr>
                                        <p:cTn id="289" dur="1000" fill="hold"/>
                                        <p:tgtEl>
                                          <p:spTgt spid="201"/>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253"/>
                                        </p:tgtEl>
                                        <p:attrNameLst>
                                          <p:attrName>style.visibility</p:attrName>
                                        </p:attrNameLst>
                                      </p:cBhvr>
                                      <p:to>
                                        <p:strVal val="visible"/>
                                      </p:to>
                                    </p:set>
                                    <p:animEffect transition="in" filter="fade">
                                      <p:cBhvr>
                                        <p:cTn id="292" dur="1000"/>
                                        <p:tgtEl>
                                          <p:spTgt spid="253"/>
                                        </p:tgtEl>
                                      </p:cBhvr>
                                    </p:animEffect>
                                    <p:anim calcmode="lin" valueType="num">
                                      <p:cBhvr>
                                        <p:cTn id="293" dur="1000" fill="hold"/>
                                        <p:tgtEl>
                                          <p:spTgt spid="253"/>
                                        </p:tgtEl>
                                        <p:attrNameLst>
                                          <p:attrName>ppt_x</p:attrName>
                                        </p:attrNameLst>
                                      </p:cBhvr>
                                      <p:tavLst>
                                        <p:tav tm="0">
                                          <p:val>
                                            <p:strVal val="#ppt_x"/>
                                          </p:val>
                                        </p:tav>
                                        <p:tav tm="100000">
                                          <p:val>
                                            <p:strVal val="#ppt_x"/>
                                          </p:val>
                                        </p:tav>
                                      </p:tavLst>
                                    </p:anim>
                                    <p:anim calcmode="lin" valueType="num">
                                      <p:cBhvr>
                                        <p:cTn id="294" dur="1000" fill="hold"/>
                                        <p:tgtEl>
                                          <p:spTgt spid="253"/>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254"/>
                                        </p:tgtEl>
                                        <p:attrNameLst>
                                          <p:attrName>style.visibility</p:attrName>
                                        </p:attrNameLst>
                                      </p:cBhvr>
                                      <p:to>
                                        <p:strVal val="visible"/>
                                      </p:to>
                                    </p:set>
                                    <p:animEffect transition="in" filter="fade">
                                      <p:cBhvr>
                                        <p:cTn id="297" dur="1000"/>
                                        <p:tgtEl>
                                          <p:spTgt spid="254"/>
                                        </p:tgtEl>
                                      </p:cBhvr>
                                    </p:animEffect>
                                    <p:anim calcmode="lin" valueType="num">
                                      <p:cBhvr>
                                        <p:cTn id="298" dur="1000" fill="hold"/>
                                        <p:tgtEl>
                                          <p:spTgt spid="254"/>
                                        </p:tgtEl>
                                        <p:attrNameLst>
                                          <p:attrName>ppt_x</p:attrName>
                                        </p:attrNameLst>
                                      </p:cBhvr>
                                      <p:tavLst>
                                        <p:tav tm="0">
                                          <p:val>
                                            <p:strVal val="#ppt_x"/>
                                          </p:val>
                                        </p:tav>
                                        <p:tav tm="100000">
                                          <p:val>
                                            <p:strVal val="#ppt_x"/>
                                          </p:val>
                                        </p:tav>
                                      </p:tavLst>
                                    </p:anim>
                                    <p:anim calcmode="lin" valueType="num">
                                      <p:cBhvr>
                                        <p:cTn id="299" dur="1000" fill="hold"/>
                                        <p:tgtEl>
                                          <p:spTgt spid="254"/>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255"/>
                                        </p:tgtEl>
                                        <p:attrNameLst>
                                          <p:attrName>style.visibility</p:attrName>
                                        </p:attrNameLst>
                                      </p:cBhvr>
                                      <p:to>
                                        <p:strVal val="visible"/>
                                      </p:to>
                                    </p:set>
                                    <p:animEffect transition="in" filter="fade">
                                      <p:cBhvr>
                                        <p:cTn id="302" dur="1000"/>
                                        <p:tgtEl>
                                          <p:spTgt spid="255"/>
                                        </p:tgtEl>
                                      </p:cBhvr>
                                    </p:animEffect>
                                    <p:anim calcmode="lin" valueType="num">
                                      <p:cBhvr>
                                        <p:cTn id="303" dur="1000" fill="hold"/>
                                        <p:tgtEl>
                                          <p:spTgt spid="255"/>
                                        </p:tgtEl>
                                        <p:attrNameLst>
                                          <p:attrName>ppt_x</p:attrName>
                                        </p:attrNameLst>
                                      </p:cBhvr>
                                      <p:tavLst>
                                        <p:tav tm="0">
                                          <p:val>
                                            <p:strVal val="#ppt_x"/>
                                          </p:val>
                                        </p:tav>
                                        <p:tav tm="100000">
                                          <p:val>
                                            <p:strVal val="#ppt_x"/>
                                          </p:val>
                                        </p:tav>
                                      </p:tavLst>
                                    </p:anim>
                                    <p:anim calcmode="lin" valueType="num">
                                      <p:cBhvr>
                                        <p:cTn id="304" dur="1000" fill="hold"/>
                                        <p:tgtEl>
                                          <p:spTgt spid="255"/>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99"/>
                                        </p:tgtEl>
                                        <p:attrNameLst>
                                          <p:attrName>style.visibility</p:attrName>
                                        </p:attrNameLst>
                                      </p:cBhvr>
                                      <p:to>
                                        <p:strVal val="visible"/>
                                      </p:to>
                                    </p:set>
                                    <p:animEffect transition="in" filter="fade">
                                      <p:cBhvr>
                                        <p:cTn id="307" dur="1000"/>
                                        <p:tgtEl>
                                          <p:spTgt spid="199"/>
                                        </p:tgtEl>
                                      </p:cBhvr>
                                    </p:animEffect>
                                    <p:anim calcmode="lin" valueType="num">
                                      <p:cBhvr>
                                        <p:cTn id="308" dur="1000" fill="hold"/>
                                        <p:tgtEl>
                                          <p:spTgt spid="199"/>
                                        </p:tgtEl>
                                        <p:attrNameLst>
                                          <p:attrName>ppt_x</p:attrName>
                                        </p:attrNameLst>
                                      </p:cBhvr>
                                      <p:tavLst>
                                        <p:tav tm="0">
                                          <p:val>
                                            <p:strVal val="#ppt_x"/>
                                          </p:val>
                                        </p:tav>
                                        <p:tav tm="100000">
                                          <p:val>
                                            <p:strVal val="#ppt_x"/>
                                          </p:val>
                                        </p:tav>
                                      </p:tavLst>
                                    </p:anim>
                                    <p:anim calcmode="lin" valueType="num">
                                      <p:cBhvr>
                                        <p:cTn id="309" dur="1000" fill="hold"/>
                                        <p:tgtEl>
                                          <p:spTgt spid="199"/>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98"/>
                                        </p:tgtEl>
                                        <p:attrNameLst>
                                          <p:attrName>style.visibility</p:attrName>
                                        </p:attrNameLst>
                                      </p:cBhvr>
                                      <p:to>
                                        <p:strVal val="visible"/>
                                      </p:to>
                                    </p:set>
                                    <p:animEffect transition="in" filter="fade">
                                      <p:cBhvr>
                                        <p:cTn id="312" dur="1000"/>
                                        <p:tgtEl>
                                          <p:spTgt spid="198"/>
                                        </p:tgtEl>
                                      </p:cBhvr>
                                    </p:animEffect>
                                    <p:anim calcmode="lin" valueType="num">
                                      <p:cBhvr>
                                        <p:cTn id="313" dur="1000" fill="hold"/>
                                        <p:tgtEl>
                                          <p:spTgt spid="198"/>
                                        </p:tgtEl>
                                        <p:attrNameLst>
                                          <p:attrName>ppt_x</p:attrName>
                                        </p:attrNameLst>
                                      </p:cBhvr>
                                      <p:tavLst>
                                        <p:tav tm="0">
                                          <p:val>
                                            <p:strVal val="#ppt_x"/>
                                          </p:val>
                                        </p:tav>
                                        <p:tav tm="100000">
                                          <p:val>
                                            <p:strVal val="#ppt_x"/>
                                          </p:val>
                                        </p:tav>
                                      </p:tavLst>
                                    </p:anim>
                                    <p:anim calcmode="lin" valueType="num">
                                      <p:cBhvr>
                                        <p:cTn id="314" dur="1000" fill="hold"/>
                                        <p:tgtEl>
                                          <p:spTgt spid="198"/>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197"/>
                                        </p:tgtEl>
                                        <p:attrNameLst>
                                          <p:attrName>style.visibility</p:attrName>
                                        </p:attrNameLst>
                                      </p:cBhvr>
                                      <p:to>
                                        <p:strVal val="visible"/>
                                      </p:to>
                                    </p:set>
                                    <p:animEffect transition="in" filter="fade">
                                      <p:cBhvr>
                                        <p:cTn id="317" dur="1000"/>
                                        <p:tgtEl>
                                          <p:spTgt spid="197"/>
                                        </p:tgtEl>
                                      </p:cBhvr>
                                    </p:animEffect>
                                    <p:anim calcmode="lin" valueType="num">
                                      <p:cBhvr>
                                        <p:cTn id="318" dur="1000" fill="hold"/>
                                        <p:tgtEl>
                                          <p:spTgt spid="197"/>
                                        </p:tgtEl>
                                        <p:attrNameLst>
                                          <p:attrName>ppt_x</p:attrName>
                                        </p:attrNameLst>
                                      </p:cBhvr>
                                      <p:tavLst>
                                        <p:tav tm="0">
                                          <p:val>
                                            <p:strVal val="#ppt_x"/>
                                          </p:val>
                                        </p:tav>
                                        <p:tav tm="100000">
                                          <p:val>
                                            <p:strVal val="#ppt_x"/>
                                          </p:val>
                                        </p:tav>
                                      </p:tavLst>
                                    </p:anim>
                                    <p:anim calcmode="lin" valueType="num">
                                      <p:cBhvr>
                                        <p:cTn id="319" dur="1000" fill="hold"/>
                                        <p:tgtEl>
                                          <p:spTgt spid="197"/>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196"/>
                                        </p:tgtEl>
                                        <p:attrNameLst>
                                          <p:attrName>style.visibility</p:attrName>
                                        </p:attrNameLst>
                                      </p:cBhvr>
                                      <p:to>
                                        <p:strVal val="visible"/>
                                      </p:to>
                                    </p:set>
                                    <p:animEffect transition="in" filter="fade">
                                      <p:cBhvr>
                                        <p:cTn id="322" dur="1000"/>
                                        <p:tgtEl>
                                          <p:spTgt spid="196"/>
                                        </p:tgtEl>
                                      </p:cBhvr>
                                    </p:animEffect>
                                    <p:anim calcmode="lin" valueType="num">
                                      <p:cBhvr>
                                        <p:cTn id="323" dur="1000" fill="hold"/>
                                        <p:tgtEl>
                                          <p:spTgt spid="196"/>
                                        </p:tgtEl>
                                        <p:attrNameLst>
                                          <p:attrName>ppt_x</p:attrName>
                                        </p:attrNameLst>
                                      </p:cBhvr>
                                      <p:tavLst>
                                        <p:tav tm="0">
                                          <p:val>
                                            <p:strVal val="#ppt_x"/>
                                          </p:val>
                                        </p:tav>
                                        <p:tav tm="100000">
                                          <p:val>
                                            <p:strVal val="#ppt_x"/>
                                          </p:val>
                                        </p:tav>
                                      </p:tavLst>
                                    </p:anim>
                                    <p:anim calcmode="lin" valueType="num">
                                      <p:cBhvr>
                                        <p:cTn id="324" dur="1000" fill="hold"/>
                                        <p:tgtEl>
                                          <p:spTgt spid="196"/>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195"/>
                                        </p:tgtEl>
                                        <p:attrNameLst>
                                          <p:attrName>style.visibility</p:attrName>
                                        </p:attrNameLst>
                                      </p:cBhvr>
                                      <p:to>
                                        <p:strVal val="visible"/>
                                      </p:to>
                                    </p:set>
                                    <p:animEffect transition="in" filter="fade">
                                      <p:cBhvr>
                                        <p:cTn id="327" dur="1000"/>
                                        <p:tgtEl>
                                          <p:spTgt spid="195"/>
                                        </p:tgtEl>
                                      </p:cBhvr>
                                    </p:animEffect>
                                    <p:anim calcmode="lin" valueType="num">
                                      <p:cBhvr>
                                        <p:cTn id="328" dur="1000" fill="hold"/>
                                        <p:tgtEl>
                                          <p:spTgt spid="195"/>
                                        </p:tgtEl>
                                        <p:attrNameLst>
                                          <p:attrName>ppt_x</p:attrName>
                                        </p:attrNameLst>
                                      </p:cBhvr>
                                      <p:tavLst>
                                        <p:tav tm="0">
                                          <p:val>
                                            <p:strVal val="#ppt_x"/>
                                          </p:val>
                                        </p:tav>
                                        <p:tav tm="100000">
                                          <p:val>
                                            <p:strVal val="#ppt_x"/>
                                          </p:val>
                                        </p:tav>
                                      </p:tavLst>
                                    </p:anim>
                                    <p:anim calcmode="lin" valueType="num">
                                      <p:cBhvr>
                                        <p:cTn id="329" dur="1000" fill="hold"/>
                                        <p:tgtEl>
                                          <p:spTgt spid="195"/>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190"/>
                                        </p:tgtEl>
                                        <p:attrNameLst>
                                          <p:attrName>style.visibility</p:attrName>
                                        </p:attrNameLst>
                                      </p:cBhvr>
                                      <p:to>
                                        <p:strVal val="visible"/>
                                      </p:to>
                                    </p:set>
                                    <p:animEffect transition="in" filter="fade">
                                      <p:cBhvr>
                                        <p:cTn id="332" dur="1000"/>
                                        <p:tgtEl>
                                          <p:spTgt spid="190"/>
                                        </p:tgtEl>
                                      </p:cBhvr>
                                    </p:animEffect>
                                    <p:anim calcmode="lin" valueType="num">
                                      <p:cBhvr>
                                        <p:cTn id="333" dur="1000" fill="hold"/>
                                        <p:tgtEl>
                                          <p:spTgt spid="190"/>
                                        </p:tgtEl>
                                        <p:attrNameLst>
                                          <p:attrName>ppt_x</p:attrName>
                                        </p:attrNameLst>
                                      </p:cBhvr>
                                      <p:tavLst>
                                        <p:tav tm="0">
                                          <p:val>
                                            <p:strVal val="#ppt_x"/>
                                          </p:val>
                                        </p:tav>
                                        <p:tav tm="100000">
                                          <p:val>
                                            <p:strVal val="#ppt_x"/>
                                          </p:val>
                                        </p:tav>
                                      </p:tavLst>
                                    </p:anim>
                                    <p:anim calcmode="lin" valueType="num">
                                      <p:cBhvr>
                                        <p:cTn id="334" dur="1000" fill="hold"/>
                                        <p:tgtEl>
                                          <p:spTgt spid="190"/>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191"/>
                                        </p:tgtEl>
                                        <p:attrNameLst>
                                          <p:attrName>style.visibility</p:attrName>
                                        </p:attrNameLst>
                                      </p:cBhvr>
                                      <p:to>
                                        <p:strVal val="visible"/>
                                      </p:to>
                                    </p:set>
                                    <p:animEffect transition="in" filter="fade">
                                      <p:cBhvr>
                                        <p:cTn id="337" dur="1000"/>
                                        <p:tgtEl>
                                          <p:spTgt spid="191"/>
                                        </p:tgtEl>
                                      </p:cBhvr>
                                    </p:animEffect>
                                    <p:anim calcmode="lin" valueType="num">
                                      <p:cBhvr>
                                        <p:cTn id="338" dur="1000" fill="hold"/>
                                        <p:tgtEl>
                                          <p:spTgt spid="191"/>
                                        </p:tgtEl>
                                        <p:attrNameLst>
                                          <p:attrName>ppt_x</p:attrName>
                                        </p:attrNameLst>
                                      </p:cBhvr>
                                      <p:tavLst>
                                        <p:tav tm="0">
                                          <p:val>
                                            <p:strVal val="#ppt_x"/>
                                          </p:val>
                                        </p:tav>
                                        <p:tav tm="100000">
                                          <p:val>
                                            <p:strVal val="#ppt_x"/>
                                          </p:val>
                                        </p:tav>
                                      </p:tavLst>
                                    </p:anim>
                                    <p:anim calcmode="lin" valueType="num">
                                      <p:cBhvr>
                                        <p:cTn id="339" dur="1000" fill="hold"/>
                                        <p:tgtEl>
                                          <p:spTgt spid="191"/>
                                        </p:tgtEl>
                                        <p:attrNameLst>
                                          <p:attrName>ppt_y</p:attrName>
                                        </p:attrNameLst>
                                      </p:cBhvr>
                                      <p:tavLst>
                                        <p:tav tm="0">
                                          <p:val>
                                            <p:strVal val="#ppt_y+.1"/>
                                          </p:val>
                                        </p:tav>
                                        <p:tav tm="100000">
                                          <p:val>
                                            <p:strVal val="#ppt_y"/>
                                          </p:val>
                                        </p:tav>
                                      </p:tavLst>
                                    </p:anim>
                                  </p:childTnLst>
                                </p:cTn>
                              </p:par>
                              <p:par>
                                <p:cTn id="340" presetID="42" presetClass="entr" presetSubtype="0" fill="hold" grpId="0" nodeType="withEffect">
                                  <p:stCondLst>
                                    <p:cond delay="0"/>
                                  </p:stCondLst>
                                  <p:childTnLst>
                                    <p:set>
                                      <p:cBhvr>
                                        <p:cTn id="341" dur="1" fill="hold">
                                          <p:stCondLst>
                                            <p:cond delay="0"/>
                                          </p:stCondLst>
                                        </p:cTn>
                                        <p:tgtEl>
                                          <p:spTgt spid="192"/>
                                        </p:tgtEl>
                                        <p:attrNameLst>
                                          <p:attrName>style.visibility</p:attrName>
                                        </p:attrNameLst>
                                      </p:cBhvr>
                                      <p:to>
                                        <p:strVal val="visible"/>
                                      </p:to>
                                    </p:set>
                                    <p:animEffect transition="in" filter="fade">
                                      <p:cBhvr>
                                        <p:cTn id="342" dur="1000"/>
                                        <p:tgtEl>
                                          <p:spTgt spid="192"/>
                                        </p:tgtEl>
                                      </p:cBhvr>
                                    </p:animEffect>
                                    <p:anim calcmode="lin" valueType="num">
                                      <p:cBhvr>
                                        <p:cTn id="343" dur="1000" fill="hold"/>
                                        <p:tgtEl>
                                          <p:spTgt spid="192"/>
                                        </p:tgtEl>
                                        <p:attrNameLst>
                                          <p:attrName>ppt_x</p:attrName>
                                        </p:attrNameLst>
                                      </p:cBhvr>
                                      <p:tavLst>
                                        <p:tav tm="0">
                                          <p:val>
                                            <p:strVal val="#ppt_x"/>
                                          </p:val>
                                        </p:tav>
                                        <p:tav tm="100000">
                                          <p:val>
                                            <p:strVal val="#ppt_x"/>
                                          </p:val>
                                        </p:tav>
                                      </p:tavLst>
                                    </p:anim>
                                    <p:anim calcmode="lin" valueType="num">
                                      <p:cBhvr>
                                        <p:cTn id="344" dur="1000" fill="hold"/>
                                        <p:tgtEl>
                                          <p:spTgt spid="192"/>
                                        </p:tgtEl>
                                        <p:attrNameLst>
                                          <p:attrName>ppt_y</p:attrName>
                                        </p:attrNameLst>
                                      </p:cBhvr>
                                      <p:tavLst>
                                        <p:tav tm="0">
                                          <p:val>
                                            <p:strVal val="#ppt_y+.1"/>
                                          </p:val>
                                        </p:tav>
                                        <p:tav tm="100000">
                                          <p:val>
                                            <p:strVal val="#ppt_y"/>
                                          </p:val>
                                        </p:tav>
                                      </p:tavLst>
                                    </p:anim>
                                  </p:childTnLst>
                                </p:cTn>
                              </p:par>
                              <p:par>
                                <p:cTn id="345" presetID="42" presetClass="entr" presetSubtype="0" fill="hold" grpId="0" nodeType="withEffect">
                                  <p:stCondLst>
                                    <p:cond delay="0"/>
                                  </p:stCondLst>
                                  <p:childTnLst>
                                    <p:set>
                                      <p:cBhvr>
                                        <p:cTn id="346" dur="1" fill="hold">
                                          <p:stCondLst>
                                            <p:cond delay="0"/>
                                          </p:stCondLst>
                                        </p:cTn>
                                        <p:tgtEl>
                                          <p:spTgt spid="193"/>
                                        </p:tgtEl>
                                        <p:attrNameLst>
                                          <p:attrName>style.visibility</p:attrName>
                                        </p:attrNameLst>
                                      </p:cBhvr>
                                      <p:to>
                                        <p:strVal val="visible"/>
                                      </p:to>
                                    </p:set>
                                    <p:animEffect transition="in" filter="fade">
                                      <p:cBhvr>
                                        <p:cTn id="347" dur="1000"/>
                                        <p:tgtEl>
                                          <p:spTgt spid="193"/>
                                        </p:tgtEl>
                                      </p:cBhvr>
                                    </p:animEffect>
                                    <p:anim calcmode="lin" valueType="num">
                                      <p:cBhvr>
                                        <p:cTn id="348" dur="1000" fill="hold"/>
                                        <p:tgtEl>
                                          <p:spTgt spid="193"/>
                                        </p:tgtEl>
                                        <p:attrNameLst>
                                          <p:attrName>ppt_x</p:attrName>
                                        </p:attrNameLst>
                                      </p:cBhvr>
                                      <p:tavLst>
                                        <p:tav tm="0">
                                          <p:val>
                                            <p:strVal val="#ppt_x"/>
                                          </p:val>
                                        </p:tav>
                                        <p:tav tm="100000">
                                          <p:val>
                                            <p:strVal val="#ppt_x"/>
                                          </p:val>
                                        </p:tav>
                                      </p:tavLst>
                                    </p:anim>
                                    <p:anim calcmode="lin" valueType="num">
                                      <p:cBhvr>
                                        <p:cTn id="349" dur="1000" fill="hold"/>
                                        <p:tgtEl>
                                          <p:spTgt spid="193"/>
                                        </p:tgtEl>
                                        <p:attrNameLst>
                                          <p:attrName>ppt_y</p:attrName>
                                        </p:attrNameLst>
                                      </p:cBhvr>
                                      <p:tavLst>
                                        <p:tav tm="0">
                                          <p:val>
                                            <p:strVal val="#ppt_y+.1"/>
                                          </p:val>
                                        </p:tav>
                                        <p:tav tm="100000">
                                          <p:val>
                                            <p:strVal val="#ppt_y"/>
                                          </p:val>
                                        </p:tav>
                                      </p:tavLst>
                                    </p:anim>
                                  </p:childTnLst>
                                </p:cTn>
                              </p:par>
                              <p:par>
                                <p:cTn id="350" presetID="42" presetClass="entr" presetSubtype="0" fill="hold" grpId="0" nodeType="withEffect">
                                  <p:stCondLst>
                                    <p:cond delay="0"/>
                                  </p:stCondLst>
                                  <p:childTnLst>
                                    <p:set>
                                      <p:cBhvr>
                                        <p:cTn id="351" dur="1" fill="hold">
                                          <p:stCondLst>
                                            <p:cond delay="0"/>
                                          </p:stCondLst>
                                        </p:cTn>
                                        <p:tgtEl>
                                          <p:spTgt spid="194"/>
                                        </p:tgtEl>
                                        <p:attrNameLst>
                                          <p:attrName>style.visibility</p:attrName>
                                        </p:attrNameLst>
                                      </p:cBhvr>
                                      <p:to>
                                        <p:strVal val="visible"/>
                                      </p:to>
                                    </p:set>
                                    <p:animEffect transition="in" filter="fade">
                                      <p:cBhvr>
                                        <p:cTn id="352" dur="1000"/>
                                        <p:tgtEl>
                                          <p:spTgt spid="194"/>
                                        </p:tgtEl>
                                      </p:cBhvr>
                                    </p:animEffect>
                                    <p:anim calcmode="lin" valueType="num">
                                      <p:cBhvr>
                                        <p:cTn id="353" dur="1000" fill="hold"/>
                                        <p:tgtEl>
                                          <p:spTgt spid="194"/>
                                        </p:tgtEl>
                                        <p:attrNameLst>
                                          <p:attrName>ppt_x</p:attrName>
                                        </p:attrNameLst>
                                      </p:cBhvr>
                                      <p:tavLst>
                                        <p:tav tm="0">
                                          <p:val>
                                            <p:strVal val="#ppt_x"/>
                                          </p:val>
                                        </p:tav>
                                        <p:tav tm="100000">
                                          <p:val>
                                            <p:strVal val="#ppt_x"/>
                                          </p:val>
                                        </p:tav>
                                      </p:tavLst>
                                    </p:anim>
                                    <p:anim calcmode="lin" valueType="num">
                                      <p:cBhvr>
                                        <p:cTn id="354" dur="1000" fill="hold"/>
                                        <p:tgtEl>
                                          <p:spTgt spid="194"/>
                                        </p:tgtEl>
                                        <p:attrNameLst>
                                          <p:attrName>ppt_y</p:attrName>
                                        </p:attrNameLst>
                                      </p:cBhvr>
                                      <p:tavLst>
                                        <p:tav tm="0">
                                          <p:val>
                                            <p:strVal val="#ppt_y+.1"/>
                                          </p:val>
                                        </p:tav>
                                        <p:tav tm="100000">
                                          <p:val>
                                            <p:strVal val="#ppt_y"/>
                                          </p:val>
                                        </p:tav>
                                      </p:tavLst>
                                    </p:anim>
                                  </p:childTnLst>
                                </p:cTn>
                              </p:par>
                              <p:par>
                                <p:cTn id="355" presetID="42" presetClass="entr" presetSubtype="0" fill="hold" grpId="0" nodeType="withEffect">
                                  <p:stCondLst>
                                    <p:cond delay="0"/>
                                  </p:stCondLst>
                                  <p:childTnLst>
                                    <p:set>
                                      <p:cBhvr>
                                        <p:cTn id="356" dur="1" fill="hold">
                                          <p:stCondLst>
                                            <p:cond delay="0"/>
                                          </p:stCondLst>
                                        </p:cTn>
                                        <p:tgtEl>
                                          <p:spTgt spid="266"/>
                                        </p:tgtEl>
                                        <p:attrNameLst>
                                          <p:attrName>style.visibility</p:attrName>
                                        </p:attrNameLst>
                                      </p:cBhvr>
                                      <p:to>
                                        <p:strVal val="visible"/>
                                      </p:to>
                                    </p:set>
                                    <p:animEffect transition="in" filter="fade">
                                      <p:cBhvr>
                                        <p:cTn id="357" dur="1000"/>
                                        <p:tgtEl>
                                          <p:spTgt spid="266"/>
                                        </p:tgtEl>
                                      </p:cBhvr>
                                    </p:animEffect>
                                    <p:anim calcmode="lin" valueType="num">
                                      <p:cBhvr>
                                        <p:cTn id="358" dur="1000" fill="hold"/>
                                        <p:tgtEl>
                                          <p:spTgt spid="266"/>
                                        </p:tgtEl>
                                        <p:attrNameLst>
                                          <p:attrName>ppt_x</p:attrName>
                                        </p:attrNameLst>
                                      </p:cBhvr>
                                      <p:tavLst>
                                        <p:tav tm="0">
                                          <p:val>
                                            <p:strVal val="#ppt_x"/>
                                          </p:val>
                                        </p:tav>
                                        <p:tav tm="100000">
                                          <p:val>
                                            <p:strVal val="#ppt_x"/>
                                          </p:val>
                                        </p:tav>
                                      </p:tavLst>
                                    </p:anim>
                                    <p:anim calcmode="lin" valueType="num">
                                      <p:cBhvr>
                                        <p:cTn id="359" dur="1000" fill="hold"/>
                                        <p:tgtEl>
                                          <p:spTgt spid="266"/>
                                        </p:tgtEl>
                                        <p:attrNameLst>
                                          <p:attrName>ppt_y</p:attrName>
                                        </p:attrNameLst>
                                      </p:cBhvr>
                                      <p:tavLst>
                                        <p:tav tm="0">
                                          <p:val>
                                            <p:strVal val="#ppt_y+.1"/>
                                          </p:val>
                                        </p:tav>
                                        <p:tav tm="100000">
                                          <p:val>
                                            <p:strVal val="#ppt_y"/>
                                          </p:val>
                                        </p:tav>
                                      </p:tavLst>
                                    </p:anim>
                                  </p:childTnLst>
                                </p:cTn>
                              </p:par>
                              <p:par>
                                <p:cTn id="360" presetID="42" presetClass="entr" presetSubtype="0" fill="hold" grpId="0" nodeType="withEffect">
                                  <p:stCondLst>
                                    <p:cond delay="0"/>
                                  </p:stCondLst>
                                  <p:childTnLst>
                                    <p:set>
                                      <p:cBhvr>
                                        <p:cTn id="361" dur="1" fill="hold">
                                          <p:stCondLst>
                                            <p:cond delay="0"/>
                                          </p:stCondLst>
                                        </p:cTn>
                                        <p:tgtEl>
                                          <p:spTgt spid="267"/>
                                        </p:tgtEl>
                                        <p:attrNameLst>
                                          <p:attrName>style.visibility</p:attrName>
                                        </p:attrNameLst>
                                      </p:cBhvr>
                                      <p:to>
                                        <p:strVal val="visible"/>
                                      </p:to>
                                    </p:set>
                                    <p:animEffect transition="in" filter="fade">
                                      <p:cBhvr>
                                        <p:cTn id="362" dur="1000"/>
                                        <p:tgtEl>
                                          <p:spTgt spid="267"/>
                                        </p:tgtEl>
                                      </p:cBhvr>
                                    </p:animEffect>
                                    <p:anim calcmode="lin" valueType="num">
                                      <p:cBhvr>
                                        <p:cTn id="363" dur="1000" fill="hold"/>
                                        <p:tgtEl>
                                          <p:spTgt spid="267"/>
                                        </p:tgtEl>
                                        <p:attrNameLst>
                                          <p:attrName>ppt_x</p:attrName>
                                        </p:attrNameLst>
                                      </p:cBhvr>
                                      <p:tavLst>
                                        <p:tav tm="0">
                                          <p:val>
                                            <p:strVal val="#ppt_x"/>
                                          </p:val>
                                        </p:tav>
                                        <p:tav tm="100000">
                                          <p:val>
                                            <p:strVal val="#ppt_x"/>
                                          </p:val>
                                        </p:tav>
                                      </p:tavLst>
                                    </p:anim>
                                    <p:anim calcmode="lin" valueType="num">
                                      <p:cBhvr>
                                        <p:cTn id="364" dur="1000" fill="hold"/>
                                        <p:tgtEl>
                                          <p:spTgt spid="267"/>
                                        </p:tgtEl>
                                        <p:attrNameLst>
                                          <p:attrName>ppt_y</p:attrName>
                                        </p:attrNameLst>
                                      </p:cBhvr>
                                      <p:tavLst>
                                        <p:tav tm="0">
                                          <p:val>
                                            <p:strVal val="#ppt_y+.1"/>
                                          </p:val>
                                        </p:tav>
                                        <p:tav tm="100000">
                                          <p:val>
                                            <p:strVal val="#ppt_y"/>
                                          </p:val>
                                        </p:tav>
                                      </p:tavLst>
                                    </p:anim>
                                  </p:childTnLst>
                                </p:cTn>
                              </p:par>
                              <p:par>
                                <p:cTn id="365" presetID="42" presetClass="entr" presetSubtype="0" fill="hold" grpId="0" nodeType="withEffect">
                                  <p:stCondLst>
                                    <p:cond delay="0"/>
                                  </p:stCondLst>
                                  <p:childTnLst>
                                    <p:set>
                                      <p:cBhvr>
                                        <p:cTn id="366" dur="1" fill="hold">
                                          <p:stCondLst>
                                            <p:cond delay="0"/>
                                          </p:stCondLst>
                                        </p:cTn>
                                        <p:tgtEl>
                                          <p:spTgt spid="268"/>
                                        </p:tgtEl>
                                        <p:attrNameLst>
                                          <p:attrName>style.visibility</p:attrName>
                                        </p:attrNameLst>
                                      </p:cBhvr>
                                      <p:to>
                                        <p:strVal val="visible"/>
                                      </p:to>
                                    </p:set>
                                    <p:animEffect transition="in" filter="fade">
                                      <p:cBhvr>
                                        <p:cTn id="367" dur="1000"/>
                                        <p:tgtEl>
                                          <p:spTgt spid="268"/>
                                        </p:tgtEl>
                                      </p:cBhvr>
                                    </p:animEffect>
                                    <p:anim calcmode="lin" valueType="num">
                                      <p:cBhvr>
                                        <p:cTn id="368" dur="1000" fill="hold"/>
                                        <p:tgtEl>
                                          <p:spTgt spid="268"/>
                                        </p:tgtEl>
                                        <p:attrNameLst>
                                          <p:attrName>ppt_x</p:attrName>
                                        </p:attrNameLst>
                                      </p:cBhvr>
                                      <p:tavLst>
                                        <p:tav tm="0">
                                          <p:val>
                                            <p:strVal val="#ppt_x"/>
                                          </p:val>
                                        </p:tav>
                                        <p:tav tm="100000">
                                          <p:val>
                                            <p:strVal val="#ppt_x"/>
                                          </p:val>
                                        </p:tav>
                                      </p:tavLst>
                                    </p:anim>
                                    <p:anim calcmode="lin" valueType="num">
                                      <p:cBhvr>
                                        <p:cTn id="369" dur="1000" fill="hold"/>
                                        <p:tgtEl>
                                          <p:spTgt spid="268"/>
                                        </p:tgtEl>
                                        <p:attrNameLst>
                                          <p:attrName>ppt_y</p:attrName>
                                        </p:attrNameLst>
                                      </p:cBhvr>
                                      <p:tavLst>
                                        <p:tav tm="0">
                                          <p:val>
                                            <p:strVal val="#ppt_y+.1"/>
                                          </p:val>
                                        </p:tav>
                                        <p:tav tm="100000">
                                          <p:val>
                                            <p:strVal val="#ppt_y"/>
                                          </p:val>
                                        </p:tav>
                                      </p:tavLst>
                                    </p:anim>
                                  </p:childTnLst>
                                </p:cTn>
                              </p:par>
                              <p:par>
                                <p:cTn id="370" presetID="42" presetClass="entr" presetSubtype="0" fill="hold" grpId="0" nodeType="withEffect">
                                  <p:stCondLst>
                                    <p:cond delay="0"/>
                                  </p:stCondLst>
                                  <p:childTnLst>
                                    <p:set>
                                      <p:cBhvr>
                                        <p:cTn id="371" dur="1" fill="hold">
                                          <p:stCondLst>
                                            <p:cond delay="0"/>
                                          </p:stCondLst>
                                        </p:cTn>
                                        <p:tgtEl>
                                          <p:spTgt spid="269"/>
                                        </p:tgtEl>
                                        <p:attrNameLst>
                                          <p:attrName>style.visibility</p:attrName>
                                        </p:attrNameLst>
                                      </p:cBhvr>
                                      <p:to>
                                        <p:strVal val="visible"/>
                                      </p:to>
                                    </p:set>
                                    <p:animEffect transition="in" filter="fade">
                                      <p:cBhvr>
                                        <p:cTn id="372" dur="1000"/>
                                        <p:tgtEl>
                                          <p:spTgt spid="269"/>
                                        </p:tgtEl>
                                      </p:cBhvr>
                                    </p:animEffect>
                                    <p:anim calcmode="lin" valueType="num">
                                      <p:cBhvr>
                                        <p:cTn id="373" dur="1000" fill="hold"/>
                                        <p:tgtEl>
                                          <p:spTgt spid="269"/>
                                        </p:tgtEl>
                                        <p:attrNameLst>
                                          <p:attrName>ppt_x</p:attrName>
                                        </p:attrNameLst>
                                      </p:cBhvr>
                                      <p:tavLst>
                                        <p:tav tm="0">
                                          <p:val>
                                            <p:strVal val="#ppt_x"/>
                                          </p:val>
                                        </p:tav>
                                        <p:tav tm="100000">
                                          <p:val>
                                            <p:strVal val="#ppt_x"/>
                                          </p:val>
                                        </p:tav>
                                      </p:tavLst>
                                    </p:anim>
                                    <p:anim calcmode="lin" valueType="num">
                                      <p:cBhvr>
                                        <p:cTn id="374" dur="1000" fill="hold"/>
                                        <p:tgtEl>
                                          <p:spTgt spid="269"/>
                                        </p:tgtEl>
                                        <p:attrNameLst>
                                          <p:attrName>ppt_y</p:attrName>
                                        </p:attrNameLst>
                                      </p:cBhvr>
                                      <p:tavLst>
                                        <p:tav tm="0">
                                          <p:val>
                                            <p:strVal val="#ppt_y+.1"/>
                                          </p:val>
                                        </p:tav>
                                        <p:tav tm="100000">
                                          <p:val>
                                            <p:strVal val="#ppt_y"/>
                                          </p:val>
                                        </p:tav>
                                      </p:tavLst>
                                    </p:anim>
                                  </p:childTnLst>
                                </p:cTn>
                              </p:par>
                              <p:par>
                                <p:cTn id="375" presetID="42" presetClass="entr" presetSubtype="0" fill="hold" grpId="0" nodeType="withEffect">
                                  <p:stCondLst>
                                    <p:cond delay="0"/>
                                  </p:stCondLst>
                                  <p:childTnLst>
                                    <p:set>
                                      <p:cBhvr>
                                        <p:cTn id="376" dur="1" fill="hold">
                                          <p:stCondLst>
                                            <p:cond delay="0"/>
                                          </p:stCondLst>
                                        </p:cTn>
                                        <p:tgtEl>
                                          <p:spTgt spid="270"/>
                                        </p:tgtEl>
                                        <p:attrNameLst>
                                          <p:attrName>style.visibility</p:attrName>
                                        </p:attrNameLst>
                                      </p:cBhvr>
                                      <p:to>
                                        <p:strVal val="visible"/>
                                      </p:to>
                                    </p:set>
                                    <p:animEffect transition="in" filter="fade">
                                      <p:cBhvr>
                                        <p:cTn id="377" dur="1000"/>
                                        <p:tgtEl>
                                          <p:spTgt spid="270"/>
                                        </p:tgtEl>
                                      </p:cBhvr>
                                    </p:animEffect>
                                    <p:anim calcmode="lin" valueType="num">
                                      <p:cBhvr>
                                        <p:cTn id="378" dur="1000" fill="hold"/>
                                        <p:tgtEl>
                                          <p:spTgt spid="270"/>
                                        </p:tgtEl>
                                        <p:attrNameLst>
                                          <p:attrName>ppt_x</p:attrName>
                                        </p:attrNameLst>
                                      </p:cBhvr>
                                      <p:tavLst>
                                        <p:tav tm="0">
                                          <p:val>
                                            <p:strVal val="#ppt_x"/>
                                          </p:val>
                                        </p:tav>
                                        <p:tav tm="100000">
                                          <p:val>
                                            <p:strVal val="#ppt_x"/>
                                          </p:val>
                                        </p:tav>
                                      </p:tavLst>
                                    </p:anim>
                                    <p:anim calcmode="lin" valueType="num">
                                      <p:cBhvr>
                                        <p:cTn id="379" dur="1000" fill="hold"/>
                                        <p:tgtEl>
                                          <p:spTgt spid="270"/>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p:stCondLst>
                                    <p:cond delay="0"/>
                                  </p:stCondLst>
                                  <p:childTnLst>
                                    <p:set>
                                      <p:cBhvr>
                                        <p:cTn id="381" dur="1" fill="hold">
                                          <p:stCondLst>
                                            <p:cond delay="0"/>
                                          </p:stCondLst>
                                        </p:cTn>
                                        <p:tgtEl>
                                          <p:spTgt spid="265"/>
                                        </p:tgtEl>
                                        <p:attrNameLst>
                                          <p:attrName>style.visibility</p:attrName>
                                        </p:attrNameLst>
                                      </p:cBhvr>
                                      <p:to>
                                        <p:strVal val="visible"/>
                                      </p:to>
                                    </p:set>
                                    <p:animEffect transition="in" filter="fade">
                                      <p:cBhvr>
                                        <p:cTn id="382" dur="1000"/>
                                        <p:tgtEl>
                                          <p:spTgt spid="265"/>
                                        </p:tgtEl>
                                      </p:cBhvr>
                                    </p:animEffect>
                                    <p:anim calcmode="lin" valueType="num">
                                      <p:cBhvr>
                                        <p:cTn id="383" dur="1000" fill="hold"/>
                                        <p:tgtEl>
                                          <p:spTgt spid="265"/>
                                        </p:tgtEl>
                                        <p:attrNameLst>
                                          <p:attrName>ppt_x</p:attrName>
                                        </p:attrNameLst>
                                      </p:cBhvr>
                                      <p:tavLst>
                                        <p:tav tm="0">
                                          <p:val>
                                            <p:strVal val="#ppt_x"/>
                                          </p:val>
                                        </p:tav>
                                        <p:tav tm="100000">
                                          <p:val>
                                            <p:strVal val="#ppt_x"/>
                                          </p:val>
                                        </p:tav>
                                      </p:tavLst>
                                    </p:anim>
                                    <p:anim calcmode="lin" valueType="num">
                                      <p:cBhvr>
                                        <p:cTn id="384" dur="1000" fill="hold"/>
                                        <p:tgtEl>
                                          <p:spTgt spid="265"/>
                                        </p:tgtEl>
                                        <p:attrNameLst>
                                          <p:attrName>ppt_y</p:attrName>
                                        </p:attrNameLst>
                                      </p:cBhvr>
                                      <p:tavLst>
                                        <p:tav tm="0">
                                          <p:val>
                                            <p:strVal val="#ppt_y+.1"/>
                                          </p:val>
                                        </p:tav>
                                        <p:tav tm="100000">
                                          <p:val>
                                            <p:strVal val="#ppt_y"/>
                                          </p:val>
                                        </p:tav>
                                      </p:tavLst>
                                    </p:anim>
                                  </p:childTnLst>
                                </p:cTn>
                              </p:par>
                              <p:par>
                                <p:cTn id="385" presetID="42" presetClass="entr" presetSubtype="0" fill="hold" grpId="0" nodeType="withEffect">
                                  <p:stCondLst>
                                    <p:cond delay="0"/>
                                  </p:stCondLst>
                                  <p:childTnLst>
                                    <p:set>
                                      <p:cBhvr>
                                        <p:cTn id="386" dur="1" fill="hold">
                                          <p:stCondLst>
                                            <p:cond delay="0"/>
                                          </p:stCondLst>
                                        </p:cTn>
                                        <p:tgtEl>
                                          <p:spTgt spid="264"/>
                                        </p:tgtEl>
                                        <p:attrNameLst>
                                          <p:attrName>style.visibility</p:attrName>
                                        </p:attrNameLst>
                                      </p:cBhvr>
                                      <p:to>
                                        <p:strVal val="visible"/>
                                      </p:to>
                                    </p:set>
                                    <p:animEffect transition="in" filter="fade">
                                      <p:cBhvr>
                                        <p:cTn id="387" dur="1000"/>
                                        <p:tgtEl>
                                          <p:spTgt spid="264"/>
                                        </p:tgtEl>
                                      </p:cBhvr>
                                    </p:animEffect>
                                    <p:anim calcmode="lin" valueType="num">
                                      <p:cBhvr>
                                        <p:cTn id="388" dur="1000" fill="hold"/>
                                        <p:tgtEl>
                                          <p:spTgt spid="264"/>
                                        </p:tgtEl>
                                        <p:attrNameLst>
                                          <p:attrName>ppt_x</p:attrName>
                                        </p:attrNameLst>
                                      </p:cBhvr>
                                      <p:tavLst>
                                        <p:tav tm="0">
                                          <p:val>
                                            <p:strVal val="#ppt_x"/>
                                          </p:val>
                                        </p:tav>
                                        <p:tav tm="100000">
                                          <p:val>
                                            <p:strVal val="#ppt_x"/>
                                          </p:val>
                                        </p:tav>
                                      </p:tavLst>
                                    </p:anim>
                                    <p:anim calcmode="lin" valueType="num">
                                      <p:cBhvr>
                                        <p:cTn id="389" dur="1000" fill="hold"/>
                                        <p:tgtEl>
                                          <p:spTgt spid="264"/>
                                        </p:tgtEl>
                                        <p:attrNameLst>
                                          <p:attrName>ppt_y</p:attrName>
                                        </p:attrNameLst>
                                      </p:cBhvr>
                                      <p:tavLst>
                                        <p:tav tm="0">
                                          <p:val>
                                            <p:strVal val="#ppt_y+.1"/>
                                          </p:val>
                                        </p:tav>
                                        <p:tav tm="100000">
                                          <p:val>
                                            <p:strVal val="#ppt_y"/>
                                          </p:val>
                                        </p:tav>
                                      </p:tavLst>
                                    </p:anim>
                                  </p:childTnLst>
                                </p:cTn>
                              </p:par>
                              <p:par>
                                <p:cTn id="390" presetID="42" presetClass="entr" presetSubtype="0" fill="hold" grpId="0" nodeType="withEffect">
                                  <p:stCondLst>
                                    <p:cond delay="0"/>
                                  </p:stCondLst>
                                  <p:childTnLst>
                                    <p:set>
                                      <p:cBhvr>
                                        <p:cTn id="391" dur="1" fill="hold">
                                          <p:stCondLst>
                                            <p:cond delay="0"/>
                                          </p:stCondLst>
                                        </p:cTn>
                                        <p:tgtEl>
                                          <p:spTgt spid="263"/>
                                        </p:tgtEl>
                                        <p:attrNameLst>
                                          <p:attrName>style.visibility</p:attrName>
                                        </p:attrNameLst>
                                      </p:cBhvr>
                                      <p:to>
                                        <p:strVal val="visible"/>
                                      </p:to>
                                    </p:set>
                                    <p:animEffect transition="in" filter="fade">
                                      <p:cBhvr>
                                        <p:cTn id="392" dur="1000"/>
                                        <p:tgtEl>
                                          <p:spTgt spid="263"/>
                                        </p:tgtEl>
                                      </p:cBhvr>
                                    </p:animEffect>
                                    <p:anim calcmode="lin" valueType="num">
                                      <p:cBhvr>
                                        <p:cTn id="393" dur="1000" fill="hold"/>
                                        <p:tgtEl>
                                          <p:spTgt spid="263"/>
                                        </p:tgtEl>
                                        <p:attrNameLst>
                                          <p:attrName>ppt_x</p:attrName>
                                        </p:attrNameLst>
                                      </p:cBhvr>
                                      <p:tavLst>
                                        <p:tav tm="0">
                                          <p:val>
                                            <p:strVal val="#ppt_x"/>
                                          </p:val>
                                        </p:tav>
                                        <p:tav tm="100000">
                                          <p:val>
                                            <p:strVal val="#ppt_x"/>
                                          </p:val>
                                        </p:tav>
                                      </p:tavLst>
                                    </p:anim>
                                    <p:anim calcmode="lin" valueType="num">
                                      <p:cBhvr>
                                        <p:cTn id="394" dur="1000" fill="hold"/>
                                        <p:tgtEl>
                                          <p:spTgt spid="263"/>
                                        </p:tgtEl>
                                        <p:attrNameLst>
                                          <p:attrName>ppt_y</p:attrName>
                                        </p:attrNameLst>
                                      </p:cBhvr>
                                      <p:tavLst>
                                        <p:tav tm="0">
                                          <p:val>
                                            <p:strVal val="#ppt_y+.1"/>
                                          </p:val>
                                        </p:tav>
                                        <p:tav tm="100000">
                                          <p:val>
                                            <p:strVal val="#ppt_y"/>
                                          </p:val>
                                        </p:tav>
                                      </p:tavLst>
                                    </p:anim>
                                  </p:childTnLst>
                                </p:cTn>
                              </p:par>
                              <p:par>
                                <p:cTn id="395" presetID="42" presetClass="entr" presetSubtype="0" fill="hold" grpId="0" nodeType="withEffect">
                                  <p:stCondLst>
                                    <p:cond delay="0"/>
                                  </p:stCondLst>
                                  <p:childTnLst>
                                    <p:set>
                                      <p:cBhvr>
                                        <p:cTn id="396" dur="1" fill="hold">
                                          <p:stCondLst>
                                            <p:cond delay="0"/>
                                          </p:stCondLst>
                                        </p:cTn>
                                        <p:tgtEl>
                                          <p:spTgt spid="262"/>
                                        </p:tgtEl>
                                        <p:attrNameLst>
                                          <p:attrName>style.visibility</p:attrName>
                                        </p:attrNameLst>
                                      </p:cBhvr>
                                      <p:to>
                                        <p:strVal val="visible"/>
                                      </p:to>
                                    </p:set>
                                    <p:animEffect transition="in" filter="fade">
                                      <p:cBhvr>
                                        <p:cTn id="397" dur="1000"/>
                                        <p:tgtEl>
                                          <p:spTgt spid="262"/>
                                        </p:tgtEl>
                                      </p:cBhvr>
                                    </p:animEffect>
                                    <p:anim calcmode="lin" valueType="num">
                                      <p:cBhvr>
                                        <p:cTn id="398" dur="1000" fill="hold"/>
                                        <p:tgtEl>
                                          <p:spTgt spid="262"/>
                                        </p:tgtEl>
                                        <p:attrNameLst>
                                          <p:attrName>ppt_x</p:attrName>
                                        </p:attrNameLst>
                                      </p:cBhvr>
                                      <p:tavLst>
                                        <p:tav tm="0">
                                          <p:val>
                                            <p:strVal val="#ppt_x"/>
                                          </p:val>
                                        </p:tav>
                                        <p:tav tm="100000">
                                          <p:val>
                                            <p:strVal val="#ppt_x"/>
                                          </p:val>
                                        </p:tav>
                                      </p:tavLst>
                                    </p:anim>
                                    <p:anim calcmode="lin" valueType="num">
                                      <p:cBhvr>
                                        <p:cTn id="399" dur="1000" fill="hold"/>
                                        <p:tgtEl>
                                          <p:spTgt spid="262"/>
                                        </p:tgtEl>
                                        <p:attrNameLst>
                                          <p:attrName>ppt_y</p:attrName>
                                        </p:attrNameLst>
                                      </p:cBhvr>
                                      <p:tavLst>
                                        <p:tav tm="0">
                                          <p:val>
                                            <p:strVal val="#ppt_y+.1"/>
                                          </p:val>
                                        </p:tav>
                                        <p:tav tm="100000">
                                          <p:val>
                                            <p:strVal val="#ppt_y"/>
                                          </p:val>
                                        </p:tav>
                                      </p:tavLst>
                                    </p:anim>
                                  </p:childTnLst>
                                </p:cTn>
                              </p:par>
                              <p:par>
                                <p:cTn id="400" presetID="42" presetClass="entr" presetSubtype="0" fill="hold" grpId="0" nodeType="withEffect">
                                  <p:stCondLst>
                                    <p:cond delay="0"/>
                                  </p:stCondLst>
                                  <p:childTnLst>
                                    <p:set>
                                      <p:cBhvr>
                                        <p:cTn id="401" dur="1" fill="hold">
                                          <p:stCondLst>
                                            <p:cond delay="0"/>
                                          </p:stCondLst>
                                        </p:cTn>
                                        <p:tgtEl>
                                          <p:spTgt spid="261"/>
                                        </p:tgtEl>
                                        <p:attrNameLst>
                                          <p:attrName>style.visibility</p:attrName>
                                        </p:attrNameLst>
                                      </p:cBhvr>
                                      <p:to>
                                        <p:strVal val="visible"/>
                                      </p:to>
                                    </p:set>
                                    <p:animEffect transition="in" filter="fade">
                                      <p:cBhvr>
                                        <p:cTn id="402" dur="1000"/>
                                        <p:tgtEl>
                                          <p:spTgt spid="261"/>
                                        </p:tgtEl>
                                      </p:cBhvr>
                                    </p:animEffect>
                                    <p:anim calcmode="lin" valueType="num">
                                      <p:cBhvr>
                                        <p:cTn id="403" dur="1000" fill="hold"/>
                                        <p:tgtEl>
                                          <p:spTgt spid="261"/>
                                        </p:tgtEl>
                                        <p:attrNameLst>
                                          <p:attrName>ppt_x</p:attrName>
                                        </p:attrNameLst>
                                      </p:cBhvr>
                                      <p:tavLst>
                                        <p:tav tm="0">
                                          <p:val>
                                            <p:strVal val="#ppt_x"/>
                                          </p:val>
                                        </p:tav>
                                        <p:tav tm="100000">
                                          <p:val>
                                            <p:strVal val="#ppt_x"/>
                                          </p:val>
                                        </p:tav>
                                      </p:tavLst>
                                    </p:anim>
                                    <p:anim calcmode="lin" valueType="num">
                                      <p:cBhvr>
                                        <p:cTn id="404" dur="1000" fill="hold"/>
                                        <p:tgtEl>
                                          <p:spTgt spid="261"/>
                                        </p:tgtEl>
                                        <p:attrNameLst>
                                          <p:attrName>ppt_y</p:attrName>
                                        </p:attrNameLst>
                                      </p:cBhvr>
                                      <p:tavLst>
                                        <p:tav tm="0">
                                          <p:val>
                                            <p:strVal val="#ppt_y+.1"/>
                                          </p:val>
                                        </p:tav>
                                        <p:tav tm="100000">
                                          <p:val>
                                            <p:strVal val="#ppt_y"/>
                                          </p:val>
                                        </p:tav>
                                      </p:tavLst>
                                    </p:anim>
                                  </p:childTnLst>
                                </p:cTn>
                              </p:par>
                              <p:par>
                                <p:cTn id="405" presetID="42" presetClass="entr" presetSubtype="0" fill="hold" grpId="0" nodeType="withEffect">
                                  <p:stCondLst>
                                    <p:cond delay="0"/>
                                  </p:stCondLst>
                                  <p:childTnLst>
                                    <p:set>
                                      <p:cBhvr>
                                        <p:cTn id="406" dur="1" fill="hold">
                                          <p:stCondLst>
                                            <p:cond delay="0"/>
                                          </p:stCondLst>
                                        </p:cTn>
                                        <p:tgtEl>
                                          <p:spTgt spid="256"/>
                                        </p:tgtEl>
                                        <p:attrNameLst>
                                          <p:attrName>style.visibility</p:attrName>
                                        </p:attrNameLst>
                                      </p:cBhvr>
                                      <p:to>
                                        <p:strVal val="visible"/>
                                      </p:to>
                                    </p:set>
                                    <p:animEffect transition="in" filter="fade">
                                      <p:cBhvr>
                                        <p:cTn id="407" dur="1000"/>
                                        <p:tgtEl>
                                          <p:spTgt spid="256"/>
                                        </p:tgtEl>
                                      </p:cBhvr>
                                    </p:animEffect>
                                    <p:anim calcmode="lin" valueType="num">
                                      <p:cBhvr>
                                        <p:cTn id="408" dur="1000" fill="hold"/>
                                        <p:tgtEl>
                                          <p:spTgt spid="256"/>
                                        </p:tgtEl>
                                        <p:attrNameLst>
                                          <p:attrName>ppt_x</p:attrName>
                                        </p:attrNameLst>
                                      </p:cBhvr>
                                      <p:tavLst>
                                        <p:tav tm="0">
                                          <p:val>
                                            <p:strVal val="#ppt_x"/>
                                          </p:val>
                                        </p:tav>
                                        <p:tav tm="100000">
                                          <p:val>
                                            <p:strVal val="#ppt_x"/>
                                          </p:val>
                                        </p:tav>
                                      </p:tavLst>
                                    </p:anim>
                                    <p:anim calcmode="lin" valueType="num">
                                      <p:cBhvr>
                                        <p:cTn id="409" dur="1000" fill="hold"/>
                                        <p:tgtEl>
                                          <p:spTgt spid="256"/>
                                        </p:tgtEl>
                                        <p:attrNameLst>
                                          <p:attrName>ppt_y</p:attrName>
                                        </p:attrNameLst>
                                      </p:cBhvr>
                                      <p:tavLst>
                                        <p:tav tm="0">
                                          <p:val>
                                            <p:strVal val="#ppt_y+.1"/>
                                          </p:val>
                                        </p:tav>
                                        <p:tav tm="100000">
                                          <p:val>
                                            <p:strVal val="#ppt_y"/>
                                          </p:val>
                                        </p:tav>
                                      </p:tavLst>
                                    </p:anim>
                                  </p:childTnLst>
                                </p:cTn>
                              </p:par>
                              <p:par>
                                <p:cTn id="410" presetID="42" presetClass="entr" presetSubtype="0" fill="hold" grpId="0" nodeType="withEffect">
                                  <p:stCondLst>
                                    <p:cond delay="0"/>
                                  </p:stCondLst>
                                  <p:childTnLst>
                                    <p:set>
                                      <p:cBhvr>
                                        <p:cTn id="411" dur="1" fill="hold">
                                          <p:stCondLst>
                                            <p:cond delay="0"/>
                                          </p:stCondLst>
                                        </p:cTn>
                                        <p:tgtEl>
                                          <p:spTgt spid="257"/>
                                        </p:tgtEl>
                                        <p:attrNameLst>
                                          <p:attrName>style.visibility</p:attrName>
                                        </p:attrNameLst>
                                      </p:cBhvr>
                                      <p:to>
                                        <p:strVal val="visible"/>
                                      </p:to>
                                    </p:set>
                                    <p:animEffect transition="in" filter="fade">
                                      <p:cBhvr>
                                        <p:cTn id="412" dur="1000"/>
                                        <p:tgtEl>
                                          <p:spTgt spid="257"/>
                                        </p:tgtEl>
                                      </p:cBhvr>
                                    </p:animEffect>
                                    <p:anim calcmode="lin" valueType="num">
                                      <p:cBhvr>
                                        <p:cTn id="413" dur="1000" fill="hold"/>
                                        <p:tgtEl>
                                          <p:spTgt spid="257"/>
                                        </p:tgtEl>
                                        <p:attrNameLst>
                                          <p:attrName>ppt_x</p:attrName>
                                        </p:attrNameLst>
                                      </p:cBhvr>
                                      <p:tavLst>
                                        <p:tav tm="0">
                                          <p:val>
                                            <p:strVal val="#ppt_x"/>
                                          </p:val>
                                        </p:tav>
                                        <p:tav tm="100000">
                                          <p:val>
                                            <p:strVal val="#ppt_x"/>
                                          </p:val>
                                        </p:tav>
                                      </p:tavLst>
                                    </p:anim>
                                    <p:anim calcmode="lin" valueType="num">
                                      <p:cBhvr>
                                        <p:cTn id="414" dur="1000" fill="hold"/>
                                        <p:tgtEl>
                                          <p:spTgt spid="257"/>
                                        </p:tgtEl>
                                        <p:attrNameLst>
                                          <p:attrName>ppt_y</p:attrName>
                                        </p:attrNameLst>
                                      </p:cBhvr>
                                      <p:tavLst>
                                        <p:tav tm="0">
                                          <p:val>
                                            <p:strVal val="#ppt_y+.1"/>
                                          </p:val>
                                        </p:tav>
                                        <p:tav tm="100000">
                                          <p:val>
                                            <p:strVal val="#ppt_y"/>
                                          </p:val>
                                        </p:tav>
                                      </p:tavLst>
                                    </p:anim>
                                  </p:childTnLst>
                                </p:cTn>
                              </p:par>
                              <p:par>
                                <p:cTn id="415" presetID="42" presetClass="entr" presetSubtype="0" fill="hold" grpId="0" nodeType="withEffect">
                                  <p:stCondLst>
                                    <p:cond delay="0"/>
                                  </p:stCondLst>
                                  <p:childTnLst>
                                    <p:set>
                                      <p:cBhvr>
                                        <p:cTn id="416" dur="1" fill="hold">
                                          <p:stCondLst>
                                            <p:cond delay="0"/>
                                          </p:stCondLst>
                                        </p:cTn>
                                        <p:tgtEl>
                                          <p:spTgt spid="258"/>
                                        </p:tgtEl>
                                        <p:attrNameLst>
                                          <p:attrName>style.visibility</p:attrName>
                                        </p:attrNameLst>
                                      </p:cBhvr>
                                      <p:to>
                                        <p:strVal val="visible"/>
                                      </p:to>
                                    </p:set>
                                    <p:animEffect transition="in" filter="fade">
                                      <p:cBhvr>
                                        <p:cTn id="417" dur="1000"/>
                                        <p:tgtEl>
                                          <p:spTgt spid="258"/>
                                        </p:tgtEl>
                                      </p:cBhvr>
                                    </p:animEffect>
                                    <p:anim calcmode="lin" valueType="num">
                                      <p:cBhvr>
                                        <p:cTn id="418" dur="1000" fill="hold"/>
                                        <p:tgtEl>
                                          <p:spTgt spid="258"/>
                                        </p:tgtEl>
                                        <p:attrNameLst>
                                          <p:attrName>ppt_x</p:attrName>
                                        </p:attrNameLst>
                                      </p:cBhvr>
                                      <p:tavLst>
                                        <p:tav tm="0">
                                          <p:val>
                                            <p:strVal val="#ppt_x"/>
                                          </p:val>
                                        </p:tav>
                                        <p:tav tm="100000">
                                          <p:val>
                                            <p:strVal val="#ppt_x"/>
                                          </p:val>
                                        </p:tav>
                                      </p:tavLst>
                                    </p:anim>
                                    <p:anim calcmode="lin" valueType="num">
                                      <p:cBhvr>
                                        <p:cTn id="419" dur="1000" fill="hold"/>
                                        <p:tgtEl>
                                          <p:spTgt spid="258"/>
                                        </p:tgtEl>
                                        <p:attrNameLst>
                                          <p:attrName>ppt_y</p:attrName>
                                        </p:attrNameLst>
                                      </p:cBhvr>
                                      <p:tavLst>
                                        <p:tav tm="0">
                                          <p:val>
                                            <p:strVal val="#ppt_y+.1"/>
                                          </p:val>
                                        </p:tav>
                                        <p:tav tm="100000">
                                          <p:val>
                                            <p:strVal val="#ppt_y"/>
                                          </p:val>
                                        </p:tav>
                                      </p:tavLst>
                                    </p:anim>
                                  </p:childTnLst>
                                </p:cTn>
                              </p:par>
                              <p:par>
                                <p:cTn id="420" presetID="42" presetClass="entr" presetSubtype="0" fill="hold" grpId="0" nodeType="withEffect">
                                  <p:stCondLst>
                                    <p:cond delay="0"/>
                                  </p:stCondLst>
                                  <p:childTnLst>
                                    <p:set>
                                      <p:cBhvr>
                                        <p:cTn id="421" dur="1" fill="hold">
                                          <p:stCondLst>
                                            <p:cond delay="0"/>
                                          </p:stCondLst>
                                        </p:cTn>
                                        <p:tgtEl>
                                          <p:spTgt spid="259"/>
                                        </p:tgtEl>
                                        <p:attrNameLst>
                                          <p:attrName>style.visibility</p:attrName>
                                        </p:attrNameLst>
                                      </p:cBhvr>
                                      <p:to>
                                        <p:strVal val="visible"/>
                                      </p:to>
                                    </p:set>
                                    <p:animEffect transition="in" filter="fade">
                                      <p:cBhvr>
                                        <p:cTn id="422" dur="1000"/>
                                        <p:tgtEl>
                                          <p:spTgt spid="259"/>
                                        </p:tgtEl>
                                      </p:cBhvr>
                                    </p:animEffect>
                                    <p:anim calcmode="lin" valueType="num">
                                      <p:cBhvr>
                                        <p:cTn id="423" dur="1000" fill="hold"/>
                                        <p:tgtEl>
                                          <p:spTgt spid="259"/>
                                        </p:tgtEl>
                                        <p:attrNameLst>
                                          <p:attrName>ppt_x</p:attrName>
                                        </p:attrNameLst>
                                      </p:cBhvr>
                                      <p:tavLst>
                                        <p:tav tm="0">
                                          <p:val>
                                            <p:strVal val="#ppt_x"/>
                                          </p:val>
                                        </p:tav>
                                        <p:tav tm="100000">
                                          <p:val>
                                            <p:strVal val="#ppt_x"/>
                                          </p:val>
                                        </p:tav>
                                      </p:tavLst>
                                    </p:anim>
                                    <p:anim calcmode="lin" valueType="num">
                                      <p:cBhvr>
                                        <p:cTn id="424" dur="1000" fill="hold"/>
                                        <p:tgtEl>
                                          <p:spTgt spid="259"/>
                                        </p:tgtEl>
                                        <p:attrNameLst>
                                          <p:attrName>ppt_y</p:attrName>
                                        </p:attrNameLst>
                                      </p:cBhvr>
                                      <p:tavLst>
                                        <p:tav tm="0">
                                          <p:val>
                                            <p:strVal val="#ppt_y+.1"/>
                                          </p:val>
                                        </p:tav>
                                        <p:tav tm="100000">
                                          <p:val>
                                            <p:strVal val="#ppt_y"/>
                                          </p:val>
                                        </p:tav>
                                      </p:tavLst>
                                    </p:anim>
                                  </p:childTnLst>
                                </p:cTn>
                              </p:par>
                              <p:par>
                                <p:cTn id="425" presetID="42" presetClass="entr" presetSubtype="0" fill="hold" grpId="0" nodeType="withEffect">
                                  <p:stCondLst>
                                    <p:cond delay="0"/>
                                  </p:stCondLst>
                                  <p:childTnLst>
                                    <p:set>
                                      <p:cBhvr>
                                        <p:cTn id="426" dur="1" fill="hold">
                                          <p:stCondLst>
                                            <p:cond delay="0"/>
                                          </p:stCondLst>
                                        </p:cTn>
                                        <p:tgtEl>
                                          <p:spTgt spid="260"/>
                                        </p:tgtEl>
                                        <p:attrNameLst>
                                          <p:attrName>style.visibility</p:attrName>
                                        </p:attrNameLst>
                                      </p:cBhvr>
                                      <p:to>
                                        <p:strVal val="visible"/>
                                      </p:to>
                                    </p:set>
                                    <p:animEffect transition="in" filter="fade">
                                      <p:cBhvr>
                                        <p:cTn id="427" dur="1000"/>
                                        <p:tgtEl>
                                          <p:spTgt spid="260"/>
                                        </p:tgtEl>
                                      </p:cBhvr>
                                    </p:animEffect>
                                    <p:anim calcmode="lin" valueType="num">
                                      <p:cBhvr>
                                        <p:cTn id="428" dur="1000" fill="hold"/>
                                        <p:tgtEl>
                                          <p:spTgt spid="260"/>
                                        </p:tgtEl>
                                        <p:attrNameLst>
                                          <p:attrName>ppt_x</p:attrName>
                                        </p:attrNameLst>
                                      </p:cBhvr>
                                      <p:tavLst>
                                        <p:tav tm="0">
                                          <p:val>
                                            <p:strVal val="#ppt_x"/>
                                          </p:val>
                                        </p:tav>
                                        <p:tav tm="100000">
                                          <p:val>
                                            <p:strVal val="#ppt_x"/>
                                          </p:val>
                                        </p:tav>
                                      </p:tavLst>
                                    </p:anim>
                                    <p:anim calcmode="lin" valueType="num">
                                      <p:cBhvr>
                                        <p:cTn id="429"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359" grpId="0" animBg="1"/>
      <p:bldP spid="338" grpId="0" animBg="1"/>
      <p:bldP spid="339" grpId="0" animBg="1"/>
      <p:bldP spid="341" grpId="0" animBg="1"/>
      <p:bldP spid="343" grpId="0" animBg="1"/>
      <p:bldP spid="344" grpId="0" animBg="1"/>
      <p:bldP spid="345" grpId="0" animBg="1"/>
      <p:bldP spid="346" grpId="0" animBg="1"/>
      <p:bldP spid="347" grpId="0" animBg="1"/>
      <p:bldP spid="351" grpId="0" animBg="1"/>
      <p:bldP spid="352" grpId="0" animBg="1"/>
      <p:bldP spid="353" grpId="0" animBg="1"/>
      <p:bldP spid="354" grpId="0" animBg="1"/>
      <p:bldP spid="355" grpId="0" animBg="1"/>
      <p:bldP spid="356" grpId="0" animBg="1"/>
      <p:bldP spid="357" grpId="0" animBg="1"/>
      <p:bldP spid="350" grpId="0" animBg="1"/>
      <p:bldP spid="348" grpId="0" animBg="1"/>
      <p:bldP spid="3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73240" y="2801428"/>
            <a:ext cx="1561559" cy="1090028"/>
            <a:chOff x="1706289" y="2167887"/>
            <a:chExt cx="3253797" cy="2187216"/>
          </a:xfrm>
        </p:grpSpPr>
        <p:grpSp>
          <p:nvGrpSpPr>
            <p:cNvPr id="6" name="Group 5"/>
            <p:cNvGrpSpPr/>
            <p:nvPr/>
          </p:nvGrpSpPr>
          <p:grpSpPr>
            <a:xfrm>
              <a:off x="1706289" y="2167887"/>
              <a:ext cx="3253797" cy="2187216"/>
              <a:chOff x="1610597" y="2093459"/>
              <a:chExt cx="3253797" cy="2187216"/>
            </a:xfrm>
          </p:grpSpPr>
          <p:sp>
            <p:nvSpPr>
              <p:cNvPr id="4" name="Right Triangle 3"/>
              <p:cNvSpPr/>
              <p:nvPr/>
            </p:nvSpPr>
            <p:spPr>
              <a:xfrm rot="13581779">
                <a:off x="1575373" y="2128683"/>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rapezoid 4"/>
              <p:cNvSpPr/>
              <p:nvPr/>
            </p:nvSpPr>
            <p:spPr>
              <a:xfrm rot="5400000">
                <a:off x="4093534" y="2753835"/>
                <a:ext cx="563526" cy="978195"/>
              </a:xfrm>
              <a:prstGeom prst="trapezoi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ight Triangle 6"/>
            <p:cNvSpPr/>
            <p:nvPr/>
          </p:nvSpPr>
          <p:spPr>
            <a:xfrm rot="13646063">
              <a:off x="1906802" y="2376082"/>
              <a:ext cx="1898025" cy="172614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rapezoid 7"/>
            <p:cNvSpPr/>
            <p:nvPr/>
          </p:nvSpPr>
          <p:spPr>
            <a:xfrm rot="5400000">
              <a:off x="4272865" y="2864941"/>
              <a:ext cx="310117" cy="92610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24" name="Picture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303488"/>
            <a:ext cx="333421" cy="401186"/>
          </a:xfrm>
          <a:prstGeom prst="rect">
            <a:avLst/>
          </a:prstGeom>
        </p:spPr>
      </p:pic>
      <p:pic>
        <p:nvPicPr>
          <p:cNvPr id="125" name="Picture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297983"/>
            <a:ext cx="333421" cy="401186"/>
          </a:xfrm>
          <a:prstGeom prst="rect">
            <a:avLst/>
          </a:prstGeom>
        </p:spPr>
      </p:pic>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301501"/>
            <a:ext cx="333421" cy="401186"/>
          </a:xfrm>
          <a:prstGeom prst="rect">
            <a:avLst/>
          </a:prstGeom>
        </p:spPr>
      </p:pic>
      <p:pic>
        <p:nvPicPr>
          <p:cNvPr id="127" name="Picture 1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304886"/>
            <a:ext cx="333421" cy="401186"/>
          </a:xfrm>
          <a:prstGeom prst="rect">
            <a:avLst/>
          </a:prstGeom>
        </p:spPr>
      </p:pic>
      <p:pic>
        <p:nvPicPr>
          <p:cNvPr id="129" name="Picture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303488"/>
            <a:ext cx="333421" cy="401186"/>
          </a:xfrm>
          <a:prstGeom prst="rect">
            <a:avLst/>
          </a:prstGeom>
        </p:spPr>
      </p:pic>
      <p:pic>
        <p:nvPicPr>
          <p:cNvPr id="130" name="Picture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643593"/>
            <a:ext cx="333421" cy="401186"/>
          </a:xfrm>
          <a:prstGeom prst="rect">
            <a:avLst/>
          </a:prstGeom>
        </p:spPr>
      </p:pic>
      <p:pic>
        <p:nvPicPr>
          <p:cNvPr id="131" name="Picture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638087"/>
            <a:ext cx="333421" cy="401186"/>
          </a:xfrm>
          <a:prstGeom prst="rect">
            <a:avLst/>
          </a:prstGeom>
        </p:spPr>
      </p:pic>
      <p:pic>
        <p:nvPicPr>
          <p:cNvPr id="132" name="Picture 1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641606"/>
            <a:ext cx="333421" cy="401186"/>
          </a:xfrm>
          <a:prstGeom prst="rect">
            <a:avLst/>
          </a:prstGeom>
        </p:spPr>
      </p:pic>
      <p:pic>
        <p:nvPicPr>
          <p:cNvPr id="133" name="Picture 1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644990"/>
            <a:ext cx="333421" cy="401186"/>
          </a:xfrm>
          <a:prstGeom prst="rect">
            <a:avLst/>
          </a:prstGeom>
        </p:spPr>
      </p:pic>
      <p:pic>
        <p:nvPicPr>
          <p:cNvPr id="135" name="Picture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643593"/>
            <a:ext cx="333421" cy="401186"/>
          </a:xfrm>
          <a:prstGeom prst="rect">
            <a:avLst/>
          </a:prstGeom>
        </p:spPr>
      </p:pic>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2974089"/>
            <a:ext cx="333421" cy="401186"/>
          </a:xfrm>
          <a:prstGeom prst="rect">
            <a:avLst/>
          </a:prstGeom>
        </p:spPr>
      </p:pic>
      <p:pic>
        <p:nvPicPr>
          <p:cNvPr id="137" name="Picture 1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2968583"/>
            <a:ext cx="333421" cy="401186"/>
          </a:xfrm>
          <a:prstGeom prst="rect">
            <a:avLst/>
          </a:prstGeom>
        </p:spPr>
      </p:pic>
      <p:pic>
        <p:nvPicPr>
          <p:cNvPr id="138" name="Picture 1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2972101"/>
            <a:ext cx="333421" cy="401186"/>
          </a:xfrm>
          <a:prstGeom prst="rect">
            <a:avLst/>
          </a:prstGeom>
        </p:spPr>
      </p:pic>
      <p:pic>
        <p:nvPicPr>
          <p:cNvPr id="139" name="Picture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2975486"/>
            <a:ext cx="333421" cy="401186"/>
          </a:xfrm>
          <a:prstGeom prst="rect">
            <a:avLst/>
          </a:prstGeom>
        </p:spPr>
      </p:pic>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2974089"/>
            <a:ext cx="333421" cy="401186"/>
          </a:xfrm>
          <a:prstGeom prst="rect">
            <a:avLst/>
          </a:prstGeom>
        </p:spPr>
      </p:pic>
      <p:pic>
        <p:nvPicPr>
          <p:cNvPr id="202" name="Picture 2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303488"/>
            <a:ext cx="333421" cy="401186"/>
          </a:xfrm>
          <a:prstGeom prst="rect">
            <a:avLst/>
          </a:prstGeom>
        </p:spPr>
      </p:pic>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297983"/>
            <a:ext cx="333421" cy="401186"/>
          </a:xfrm>
          <a:prstGeom prst="rect">
            <a:avLst/>
          </a:prstGeom>
        </p:spPr>
      </p:pic>
      <p:pic>
        <p:nvPicPr>
          <p:cNvPr id="204" name="Picture 2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301501"/>
            <a:ext cx="333421" cy="401186"/>
          </a:xfrm>
          <a:prstGeom prst="rect">
            <a:avLst/>
          </a:prstGeom>
        </p:spPr>
      </p:pic>
      <p:pic>
        <p:nvPicPr>
          <p:cNvPr id="205" name="Picture 2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304886"/>
            <a:ext cx="333421" cy="401186"/>
          </a:xfrm>
          <a:prstGeom prst="rect">
            <a:avLst/>
          </a:prstGeom>
        </p:spPr>
      </p:pic>
      <p:pic>
        <p:nvPicPr>
          <p:cNvPr id="206" name="Picture 2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303488"/>
            <a:ext cx="333421" cy="401186"/>
          </a:xfrm>
          <a:prstGeom prst="rect">
            <a:avLst/>
          </a:prstGeom>
        </p:spPr>
      </p:pic>
      <p:pic>
        <p:nvPicPr>
          <p:cNvPr id="207" name="Picture 2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643593"/>
            <a:ext cx="333421" cy="401186"/>
          </a:xfrm>
          <a:prstGeom prst="rect">
            <a:avLst/>
          </a:prstGeom>
        </p:spPr>
      </p:pic>
      <p:pic>
        <p:nvPicPr>
          <p:cNvPr id="208" name="Picture 2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638087"/>
            <a:ext cx="333421" cy="401186"/>
          </a:xfrm>
          <a:prstGeom prst="rect">
            <a:avLst/>
          </a:prstGeom>
        </p:spPr>
      </p:pic>
      <p:pic>
        <p:nvPicPr>
          <p:cNvPr id="209" name="Picture 2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641606"/>
            <a:ext cx="333421" cy="401186"/>
          </a:xfrm>
          <a:prstGeom prst="rect">
            <a:avLst/>
          </a:prstGeom>
        </p:spPr>
      </p:pic>
      <p:pic>
        <p:nvPicPr>
          <p:cNvPr id="210" name="Picture 2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644990"/>
            <a:ext cx="333421" cy="401186"/>
          </a:xfrm>
          <a:prstGeom prst="rect">
            <a:avLst/>
          </a:prstGeom>
        </p:spPr>
      </p:pic>
      <p:pic>
        <p:nvPicPr>
          <p:cNvPr id="211" name="Picture 2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643593"/>
            <a:ext cx="333421" cy="401186"/>
          </a:xfrm>
          <a:prstGeom prst="rect">
            <a:avLst/>
          </a:prstGeom>
        </p:spPr>
      </p:pic>
      <p:pic>
        <p:nvPicPr>
          <p:cNvPr id="212" name="Picture 2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974089"/>
            <a:ext cx="333421" cy="401186"/>
          </a:xfrm>
          <a:prstGeom prst="rect">
            <a:avLst/>
          </a:prstGeom>
        </p:spPr>
      </p:pic>
      <p:pic>
        <p:nvPicPr>
          <p:cNvPr id="213" name="Picture 2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968583"/>
            <a:ext cx="333421" cy="401186"/>
          </a:xfrm>
          <a:prstGeom prst="rect">
            <a:avLst/>
          </a:prstGeom>
        </p:spPr>
      </p:pic>
      <p:pic>
        <p:nvPicPr>
          <p:cNvPr id="214" name="Picture 2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972101"/>
            <a:ext cx="333421" cy="401186"/>
          </a:xfrm>
          <a:prstGeom prst="rect">
            <a:avLst/>
          </a:prstGeom>
        </p:spPr>
      </p:pic>
      <p:pic>
        <p:nvPicPr>
          <p:cNvPr id="215" name="Picture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975486"/>
            <a:ext cx="333421" cy="401186"/>
          </a:xfrm>
          <a:prstGeom prst="rect">
            <a:avLst/>
          </a:prstGeom>
        </p:spPr>
      </p:pic>
      <p:pic>
        <p:nvPicPr>
          <p:cNvPr id="216" name="Picture 2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974089"/>
            <a:ext cx="333421" cy="401186"/>
          </a:xfrm>
          <a:prstGeom prst="rect">
            <a:avLst/>
          </a:prstGeom>
        </p:spPr>
      </p:pic>
      <p:grpSp>
        <p:nvGrpSpPr>
          <p:cNvPr id="232" name="Group 231"/>
          <p:cNvGrpSpPr/>
          <p:nvPr/>
        </p:nvGrpSpPr>
        <p:grpSpPr>
          <a:xfrm>
            <a:off x="6467406" y="2801428"/>
            <a:ext cx="1561559" cy="1090028"/>
            <a:chOff x="1706289" y="2167887"/>
            <a:chExt cx="3253797" cy="2187216"/>
          </a:xfrm>
        </p:grpSpPr>
        <p:grpSp>
          <p:nvGrpSpPr>
            <p:cNvPr id="233" name="Group 232"/>
            <p:cNvGrpSpPr/>
            <p:nvPr/>
          </p:nvGrpSpPr>
          <p:grpSpPr>
            <a:xfrm>
              <a:off x="1706289" y="2167887"/>
              <a:ext cx="3253797" cy="2187216"/>
              <a:chOff x="1610597" y="2093459"/>
              <a:chExt cx="3253797" cy="2187216"/>
            </a:xfrm>
          </p:grpSpPr>
          <p:sp>
            <p:nvSpPr>
              <p:cNvPr id="236" name="Right Triangle 235"/>
              <p:cNvSpPr/>
              <p:nvPr/>
            </p:nvSpPr>
            <p:spPr>
              <a:xfrm rot="13581779">
                <a:off x="1575373" y="2128683"/>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Trapezoid 236"/>
              <p:cNvSpPr/>
              <p:nvPr/>
            </p:nvSpPr>
            <p:spPr>
              <a:xfrm rot="5400000">
                <a:off x="4093534" y="2753835"/>
                <a:ext cx="563526" cy="978195"/>
              </a:xfrm>
              <a:prstGeom prst="trapezoi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4" name="Right Triangle 233"/>
            <p:cNvSpPr/>
            <p:nvPr/>
          </p:nvSpPr>
          <p:spPr>
            <a:xfrm rot="13646063">
              <a:off x="1906802" y="2376082"/>
              <a:ext cx="1898025" cy="172614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Trapezoid 234"/>
            <p:cNvSpPr/>
            <p:nvPr/>
          </p:nvSpPr>
          <p:spPr>
            <a:xfrm rot="5400000">
              <a:off x="4272865" y="2864941"/>
              <a:ext cx="310117" cy="92610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38" name="Picture 2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303488"/>
            <a:ext cx="333421" cy="401186"/>
          </a:xfrm>
          <a:prstGeom prst="rect">
            <a:avLst/>
          </a:prstGeom>
        </p:spPr>
      </p:pic>
      <p:pic>
        <p:nvPicPr>
          <p:cNvPr id="239" name="Picture 2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297983"/>
            <a:ext cx="333421" cy="401186"/>
          </a:xfrm>
          <a:prstGeom prst="rect">
            <a:avLst/>
          </a:prstGeom>
        </p:spPr>
      </p:pic>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301501"/>
            <a:ext cx="333421" cy="401186"/>
          </a:xfrm>
          <a:prstGeom prst="rect">
            <a:avLst/>
          </a:prstGeom>
        </p:spPr>
      </p:pic>
      <p:pic>
        <p:nvPicPr>
          <p:cNvPr id="241" name="Picture 2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304886"/>
            <a:ext cx="333421" cy="401186"/>
          </a:xfrm>
          <a:prstGeom prst="rect">
            <a:avLst/>
          </a:prstGeom>
        </p:spPr>
      </p:pic>
      <p:pic>
        <p:nvPicPr>
          <p:cNvPr id="242" name="Picture 2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303488"/>
            <a:ext cx="333421" cy="401186"/>
          </a:xfrm>
          <a:prstGeom prst="rect">
            <a:avLst/>
          </a:prstGeom>
        </p:spPr>
      </p:pic>
      <p:pic>
        <p:nvPicPr>
          <p:cNvPr id="243" name="Picture 2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643593"/>
            <a:ext cx="333421" cy="401186"/>
          </a:xfrm>
          <a:prstGeom prst="rect">
            <a:avLst/>
          </a:prstGeom>
        </p:spPr>
      </p:pic>
      <p:pic>
        <p:nvPicPr>
          <p:cNvPr id="244" name="Picture 2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638087"/>
            <a:ext cx="333421" cy="401186"/>
          </a:xfrm>
          <a:prstGeom prst="rect">
            <a:avLst/>
          </a:prstGeom>
        </p:spPr>
      </p:pic>
      <p:pic>
        <p:nvPicPr>
          <p:cNvPr id="246" name="Picture 2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644990"/>
            <a:ext cx="333421" cy="401186"/>
          </a:xfrm>
          <a:prstGeom prst="rect">
            <a:avLst/>
          </a:prstGeom>
        </p:spPr>
      </p:pic>
      <p:pic>
        <p:nvPicPr>
          <p:cNvPr id="247" name="Picture 2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643593"/>
            <a:ext cx="333421" cy="401186"/>
          </a:xfrm>
          <a:prstGeom prst="rect">
            <a:avLst/>
          </a:prstGeom>
        </p:spPr>
      </p:pic>
      <p:pic>
        <p:nvPicPr>
          <p:cNvPr id="248" name="Picture 2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2974089"/>
            <a:ext cx="333421" cy="401186"/>
          </a:xfrm>
          <a:prstGeom prst="rect">
            <a:avLst/>
          </a:prstGeom>
        </p:spPr>
      </p:pic>
      <p:pic>
        <p:nvPicPr>
          <p:cNvPr id="249" name="Picture 2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2968583"/>
            <a:ext cx="333421" cy="401186"/>
          </a:xfrm>
          <a:prstGeom prst="rect">
            <a:avLst/>
          </a:prstGeom>
        </p:spPr>
      </p:pic>
      <p:pic>
        <p:nvPicPr>
          <p:cNvPr id="250" name="Picture 2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972101"/>
            <a:ext cx="333421" cy="401186"/>
          </a:xfrm>
          <a:prstGeom prst="rect">
            <a:avLst/>
          </a:prstGeom>
        </p:spPr>
      </p:pic>
      <p:pic>
        <p:nvPicPr>
          <p:cNvPr id="251" name="Picture 2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2975486"/>
            <a:ext cx="333421" cy="401186"/>
          </a:xfrm>
          <a:prstGeom prst="rect">
            <a:avLst/>
          </a:prstGeom>
        </p:spPr>
      </p:pic>
      <p:pic>
        <p:nvPicPr>
          <p:cNvPr id="252" name="Picture 2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2974089"/>
            <a:ext cx="333421" cy="401186"/>
          </a:xfrm>
          <a:prstGeom prst="rect">
            <a:avLst/>
          </a:prstGeom>
        </p:spPr>
      </p:pic>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303628"/>
            <a:ext cx="333421" cy="401186"/>
          </a:xfrm>
          <a:prstGeom prst="rect">
            <a:avLst/>
          </a:prstGeom>
        </p:spPr>
      </p:pic>
      <p:pic>
        <p:nvPicPr>
          <p:cNvPr id="264" name="Picture 2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298122"/>
            <a:ext cx="333421" cy="401186"/>
          </a:xfrm>
          <a:prstGeom prst="rect">
            <a:avLst/>
          </a:prstGeom>
        </p:spPr>
      </p:pic>
      <p:pic>
        <p:nvPicPr>
          <p:cNvPr id="265" name="Picture 2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301641"/>
            <a:ext cx="333421" cy="401186"/>
          </a:xfrm>
          <a:prstGeom prst="rect">
            <a:avLst/>
          </a:prstGeom>
        </p:spPr>
      </p:pic>
      <p:pic>
        <p:nvPicPr>
          <p:cNvPr id="266" name="Picture 2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305025"/>
            <a:ext cx="333421" cy="401186"/>
          </a:xfrm>
          <a:prstGeom prst="rect">
            <a:avLst/>
          </a:prstGeom>
        </p:spPr>
      </p:pic>
      <p:pic>
        <p:nvPicPr>
          <p:cNvPr id="267" name="Picture 2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303628"/>
            <a:ext cx="333421" cy="401186"/>
          </a:xfrm>
          <a:prstGeom prst="rect">
            <a:avLst/>
          </a:prstGeom>
        </p:spPr>
      </p:pic>
      <p:pic>
        <p:nvPicPr>
          <p:cNvPr id="268" name="Picture 2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636291"/>
            <a:ext cx="333421" cy="401186"/>
          </a:xfrm>
          <a:prstGeom prst="rect">
            <a:avLst/>
          </a:prstGeom>
        </p:spPr>
      </p:pic>
      <p:pic>
        <p:nvPicPr>
          <p:cNvPr id="269" name="Picture 2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630785"/>
            <a:ext cx="333421" cy="401186"/>
          </a:xfrm>
          <a:prstGeom prst="rect">
            <a:avLst/>
          </a:prstGeom>
        </p:spPr>
      </p:pic>
      <p:pic>
        <p:nvPicPr>
          <p:cNvPr id="270" name="Picture 2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634303"/>
            <a:ext cx="333421" cy="401186"/>
          </a:xfrm>
          <a:prstGeom prst="rect">
            <a:avLst/>
          </a:prstGeom>
        </p:spPr>
      </p:pic>
      <p:pic>
        <p:nvPicPr>
          <p:cNvPr id="271" name="Picture 2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637688"/>
            <a:ext cx="333421" cy="401186"/>
          </a:xfrm>
          <a:prstGeom prst="rect">
            <a:avLst/>
          </a:prstGeom>
        </p:spPr>
      </p:pic>
      <p:pic>
        <p:nvPicPr>
          <p:cNvPr id="272" name="Picture 2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636291"/>
            <a:ext cx="333421" cy="401186"/>
          </a:xfrm>
          <a:prstGeom prst="rect">
            <a:avLst/>
          </a:prstGeom>
        </p:spPr>
      </p:pic>
      <p:pic>
        <p:nvPicPr>
          <p:cNvPr id="273" name="Picture 2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7125" y="4967104"/>
            <a:ext cx="333421" cy="401186"/>
          </a:xfrm>
          <a:prstGeom prst="rect">
            <a:avLst/>
          </a:prstGeom>
        </p:spPr>
      </p:pic>
      <p:pic>
        <p:nvPicPr>
          <p:cNvPr id="274" name="Picture 2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1522" y="4961598"/>
            <a:ext cx="333421" cy="401186"/>
          </a:xfrm>
          <a:prstGeom prst="rect">
            <a:avLst/>
          </a:prstGeom>
        </p:spPr>
      </p:pic>
      <p:pic>
        <p:nvPicPr>
          <p:cNvPr id="275" name="Picture 2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3996" y="4965116"/>
            <a:ext cx="333421" cy="401186"/>
          </a:xfrm>
          <a:prstGeom prst="rect">
            <a:avLst/>
          </a:prstGeom>
        </p:spPr>
      </p:pic>
      <p:pic>
        <p:nvPicPr>
          <p:cNvPr id="276" name="Picture 2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57447" y="4968501"/>
            <a:ext cx="333421" cy="401186"/>
          </a:xfrm>
          <a:prstGeom prst="rect">
            <a:avLst/>
          </a:prstGeom>
        </p:spPr>
      </p:pic>
      <p:pic>
        <p:nvPicPr>
          <p:cNvPr id="277" name="Picture 2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4036" y="4967104"/>
            <a:ext cx="333421" cy="401186"/>
          </a:xfrm>
          <a:prstGeom prst="rect">
            <a:avLst/>
          </a:prstGeom>
        </p:spPr>
      </p:pic>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306446"/>
            <a:ext cx="333421" cy="401186"/>
          </a:xfrm>
          <a:prstGeom prst="rect">
            <a:avLst/>
          </a:prstGeom>
        </p:spPr>
      </p:pic>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3300940"/>
            <a:ext cx="333421" cy="401186"/>
          </a:xfrm>
          <a:prstGeom prst="rect">
            <a:avLst/>
          </a:prstGeom>
        </p:spPr>
      </p:pic>
      <p:pic>
        <p:nvPicPr>
          <p:cNvPr id="116" name="Picture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304459"/>
            <a:ext cx="333421" cy="401186"/>
          </a:xfrm>
          <a:prstGeom prst="rect">
            <a:avLst/>
          </a:prstGeom>
        </p:spPr>
      </p:pic>
      <p:pic>
        <p:nvPicPr>
          <p:cNvPr id="117" name="Picture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307843"/>
            <a:ext cx="333421" cy="401186"/>
          </a:xfrm>
          <a:prstGeom prst="rect">
            <a:avLst/>
          </a:prstGeom>
        </p:spPr>
      </p:pic>
      <p:pic>
        <p:nvPicPr>
          <p:cNvPr id="118" name="Picture 1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306446"/>
            <a:ext cx="333421" cy="401186"/>
          </a:xfrm>
          <a:prstGeom prst="rect">
            <a:avLst/>
          </a:prstGeom>
        </p:spPr>
      </p:pic>
      <p:pic>
        <p:nvPicPr>
          <p:cNvPr id="119" name="Picture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638576"/>
            <a:ext cx="333421" cy="401186"/>
          </a:xfrm>
          <a:prstGeom prst="rect">
            <a:avLst/>
          </a:prstGeom>
        </p:spPr>
      </p:pic>
      <p:pic>
        <p:nvPicPr>
          <p:cNvPr id="120" name="Picture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8060" y="3633070"/>
            <a:ext cx="333421" cy="401186"/>
          </a:xfrm>
          <a:prstGeom prst="rect">
            <a:avLst/>
          </a:prstGeom>
        </p:spPr>
      </p:pic>
      <p:pic>
        <p:nvPicPr>
          <p:cNvPr id="121" name="Picture 1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636589"/>
            <a:ext cx="333421" cy="401186"/>
          </a:xfrm>
          <a:prstGeom prst="rect">
            <a:avLst/>
          </a:prstGeom>
        </p:spPr>
      </p:pic>
      <p:pic>
        <p:nvPicPr>
          <p:cNvPr id="122" name="Picture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639973"/>
            <a:ext cx="333421" cy="401186"/>
          </a:xfrm>
          <a:prstGeom prst="rect">
            <a:avLst/>
          </a:prstGeom>
        </p:spPr>
      </p:pic>
      <p:pic>
        <p:nvPicPr>
          <p:cNvPr id="123" name="Picture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638576"/>
            <a:ext cx="333421" cy="401186"/>
          </a:xfrm>
          <a:prstGeom prst="rect">
            <a:avLst/>
          </a:prstGeom>
        </p:spPr>
      </p:pic>
      <p:pic>
        <p:nvPicPr>
          <p:cNvPr id="128" name="Picture 1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3663" y="3969072"/>
            <a:ext cx="333421" cy="401186"/>
          </a:xfrm>
          <a:prstGeom prst="rect">
            <a:avLst/>
          </a:prstGeom>
        </p:spPr>
      </p:pic>
      <p:pic>
        <p:nvPicPr>
          <p:cNvPr id="134" name="Pictur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08296" y="3963566"/>
            <a:ext cx="333421" cy="401186"/>
          </a:xfrm>
          <a:prstGeom prst="rect">
            <a:avLst/>
          </a:prstGeom>
        </p:spPr>
      </p:pic>
      <p:pic>
        <p:nvPicPr>
          <p:cNvPr id="140" name="Pictur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0535" y="3967084"/>
            <a:ext cx="333421" cy="401186"/>
          </a:xfrm>
          <a:prstGeom prst="rect">
            <a:avLst/>
          </a:prstGeom>
        </p:spPr>
      </p:pic>
      <p:pic>
        <p:nvPicPr>
          <p:cNvPr id="146" name="Picture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33985" y="3970469"/>
            <a:ext cx="333421" cy="401186"/>
          </a:xfrm>
          <a:prstGeom prst="rect">
            <a:avLst/>
          </a:prstGeom>
        </p:spPr>
      </p:pic>
      <p:pic>
        <p:nvPicPr>
          <p:cNvPr id="152" name="Picture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40575" y="3969072"/>
            <a:ext cx="333421" cy="401186"/>
          </a:xfrm>
          <a:prstGeom prst="rect">
            <a:avLst/>
          </a:prstGeom>
        </p:spPr>
      </p:pic>
      <p:pic>
        <p:nvPicPr>
          <p:cNvPr id="158" name="Picture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306446"/>
            <a:ext cx="333421" cy="401186"/>
          </a:xfrm>
          <a:prstGeom prst="rect">
            <a:avLst/>
          </a:prstGeom>
        </p:spPr>
      </p:pic>
      <p:pic>
        <p:nvPicPr>
          <p:cNvPr id="160" name="Picture 1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300940"/>
            <a:ext cx="333421" cy="401186"/>
          </a:xfrm>
          <a:prstGeom prst="rect">
            <a:avLst/>
          </a:prstGeom>
        </p:spPr>
      </p:pic>
      <p:pic>
        <p:nvPicPr>
          <p:cNvPr id="161" name="Picture 1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304459"/>
            <a:ext cx="333421" cy="401186"/>
          </a:xfrm>
          <a:prstGeom prst="rect">
            <a:avLst/>
          </a:prstGeom>
        </p:spPr>
      </p:pic>
      <p:pic>
        <p:nvPicPr>
          <p:cNvPr id="162" name="Picture 1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307843"/>
            <a:ext cx="333421" cy="401186"/>
          </a:xfrm>
          <a:prstGeom prst="rect">
            <a:avLst/>
          </a:prstGeom>
        </p:spPr>
      </p:pic>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306446"/>
            <a:ext cx="333421" cy="401186"/>
          </a:xfrm>
          <a:prstGeom prst="rect">
            <a:avLst/>
          </a:prstGeom>
        </p:spPr>
      </p:pic>
      <p:pic>
        <p:nvPicPr>
          <p:cNvPr id="164" name="Picture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638576"/>
            <a:ext cx="333421" cy="401186"/>
          </a:xfrm>
          <a:prstGeom prst="rect">
            <a:avLst/>
          </a:prstGeom>
        </p:spPr>
      </p:pic>
      <p:pic>
        <p:nvPicPr>
          <p:cNvPr id="165" name="Picture 1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633070"/>
            <a:ext cx="333421" cy="401186"/>
          </a:xfrm>
          <a:prstGeom prst="rect">
            <a:avLst/>
          </a:prstGeom>
        </p:spPr>
      </p:pic>
      <p:pic>
        <p:nvPicPr>
          <p:cNvPr id="166" name="Picture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636589"/>
            <a:ext cx="333421" cy="401186"/>
          </a:xfrm>
          <a:prstGeom prst="rect">
            <a:avLst/>
          </a:prstGeom>
        </p:spPr>
      </p:pic>
      <p:pic>
        <p:nvPicPr>
          <p:cNvPr id="167" name="Picture 1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639973"/>
            <a:ext cx="333421" cy="401186"/>
          </a:xfrm>
          <a:prstGeom prst="rect">
            <a:avLst/>
          </a:prstGeom>
        </p:spPr>
      </p:pic>
      <p:pic>
        <p:nvPicPr>
          <p:cNvPr id="168" name="Picture 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638576"/>
            <a:ext cx="333421" cy="401186"/>
          </a:xfrm>
          <a:prstGeom prst="rect">
            <a:avLst/>
          </a:prstGeom>
        </p:spPr>
      </p:pic>
      <p:pic>
        <p:nvPicPr>
          <p:cNvPr id="169" name="Picture 1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3969072"/>
            <a:ext cx="333421" cy="401186"/>
          </a:xfrm>
          <a:prstGeom prst="rect">
            <a:avLst/>
          </a:prstGeom>
        </p:spPr>
      </p:pic>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3963566"/>
            <a:ext cx="333421" cy="401186"/>
          </a:xfrm>
          <a:prstGeom prst="rect">
            <a:avLst/>
          </a:prstGeom>
        </p:spPr>
      </p:pic>
      <p:pic>
        <p:nvPicPr>
          <p:cNvPr id="171" name="Picture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3967084"/>
            <a:ext cx="333421" cy="401186"/>
          </a:xfrm>
          <a:prstGeom prst="rect">
            <a:avLst/>
          </a:prstGeom>
        </p:spPr>
      </p:pic>
      <p:pic>
        <p:nvPicPr>
          <p:cNvPr id="172" name="Picture 1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3970469"/>
            <a:ext cx="333421" cy="401186"/>
          </a:xfrm>
          <a:prstGeom prst="rect">
            <a:avLst/>
          </a:prstGeom>
        </p:spPr>
      </p:pic>
      <p:pic>
        <p:nvPicPr>
          <p:cNvPr id="173" name="Picture 1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3969072"/>
            <a:ext cx="333421" cy="401186"/>
          </a:xfrm>
          <a:prstGeom prst="rect">
            <a:avLst/>
          </a:prstGeom>
        </p:spPr>
      </p:pic>
      <p:pic>
        <p:nvPicPr>
          <p:cNvPr id="174" name="Picture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3298471"/>
            <a:ext cx="333421" cy="401186"/>
          </a:xfrm>
          <a:prstGeom prst="rect">
            <a:avLst/>
          </a:prstGeom>
        </p:spPr>
      </p:pic>
      <p:pic>
        <p:nvPicPr>
          <p:cNvPr id="175" name="Picture 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3292966"/>
            <a:ext cx="333421" cy="401186"/>
          </a:xfrm>
          <a:prstGeom prst="rect">
            <a:avLst/>
          </a:prstGeom>
        </p:spPr>
      </p:pic>
      <p:pic>
        <p:nvPicPr>
          <p:cNvPr id="176" name="Picture 1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3296484"/>
            <a:ext cx="333421" cy="401186"/>
          </a:xfrm>
          <a:prstGeom prst="rect">
            <a:avLst/>
          </a:prstGeom>
        </p:spPr>
      </p:pic>
      <p:pic>
        <p:nvPicPr>
          <p:cNvPr id="177" name="Picture 1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3299869"/>
            <a:ext cx="333421" cy="401186"/>
          </a:xfrm>
          <a:prstGeom prst="rect">
            <a:avLst/>
          </a:prstGeom>
        </p:spPr>
      </p:pic>
      <p:pic>
        <p:nvPicPr>
          <p:cNvPr id="178" name="Picture 1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3298471"/>
            <a:ext cx="333421" cy="401186"/>
          </a:xfrm>
          <a:prstGeom prst="rect">
            <a:avLst/>
          </a:prstGeom>
        </p:spPr>
      </p:pic>
      <p:pic>
        <p:nvPicPr>
          <p:cNvPr id="179" name="Picture 1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3638576"/>
            <a:ext cx="333421" cy="401186"/>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3633070"/>
            <a:ext cx="333421" cy="401186"/>
          </a:xfrm>
          <a:prstGeom prst="rect">
            <a:avLst/>
          </a:prstGeom>
        </p:spPr>
      </p:pic>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3636589"/>
            <a:ext cx="333421" cy="401186"/>
          </a:xfrm>
          <a:prstGeom prst="rect">
            <a:avLst/>
          </a:prstGeom>
        </p:spPr>
      </p:pic>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3639973"/>
            <a:ext cx="333421" cy="401186"/>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3638576"/>
            <a:ext cx="333421" cy="401186"/>
          </a:xfrm>
          <a:prstGeom prst="rect">
            <a:avLst/>
          </a:prstGeom>
        </p:spPr>
      </p:pic>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05483" y="3969072"/>
            <a:ext cx="333421" cy="401186"/>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29880" y="3963566"/>
            <a:ext cx="333421" cy="401186"/>
          </a:xfrm>
          <a:prstGeom prst="rect">
            <a:avLst/>
          </a:prstGeom>
        </p:spPr>
      </p:pic>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3967084"/>
            <a:ext cx="333421" cy="401186"/>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5805" y="3970469"/>
            <a:ext cx="333421" cy="401186"/>
          </a:xfrm>
          <a:prstGeom prst="rect">
            <a:avLst/>
          </a:prstGeom>
        </p:spPr>
      </p:pic>
      <p:pic>
        <p:nvPicPr>
          <p:cNvPr id="188" name="Picture 1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2395" y="3969072"/>
            <a:ext cx="333421" cy="401186"/>
          </a:xfrm>
          <a:prstGeom prst="rect">
            <a:avLst/>
          </a:prstGeom>
        </p:spPr>
      </p:pic>
      <p:sp>
        <p:nvSpPr>
          <p:cNvPr id="289" name="TextBox 288"/>
          <p:cNvSpPr txBox="1"/>
          <p:nvPr/>
        </p:nvSpPr>
        <p:spPr>
          <a:xfrm>
            <a:off x="8237693" y="4348675"/>
            <a:ext cx="1813317" cy="323165"/>
          </a:xfrm>
          <a:prstGeom prst="rect">
            <a:avLst/>
          </a:prstGeom>
          <a:noFill/>
        </p:spPr>
        <p:txBody>
          <a:bodyPr wrap="none" rtlCol="0">
            <a:spAutoFit/>
          </a:bodyPr>
          <a:lstStyle/>
          <a:p>
            <a:r>
              <a:rPr lang="en-US" sz="1500" dirty="0">
                <a:solidFill>
                  <a:srgbClr val="C00000"/>
                </a:solidFill>
                <a:latin typeface="Eras Demi ITC" panose="020B0805030504020804" pitchFamily="34" charset="0"/>
              </a:rPr>
              <a:t>Add RRH capacity</a:t>
            </a:r>
          </a:p>
        </p:txBody>
      </p:sp>
      <p:pic>
        <p:nvPicPr>
          <p:cNvPr id="228" name="Picture 2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316436"/>
            <a:ext cx="333421" cy="401186"/>
          </a:xfrm>
          <a:prstGeom prst="rect">
            <a:avLst/>
          </a:prstGeom>
        </p:spPr>
      </p:pic>
      <p:pic>
        <p:nvPicPr>
          <p:cNvPr id="229" name="Picture 2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310931"/>
            <a:ext cx="333421" cy="401186"/>
          </a:xfrm>
          <a:prstGeom prst="rect">
            <a:avLst/>
          </a:prstGeom>
        </p:spPr>
      </p:pic>
      <p:pic>
        <p:nvPicPr>
          <p:cNvPr id="230" name="Picture 2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314449"/>
            <a:ext cx="333421" cy="401186"/>
          </a:xfrm>
          <a:prstGeom prst="rect">
            <a:avLst/>
          </a:prstGeom>
        </p:spPr>
      </p:pic>
      <p:pic>
        <p:nvPicPr>
          <p:cNvPr id="231" name="Picture 2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317834"/>
            <a:ext cx="333421" cy="401186"/>
          </a:xfrm>
          <a:prstGeom prst="rect">
            <a:avLst/>
          </a:prstGeom>
        </p:spPr>
      </p:pic>
      <p:pic>
        <p:nvPicPr>
          <p:cNvPr id="253" name="Picture 2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316436"/>
            <a:ext cx="333421" cy="401186"/>
          </a:xfrm>
          <a:prstGeom prst="rect">
            <a:avLst/>
          </a:prstGeom>
        </p:spPr>
      </p:pic>
      <p:pic>
        <p:nvPicPr>
          <p:cNvPr id="254" name="Picture 2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649099"/>
            <a:ext cx="333421" cy="401186"/>
          </a:xfrm>
          <a:prstGeom prst="rect">
            <a:avLst/>
          </a:prstGeom>
        </p:spPr>
      </p:pic>
      <p:pic>
        <p:nvPicPr>
          <p:cNvPr id="255" name="Picture 2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643593"/>
            <a:ext cx="333421" cy="401186"/>
          </a:xfrm>
          <a:prstGeom prst="rect">
            <a:avLst/>
          </a:prstGeom>
        </p:spPr>
      </p:pic>
      <p:pic>
        <p:nvPicPr>
          <p:cNvPr id="256" name="Picture 2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647111"/>
            <a:ext cx="333421" cy="401186"/>
          </a:xfrm>
          <a:prstGeom prst="rect">
            <a:avLst/>
          </a:prstGeom>
        </p:spPr>
      </p:pic>
      <p:pic>
        <p:nvPicPr>
          <p:cNvPr id="257" name="Picture 2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650496"/>
            <a:ext cx="333421" cy="401186"/>
          </a:xfrm>
          <a:prstGeom prst="rect">
            <a:avLst/>
          </a:prstGeom>
        </p:spPr>
      </p:pic>
      <p:pic>
        <p:nvPicPr>
          <p:cNvPr id="258" name="Picture 2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0089" y="2649099"/>
            <a:ext cx="333421" cy="401186"/>
          </a:xfrm>
          <a:prstGeom prst="rect">
            <a:avLst/>
          </a:prstGeom>
        </p:spPr>
      </p:pic>
      <p:pic>
        <p:nvPicPr>
          <p:cNvPr id="259" name="Picture 2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3177" y="2985418"/>
            <a:ext cx="333421" cy="401186"/>
          </a:xfrm>
          <a:prstGeom prst="rect">
            <a:avLst/>
          </a:prstGeom>
        </p:spPr>
      </p:pic>
      <p:pic>
        <p:nvPicPr>
          <p:cNvPr id="260" name="Picture 2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7574" y="2979912"/>
            <a:ext cx="333421" cy="401186"/>
          </a:xfrm>
          <a:prstGeom prst="rect">
            <a:avLst/>
          </a:prstGeom>
        </p:spPr>
      </p:pic>
      <p:pic>
        <p:nvPicPr>
          <p:cNvPr id="261" name="Picture 2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0049" y="2983430"/>
            <a:ext cx="333421" cy="401186"/>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63499" y="2986815"/>
            <a:ext cx="333421" cy="401186"/>
          </a:xfrm>
          <a:prstGeom prst="rect">
            <a:avLst/>
          </a:prstGeom>
        </p:spPr>
      </p:pic>
      <p:grpSp>
        <p:nvGrpSpPr>
          <p:cNvPr id="154" name="Group 153"/>
          <p:cNvGrpSpPr/>
          <p:nvPr/>
        </p:nvGrpSpPr>
        <p:grpSpPr>
          <a:xfrm>
            <a:off x="8982745" y="1463308"/>
            <a:ext cx="364160" cy="342900"/>
            <a:chOff x="8058853" y="5126985"/>
            <a:chExt cx="1453371" cy="1452243"/>
          </a:xfrm>
        </p:grpSpPr>
        <p:sp>
          <p:nvSpPr>
            <p:cNvPr id="155" name="Rectangle 154"/>
            <p:cNvSpPr/>
            <p:nvPr/>
          </p:nvSpPr>
          <p:spPr>
            <a:xfrm>
              <a:off x="8128331" y="5869992"/>
              <a:ext cx="1314414" cy="709236"/>
            </a:xfrm>
            <a:prstGeom prst="rect">
              <a:avLst/>
            </a:prstGeom>
            <a:noFill/>
            <a:ln w="76200">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6" name="Group 155"/>
            <p:cNvGrpSpPr/>
            <p:nvPr/>
          </p:nvGrpSpPr>
          <p:grpSpPr>
            <a:xfrm rot="16200000">
              <a:off x="8108287" y="5077551"/>
              <a:ext cx="1354503" cy="1453371"/>
              <a:chOff x="1706289" y="2167887"/>
              <a:chExt cx="2116768" cy="2187216"/>
            </a:xfrm>
          </p:grpSpPr>
          <p:sp>
            <p:nvSpPr>
              <p:cNvPr id="157" name="Right Triangle 156"/>
              <p:cNvSpPr/>
              <p:nvPr/>
            </p:nvSpPr>
            <p:spPr>
              <a:xfrm rot="13581779">
                <a:off x="1671065" y="2203111"/>
                <a:ext cx="2187216" cy="2116768"/>
              </a:xfrm>
              <a:prstGeom prst="rtTriangle">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Right Triangle 158"/>
              <p:cNvSpPr/>
              <p:nvPr/>
            </p:nvSpPr>
            <p:spPr>
              <a:xfrm rot="13646063">
                <a:off x="2171663" y="2637827"/>
                <a:ext cx="1377811" cy="13028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89" name="Group 188"/>
          <p:cNvGrpSpPr/>
          <p:nvPr/>
        </p:nvGrpSpPr>
        <p:grpSpPr>
          <a:xfrm>
            <a:off x="5699438" y="1601545"/>
            <a:ext cx="521054" cy="276728"/>
            <a:chOff x="5713938" y="949464"/>
            <a:chExt cx="694739" cy="368971"/>
          </a:xfrm>
        </p:grpSpPr>
        <p:grpSp>
          <p:nvGrpSpPr>
            <p:cNvPr id="190" name="Group 189"/>
            <p:cNvGrpSpPr/>
            <p:nvPr/>
          </p:nvGrpSpPr>
          <p:grpSpPr>
            <a:xfrm>
              <a:off x="5713938" y="1092611"/>
              <a:ext cx="654987" cy="225824"/>
              <a:chOff x="8128331" y="5788377"/>
              <a:chExt cx="1314414" cy="1228153"/>
            </a:xfrm>
          </p:grpSpPr>
          <p:sp>
            <p:nvSpPr>
              <p:cNvPr id="192" name="Rectangle 191"/>
              <p:cNvSpPr/>
              <p:nvPr/>
            </p:nvSpPr>
            <p:spPr>
              <a:xfrm>
                <a:off x="8128331" y="5788377"/>
                <a:ext cx="1314414" cy="872480"/>
              </a:xfrm>
              <a:prstGeom prst="rect">
                <a:avLst/>
              </a:prstGeom>
              <a:noFill/>
              <a:ln w="76200">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Rectangle 192"/>
              <p:cNvSpPr/>
              <p:nvPr/>
            </p:nvSpPr>
            <p:spPr>
              <a:xfrm>
                <a:off x="8195394" y="6017813"/>
                <a:ext cx="1204631" cy="998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1" name="Rounded Rectangle 190"/>
            <p:cNvSpPr/>
            <p:nvPr/>
          </p:nvSpPr>
          <p:spPr>
            <a:xfrm>
              <a:off x="6276836" y="949464"/>
              <a:ext cx="131841" cy="96066"/>
            </a:xfrm>
            <a:prstGeom prst="round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94" name="Group 193"/>
          <p:cNvGrpSpPr/>
          <p:nvPr/>
        </p:nvGrpSpPr>
        <p:grpSpPr>
          <a:xfrm>
            <a:off x="2620154" y="1458658"/>
            <a:ext cx="671796" cy="506086"/>
            <a:chOff x="1201479" y="801877"/>
            <a:chExt cx="895728" cy="674781"/>
          </a:xfrm>
        </p:grpSpPr>
        <p:sp>
          <p:nvSpPr>
            <p:cNvPr id="195" name="Cloud 194"/>
            <p:cNvSpPr/>
            <p:nvPr/>
          </p:nvSpPr>
          <p:spPr>
            <a:xfrm>
              <a:off x="1201479" y="801877"/>
              <a:ext cx="659551" cy="424739"/>
            </a:xfrm>
            <a:prstGeom prst="cloud">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6" name="Moon 195"/>
            <p:cNvSpPr/>
            <p:nvPr/>
          </p:nvSpPr>
          <p:spPr>
            <a:xfrm>
              <a:off x="1861030" y="906831"/>
              <a:ext cx="236177" cy="455933"/>
            </a:xfrm>
            <a:prstGeom prst="moon">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7" name="Lightning Bolt 196"/>
            <p:cNvSpPr/>
            <p:nvPr/>
          </p:nvSpPr>
          <p:spPr>
            <a:xfrm flipH="1">
              <a:off x="1325460" y="1141517"/>
              <a:ext cx="223122" cy="335141"/>
            </a:xfrm>
            <a:prstGeom prst="lightningBol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8" name="TextBox 197"/>
          <p:cNvSpPr txBox="1"/>
          <p:nvPr/>
        </p:nvSpPr>
        <p:spPr>
          <a:xfrm>
            <a:off x="2467168" y="1914430"/>
            <a:ext cx="1175065"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Unsheltered</a:t>
            </a:r>
          </a:p>
        </p:txBody>
      </p:sp>
      <p:sp>
        <p:nvSpPr>
          <p:cNvPr id="217" name="TextBox 216"/>
          <p:cNvSpPr txBox="1"/>
          <p:nvPr/>
        </p:nvSpPr>
        <p:spPr>
          <a:xfrm>
            <a:off x="5490483" y="1914990"/>
            <a:ext cx="960263"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Sheltered</a:t>
            </a:r>
          </a:p>
        </p:txBody>
      </p:sp>
      <p:sp>
        <p:nvSpPr>
          <p:cNvPr id="312" name="TextBox 311"/>
          <p:cNvSpPr txBox="1"/>
          <p:nvPr/>
        </p:nvSpPr>
        <p:spPr>
          <a:xfrm>
            <a:off x="8781788" y="1914430"/>
            <a:ext cx="813043"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Housed</a:t>
            </a:r>
          </a:p>
        </p:txBody>
      </p:sp>
      <p:sp>
        <p:nvSpPr>
          <p:cNvPr id="314" name="TextBox 313"/>
          <p:cNvSpPr txBox="1"/>
          <p:nvPr/>
        </p:nvSpPr>
        <p:spPr>
          <a:xfrm>
            <a:off x="9063857" y="4874551"/>
            <a:ext cx="232756" cy="323165"/>
          </a:xfrm>
          <a:prstGeom prst="rect">
            <a:avLst/>
          </a:prstGeom>
          <a:noFill/>
        </p:spPr>
        <p:txBody>
          <a:bodyPr wrap="none" rtlCol="0">
            <a:spAutoFit/>
          </a:bodyPr>
          <a:lstStyle/>
          <a:p>
            <a:r>
              <a:rPr lang="en-US" sz="1500" dirty="0">
                <a:solidFill>
                  <a:srgbClr val="004976"/>
                </a:solidFill>
                <a:latin typeface="Eras Bold ITC" panose="020B0907030504020204" pitchFamily="34" charset="0"/>
              </a:rPr>
              <a:t> </a:t>
            </a:r>
          </a:p>
        </p:txBody>
      </p:sp>
      <p:pic>
        <p:nvPicPr>
          <p:cNvPr id="315" name="Picture 3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1482" y="4784964"/>
            <a:ext cx="333421" cy="401186"/>
          </a:xfrm>
          <a:prstGeom prst="rect">
            <a:avLst/>
          </a:prstGeom>
        </p:spPr>
      </p:pic>
      <p:pic>
        <p:nvPicPr>
          <p:cNvPr id="316" name="Picture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3954" y="4102758"/>
            <a:ext cx="333421" cy="401186"/>
          </a:xfrm>
          <a:prstGeom prst="rect">
            <a:avLst/>
          </a:prstGeom>
        </p:spPr>
      </p:pic>
      <p:pic>
        <p:nvPicPr>
          <p:cNvPr id="317" name="Picture 3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6690" y="3450150"/>
            <a:ext cx="333421" cy="401186"/>
          </a:xfrm>
          <a:prstGeom prst="rect">
            <a:avLst/>
          </a:prstGeom>
        </p:spPr>
      </p:pic>
      <p:pic>
        <p:nvPicPr>
          <p:cNvPr id="318" name="Picture 3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62555" y="4784963"/>
            <a:ext cx="333421" cy="401186"/>
          </a:xfrm>
          <a:prstGeom prst="rect">
            <a:avLst/>
          </a:prstGeom>
        </p:spPr>
      </p:pic>
      <p:pic>
        <p:nvPicPr>
          <p:cNvPr id="319" name="Picture 3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355" y="2648461"/>
            <a:ext cx="333421" cy="401186"/>
          </a:xfrm>
          <a:prstGeom prst="rect">
            <a:avLst/>
          </a:prstGeom>
        </p:spPr>
      </p:pic>
      <p:sp>
        <p:nvSpPr>
          <p:cNvPr id="199" name="TextBox 198"/>
          <p:cNvSpPr txBox="1"/>
          <p:nvPr/>
        </p:nvSpPr>
        <p:spPr>
          <a:xfrm>
            <a:off x="2284330"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45</a:t>
            </a:r>
          </a:p>
        </p:txBody>
      </p:sp>
      <p:sp>
        <p:nvSpPr>
          <p:cNvPr id="200" name="TextBox 199"/>
          <p:cNvSpPr txBox="1"/>
          <p:nvPr/>
        </p:nvSpPr>
        <p:spPr>
          <a:xfrm>
            <a:off x="2293804"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43</a:t>
            </a:r>
          </a:p>
        </p:txBody>
      </p:sp>
      <p:sp>
        <p:nvSpPr>
          <p:cNvPr id="201" name="TextBox 200"/>
          <p:cNvSpPr txBox="1"/>
          <p:nvPr/>
        </p:nvSpPr>
        <p:spPr>
          <a:xfrm>
            <a:off x="4305397" y="5539683"/>
            <a:ext cx="1229567"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sheltered  =  </a:t>
            </a:r>
          </a:p>
        </p:txBody>
      </p:sp>
      <p:sp>
        <p:nvSpPr>
          <p:cNvPr id="218" name="TextBox 217"/>
          <p:cNvSpPr txBox="1"/>
          <p:nvPr/>
        </p:nvSpPr>
        <p:spPr>
          <a:xfrm>
            <a:off x="3923725" y="5516598"/>
            <a:ext cx="431528" cy="369332"/>
          </a:xfrm>
          <a:prstGeom prst="rect">
            <a:avLst/>
          </a:prstGeom>
          <a:solidFill>
            <a:schemeClr val="bg1"/>
          </a:solidFill>
        </p:spPr>
        <p:txBody>
          <a:bodyPr wrap="none" rtlCol="0">
            <a:spAutoFit/>
          </a:bodyPr>
          <a:lstStyle>
            <a:defPPr>
              <a:defRPr lang="en-US"/>
            </a:defPPr>
            <a:lvl1pPr>
              <a:defRPr sz="2400" b="1">
                <a:solidFill>
                  <a:srgbClr val="004976"/>
                </a:solidFill>
                <a:latin typeface="Eras Light ITC" panose="020B0402030504020804" pitchFamily="34" charset="0"/>
              </a:defRPr>
            </a:lvl1pPr>
          </a:lstStyle>
          <a:p>
            <a:r>
              <a:rPr lang="en-US" sz="1800" dirty="0"/>
              <a:t>30</a:t>
            </a:r>
          </a:p>
        </p:txBody>
      </p:sp>
      <p:sp>
        <p:nvSpPr>
          <p:cNvPr id="219" name="TextBox 218"/>
          <p:cNvSpPr txBox="1"/>
          <p:nvPr/>
        </p:nvSpPr>
        <p:spPr>
          <a:xfrm>
            <a:off x="2675476" y="5539683"/>
            <a:ext cx="1348190" cy="323165"/>
          </a:xfrm>
          <a:prstGeom prst="rect">
            <a:avLst/>
          </a:prstGeom>
          <a:noFill/>
        </p:spPr>
        <p:txBody>
          <a:bodyPr wrap="none" rtlCol="0">
            <a:spAutoFit/>
          </a:bodyPr>
          <a:lstStyle/>
          <a:p>
            <a:r>
              <a:rPr lang="en-US" sz="1500" b="1" dirty="0">
                <a:solidFill>
                  <a:srgbClr val="004976"/>
                </a:solidFill>
                <a:latin typeface="Eras Light ITC" panose="020B0402030504020804" pitchFamily="34" charset="0"/>
              </a:rPr>
              <a:t>unsheltered  +</a:t>
            </a:r>
          </a:p>
        </p:txBody>
      </p:sp>
      <p:sp>
        <p:nvSpPr>
          <p:cNvPr id="220" name="TextBox 219"/>
          <p:cNvSpPr txBox="1"/>
          <p:nvPr/>
        </p:nvSpPr>
        <p:spPr>
          <a:xfrm>
            <a:off x="2301988"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41</a:t>
            </a:r>
          </a:p>
        </p:txBody>
      </p:sp>
      <p:sp>
        <p:nvSpPr>
          <p:cNvPr id="221" name="TextBox 220"/>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42</a:t>
            </a:r>
          </a:p>
        </p:txBody>
      </p:sp>
      <p:sp>
        <p:nvSpPr>
          <p:cNvPr id="222" name="TextBox 221"/>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40</a:t>
            </a:r>
          </a:p>
        </p:txBody>
      </p:sp>
      <p:sp>
        <p:nvSpPr>
          <p:cNvPr id="223" name="TextBox 222"/>
          <p:cNvSpPr txBox="1"/>
          <p:nvPr/>
        </p:nvSpPr>
        <p:spPr>
          <a:xfrm>
            <a:off x="2293806" y="551659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42</a:t>
            </a:r>
          </a:p>
        </p:txBody>
      </p:sp>
      <p:sp>
        <p:nvSpPr>
          <p:cNvPr id="224" name="TextBox 223"/>
          <p:cNvSpPr txBox="1"/>
          <p:nvPr/>
        </p:nvSpPr>
        <p:spPr>
          <a:xfrm>
            <a:off x="2293805" y="552210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40</a:t>
            </a:r>
          </a:p>
        </p:txBody>
      </p:sp>
      <p:sp>
        <p:nvSpPr>
          <p:cNvPr id="287" name="TextBox 286"/>
          <p:cNvSpPr txBox="1"/>
          <p:nvPr/>
        </p:nvSpPr>
        <p:spPr>
          <a:xfrm>
            <a:off x="2290527" y="552058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41</a:t>
            </a:r>
          </a:p>
        </p:txBody>
      </p:sp>
      <p:sp>
        <p:nvSpPr>
          <p:cNvPr id="225" name="TextBox 224"/>
          <p:cNvSpPr txBox="1"/>
          <p:nvPr/>
        </p:nvSpPr>
        <p:spPr>
          <a:xfrm>
            <a:off x="2293805" y="552210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39</a:t>
            </a:r>
          </a:p>
        </p:txBody>
      </p:sp>
      <p:sp>
        <p:nvSpPr>
          <p:cNvPr id="226" name="TextBox 225"/>
          <p:cNvSpPr txBox="1"/>
          <p:nvPr/>
        </p:nvSpPr>
        <p:spPr>
          <a:xfrm>
            <a:off x="2293805" y="551659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41</a:t>
            </a:r>
          </a:p>
        </p:txBody>
      </p:sp>
      <p:sp>
        <p:nvSpPr>
          <p:cNvPr id="227" name="TextBox 226"/>
          <p:cNvSpPr txBox="1"/>
          <p:nvPr/>
        </p:nvSpPr>
        <p:spPr>
          <a:xfrm>
            <a:off x="5354153"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75</a:t>
            </a:r>
          </a:p>
        </p:txBody>
      </p:sp>
      <p:sp>
        <p:nvSpPr>
          <p:cNvPr id="245" name="TextBox 244"/>
          <p:cNvSpPr txBox="1"/>
          <p:nvPr/>
        </p:nvSpPr>
        <p:spPr>
          <a:xfrm>
            <a:off x="5363628"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73</a:t>
            </a:r>
          </a:p>
        </p:txBody>
      </p:sp>
      <p:sp>
        <p:nvSpPr>
          <p:cNvPr id="278" name="TextBox 277"/>
          <p:cNvSpPr txBox="1"/>
          <p:nvPr/>
        </p:nvSpPr>
        <p:spPr>
          <a:xfrm>
            <a:off x="5371812"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71</a:t>
            </a:r>
          </a:p>
        </p:txBody>
      </p:sp>
      <p:sp>
        <p:nvSpPr>
          <p:cNvPr id="279" name="TextBox 278"/>
          <p:cNvSpPr txBox="1"/>
          <p:nvPr/>
        </p:nvSpPr>
        <p:spPr>
          <a:xfrm>
            <a:off x="5363629" y="551659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72</a:t>
            </a:r>
          </a:p>
        </p:txBody>
      </p:sp>
      <p:sp>
        <p:nvSpPr>
          <p:cNvPr id="280" name="TextBox 279"/>
          <p:cNvSpPr txBox="1"/>
          <p:nvPr/>
        </p:nvSpPr>
        <p:spPr>
          <a:xfrm>
            <a:off x="5363629" y="551659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70</a:t>
            </a:r>
          </a:p>
        </p:txBody>
      </p:sp>
      <p:sp>
        <p:nvSpPr>
          <p:cNvPr id="281" name="TextBox 280"/>
          <p:cNvSpPr txBox="1"/>
          <p:nvPr/>
        </p:nvSpPr>
        <p:spPr>
          <a:xfrm>
            <a:off x="5363629" y="551659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72</a:t>
            </a:r>
          </a:p>
        </p:txBody>
      </p:sp>
      <p:sp>
        <p:nvSpPr>
          <p:cNvPr id="282" name="TextBox 281"/>
          <p:cNvSpPr txBox="1"/>
          <p:nvPr/>
        </p:nvSpPr>
        <p:spPr>
          <a:xfrm>
            <a:off x="5363629" y="5522104"/>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70</a:t>
            </a:r>
          </a:p>
        </p:txBody>
      </p:sp>
      <p:sp>
        <p:nvSpPr>
          <p:cNvPr id="288" name="TextBox 287"/>
          <p:cNvSpPr txBox="1"/>
          <p:nvPr/>
        </p:nvSpPr>
        <p:spPr>
          <a:xfrm>
            <a:off x="5371810"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71</a:t>
            </a:r>
          </a:p>
        </p:txBody>
      </p:sp>
      <p:sp>
        <p:nvSpPr>
          <p:cNvPr id="283" name="TextBox 282"/>
          <p:cNvSpPr txBox="1"/>
          <p:nvPr/>
        </p:nvSpPr>
        <p:spPr>
          <a:xfrm>
            <a:off x="5363629" y="5522104"/>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69</a:t>
            </a:r>
          </a:p>
        </p:txBody>
      </p:sp>
      <p:sp>
        <p:nvSpPr>
          <p:cNvPr id="284" name="TextBox 283"/>
          <p:cNvSpPr txBox="1"/>
          <p:nvPr/>
        </p:nvSpPr>
        <p:spPr>
          <a:xfrm>
            <a:off x="5363629" y="551659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71</a:t>
            </a:r>
          </a:p>
        </p:txBody>
      </p:sp>
      <p:sp>
        <p:nvSpPr>
          <p:cNvPr id="291" name="TextBox 290"/>
          <p:cNvSpPr txBox="1"/>
          <p:nvPr/>
        </p:nvSpPr>
        <p:spPr>
          <a:xfrm>
            <a:off x="2322593" y="551361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40</a:t>
            </a:r>
          </a:p>
        </p:txBody>
      </p:sp>
      <p:sp>
        <p:nvSpPr>
          <p:cNvPr id="292" name="TextBox 291"/>
          <p:cNvSpPr txBox="1"/>
          <p:nvPr/>
        </p:nvSpPr>
        <p:spPr>
          <a:xfrm>
            <a:off x="5392417" y="5513614"/>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70</a:t>
            </a:r>
          </a:p>
        </p:txBody>
      </p:sp>
      <p:sp>
        <p:nvSpPr>
          <p:cNvPr id="293" name="TextBox 292"/>
          <p:cNvSpPr txBox="1"/>
          <p:nvPr/>
        </p:nvSpPr>
        <p:spPr>
          <a:xfrm>
            <a:off x="2322593" y="5519120"/>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38</a:t>
            </a:r>
          </a:p>
        </p:txBody>
      </p:sp>
      <p:sp>
        <p:nvSpPr>
          <p:cNvPr id="294" name="TextBox 293"/>
          <p:cNvSpPr txBox="1"/>
          <p:nvPr/>
        </p:nvSpPr>
        <p:spPr>
          <a:xfrm>
            <a:off x="5392417" y="5519120"/>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68</a:t>
            </a:r>
          </a:p>
        </p:txBody>
      </p:sp>
      <p:sp>
        <p:nvSpPr>
          <p:cNvPr id="295" name="TextBox 294"/>
          <p:cNvSpPr txBox="1"/>
          <p:nvPr/>
        </p:nvSpPr>
        <p:spPr>
          <a:xfrm>
            <a:off x="2337223" y="5524575"/>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39</a:t>
            </a:r>
          </a:p>
        </p:txBody>
      </p:sp>
      <p:sp>
        <p:nvSpPr>
          <p:cNvPr id="296" name="TextBox 295"/>
          <p:cNvSpPr txBox="1"/>
          <p:nvPr/>
        </p:nvSpPr>
        <p:spPr>
          <a:xfrm>
            <a:off x="5407047" y="5524575"/>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69</a:t>
            </a:r>
          </a:p>
        </p:txBody>
      </p:sp>
      <p:sp>
        <p:nvSpPr>
          <p:cNvPr id="297" name="TextBox 296"/>
          <p:cNvSpPr txBox="1"/>
          <p:nvPr/>
        </p:nvSpPr>
        <p:spPr>
          <a:xfrm>
            <a:off x="2322593" y="5519583"/>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37</a:t>
            </a:r>
          </a:p>
        </p:txBody>
      </p:sp>
      <p:sp>
        <p:nvSpPr>
          <p:cNvPr id="298" name="TextBox 297"/>
          <p:cNvSpPr txBox="1"/>
          <p:nvPr/>
        </p:nvSpPr>
        <p:spPr>
          <a:xfrm>
            <a:off x="5392417" y="5519583"/>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67</a:t>
            </a:r>
          </a:p>
        </p:txBody>
      </p:sp>
      <p:sp>
        <p:nvSpPr>
          <p:cNvPr id="299" name="TextBox 298"/>
          <p:cNvSpPr txBox="1"/>
          <p:nvPr/>
        </p:nvSpPr>
        <p:spPr>
          <a:xfrm>
            <a:off x="2320153" y="552483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38</a:t>
            </a:r>
          </a:p>
        </p:txBody>
      </p:sp>
      <p:sp>
        <p:nvSpPr>
          <p:cNvPr id="300" name="TextBox 299"/>
          <p:cNvSpPr txBox="1"/>
          <p:nvPr/>
        </p:nvSpPr>
        <p:spPr>
          <a:xfrm>
            <a:off x="5389977" y="552483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68</a:t>
            </a:r>
          </a:p>
        </p:txBody>
      </p:sp>
      <p:sp>
        <p:nvSpPr>
          <p:cNvPr id="301" name="TextBox 300"/>
          <p:cNvSpPr txBox="1"/>
          <p:nvPr/>
        </p:nvSpPr>
        <p:spPr>
          <a:xfrm>
            <a:off x="2337223" y="5540105"/>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36</a:t>
            </a:r>
          </a:p>
        </p:txBody>
      </p:sp>
      <p:sp>
        <p:nvSpPr>
          <p:cNvPr id="302" name="TextBox 301"/>
          <p:cNvSpPr txBox="1"/>
          <p:nvPr/>
        </p:nvSpPr>
        <p:spPr>
          <a:xfrm>
            <a:off x="5407047" y="5540105"/>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66</a:t>
            </a:r>
          </a:p>
        </p:txBody>
      </p:sp>
      <p:sp>
        <p:nvSpPr>
          <p:cNvPr id="303" name="TextBox 302"/>
          <p:cNvSpPr txBox="1"/>
          <p:nvPr/>
        </p:nvSpPr>
        <p:spPr>
          <a:xfrm>
            <a:off x="2320153" y="553807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38</a:t>
            </a:r>
          </a:p>
        </p:txBody>
      </p:sp>
      <p:sp>
        <p:nvSpPr>
          <p:cNvPr id="304" name="TextBox 303"/>
          <p:cNvSpPr txBox="1"/>
          <p:nvPr/>
        </p:nvSpPr>
        <p:spPr>
          <a:xfrm>
            <a:off x="5389977" y="553807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68</a:t>
            </a:r>
          </a:p>
        </p:txBody>
      </p:sp>
      <p:sp>
        <p:nvSpPr>
          <p:cNvPr id="305" name="TextBox 304"/>
          <p:cNvSpPr txBox="1"/>
          <p:nvPr/>
        </p:nvSpPr>
        <p:spPr>
          <a:xfrm>
            <a:off x="2337223" y="553462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36</a:t>
            </a:r>
          </a:p>
        </p:txBody>
      </p:sp>
      <p:sp>
        <p:nvSpPr>
          <p:cNvPr id="306" name="TextBox 305"/>
          <p:cNvSpPr txBox="1"/>
          <p:nvPr/>
        </p:nvSpPr>
        <p:spPr>
          <a:xfrm>
            <a:off x="5407047" y="5534624"/>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66</a:t>
            </a:r>
          </a:p>
        </p:txBody>
      </p:sp>
      <p:sp>
        <p:nvSpPr>
          <p:cNvPr id="307" name="TextBox 306"/>
          <p:cNvSpPr txBox="1"/>
          <p:nvPr/>
        </p:nvSpPr>
        <p:spPr>
          <a:xfrm>
            <a:off x="2337223" y="5531495"/>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38</a:t>
            </a:r>
          </a:p>
        </p:txBody>
      </p:sp>
      <p:sp>
        <p:nvSpPr>
          <p:cNvPr id="308" name="TextBox 307"/>
          <p:cNvSpPr txBox="1"/>
          <p:nvPr/>
        </p:nvSpPr>
        <p:spPr>
          <a:xfrm>
            <a:off x="5407047" y="5531495"/>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68</a:t>
            </a:r>
          </a:p>
        </p:txBody>
      </p:sp>
      <p:sp>
        <p:nvSpPr>
          <p:cNvPr id="309" name="TextBox 308"/>
          <p:cNvSpPr txBox="1"/>
          <p:nvPr/>
        </p:nvSpPr>
        <p:spPr>
          <a:xfrm>
            <a:off x="2320153" y="553741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36</a:t>
            </a:r>
          </a:p>
        </p:txBody>
      </p:sp>
      <p:sp>
        <p:nvSpPr>
          <p:cNvPr id="310" name="TextBox 309"/>
          <p:cNvSpPr txBox="1"/>
          <p:nvPr/>
        </p:nvSpPr>
        <p:spPr>
          <a:xfrm>
            <a:off x="5389977" y="5537417"/>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66</a:t>
            </a:r>
          </a:p>
        </p:txBody>
      </p:sp>
      <p:sp>
        <p:nvSpPr>
          <p:cNvPr id="311" name="TextBox 310"/>
          <p:cNvSpPr txBox="1"/>
          <p:nvPr/>
        </p:nvSpPr>
        <p:spPr>
          <a:xfrm>
            <a:off x="2341618" y="5533963"/>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35</a:t>
            </a:r>
          </a:p>
        </p:txBody>
      </p:sp>
      <p:sp>
        <p:nvSpPr>
          <p:cNvPr id="313" name="TextBox 312"/>
          <p:cNvSpPr txBox="1"/>
          <p:nvPr/>
        </p:nvSpPr>
        <p:spPr>
          <a:xfrm>
            <a:off x="5411441" y="5533963"/>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65</a:t>
            </a:r>
          </a:p>
        </p:txBody>
      </p:sp>
      <p:sp>
        <p:nvSpPr>
          <p:cNvPr id="342" name="TextBox 341"/>
          <p:cNvSpPr txBox="1"/>
          <p:nvPr/>
        </p:nvSpPr>
        <p:spPr>
          <a:xfrm>
            <a:off x="2337223" y="5530138"/>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33</a:t>
            </a:r>
          </a:p>
        </p:txBody>
      </p:sp>
      <p:sp>
        <p:nvSpPr>
          <p:cNvPr id="343" name="TextBox 342"/>
          <p:cNvSpPr txBox="1"/>
          <p:nvPr/>
        </p:nvSpPr>
        <p:spPr>
          <a:xfrm>
            <a:off x="5407047" y="5530138"/>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63</a:t>
            </a:r>
          </a:p>
        </p:txBody>
      </p:sp>
      <p:sp>
        <p:nvSpPr>
          <p:cNvPr id="344" name="TextBox 343"/>
          <p:cNvSpPr txBox="1"/>
          <p:nvPr/>
        </p:nvSpPr>
        <p:spPr>
          <a:xfrm>
            <a:off x="2341618" y="5535922"/>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34</a:t>
            </a:r>
          </a:p>
        </p:txBody>
      </p:sp>
      <p:sp>
        <p:nvSpPr>
          <p:cNvPr id="345" name="TextBox 344"/>
          <p:cNvSpPr txBox="1"/>
          <p:nvPr/>
        </p:nvSpPr>
        <p:spPr>
          <a:xfrm>
            <a:off x="5411441" y="5535922"/>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64</a:t>
            </a:r>
          </a:p>
        </p:txBody>
      </p:sp>
      <p:sp>
        <p:nvSpPr>
          <p:cNvPr id="346" name="TextBox 345"/>
          <p:cNvSpPr txBox="1"/>
          <p:nvPr/>
        </p:nvSpPr>
        <p:spPr>
          <a:xfrm>
            <a:off x="2341618" y="5533059"/>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32</a:t>
            </a:r>
          </a:p>
        </p:txBody>
      </p:sp>
      <p:sp>
        <p:nvSpPr>
          <p:cNvPr id="347" name="TextBox 346"/>
          <p:cNvSpPr txBox="1"/>
          <p:nvPr/>
        </p:nvSpPr>
        <p:spPr>
          <a:xfrm>
            <a:off x="5411441" y="5533059"/>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62</a:t>
            </a:r>
          </a:p>
        </p:txBody>
      </p:sp>
      <p:sp>
        <p:nvSpPr>
          <p:cNvPr id="348" name="TextBox 347"/>
          <p:cNvSpPr txBox="1"/>
          <p:nvPr/>
        </p:nvSpPr>
        <p:spPr>
          <a:xfrm>
            <a:off x="2328942" y="5493515"/>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34</a:t>
            </a:r>
          </a:p>
        </p:txBody>
      </p:sp>
      <p:sp>
        <p:nvSpPr>
          <p:cNvPr id="349" name="TextBox 348"/>
          <p:cNvSpPr txBox="1"/>
          <p:nvPr/>
        </p:nvSpPr>
        <p:spPr>
          <a:xfrm>
            <a:off x="5398765" y="5493515"/>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64</a:t>
            </a:r>
          </a:p>
        </p:txBody>
      </p:sp>
      <p:sp>
        <p:nvSpPr>
          <p:cNvPr id="350" name="TextBox 349"/>
          <p:cNvSpPr txBox="1"/>
          <p:nvPr/>
        </p:nvSpPr>
        <p:spPr>
          <a:xfrm>
            <a:off x="2319919" y="5527312"/>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32</a:t>
            </a:r>
          </a:p>
        </p:txBody>
      </p:sp>
      <p:sp>
        <p:nvSpPr>
          <p:cNvPr id="351" name="TextBox 350"/>
          <p:cNvSpPr txBox="1"/>
          <p:nvPr/>
        </p:nvSpPr>
        <p:spPr>
          <a:xfrm>
            <a:off x="5389742" y="5527312"/>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62</a:t>
            </a:r>
          </a:p>
        </p:txBody>
      </p:sp>
      <p:sp>
        <p:nvSpPr>
          <p:cNvPr id="352" name="TextBox 351"/>
          <p:cNvSpPr txBox="1"/>
          <p:nvPr/>
        </p:nvSpPr>
        <p:spPr>
          <a:xfrm>
            <a:off x="2342241" y="5533454"/>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33</a:t>
            </a:r>
          </a:p>
        </p:txBody>
      </p:sp>
      <p:sp>
        <p:nvSpPr>
          <p:cNvPr id="353" name="TextBox 352"/>
          <p:cNvSpPr txBox="1"/>
          <p:nvPr/>
        </p:nvSpPr>
        <p:spPr>
          <a:xfrm>
            <a:off x="5412064" y="5533454"/>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63</a:t>
            </a:r>
          </a:p>
        </p:txBody>
      </p:sp>
      <p:sp>
        <p:nvSpPr>
          <p:cNvPr id="354" name="TextBox 353"/>
          <p:cNvSpPr txBox="1"/>
          <p:nvPr/>
        </p:nvSpPr>
        <p:spPr>
          <a:xfrm>
            <a:off x="2289669" y="5523847"/>
            <a:ext cx="431528" cy="369332"/>
          </a:xfrm>
          <a:prstGeom prst="rect">
            <a:avLst/>
          </a:prstGeom>
          <a:solidFill>
            <a:schemeClr val="bg1"/>
          </a:solidFill>
        </p:spPr>
        <p:txBody>
          <a:bodyPr wrap="none" rtlCol="0">
            <a:spAutoFit/>
          </a:bodyPr>
          <a:lstStyle/>
          <a:p>
            <a:r>
              <a:rPr lang="en-US" b="1" dirty="0">
                <a:solidFill>
                  <a:srgbClr val="004976"/>
                </a:solidFill>
                <a:latin typeface="Eras Light ITC" panose="020B0402030504020804" pitchFamily="34" charset="0"/>
              </a:rPr>
              <a:t>34</a:t>
            </a:r>
          </a:p>
        </p:txBody>
      </p:sp>
      <p:sp>
        <p:nvSpPr>
          <p:cNvPr id="355" name="TextBox 354"/>
          <p:cNvSpPr txBox="1"/>
          <p:nvPr/>
        </p:nvSpPr>
        <p:spPr>
          <a:xfrm>
            <a:off x="5381815" y="5529989"/>
            <a:ext cx="466794" cy="369332"/>
          </a:xfrm>
          <a:prstGeom prst="rect">
            <a:avLst/>
          </a:prstGeom>
          <a:solidFill>
            <a:schemeClr val="bg1"/>
          </a:solidFill>
        </p:spPr>
        <p:txBody>
          <a:bodyPr wrap="none" rtlCol="0">
            <a:spAutoFit/>
          </a:bodyPr>
          <a:lstStyle/>
          <a:p>
            <a:r>
              <a:rPr lang="en-US" dirty="0">
                <a:solidFill>
                  <a:srgbClr val="C00000"/>
                </a:solidFill>
                <a:latin typeface="Eras Demi ITC" panose="020B0805030504020804" pitchFamily="34" charset="0"/>
              </a:rPr>
              <a:t>64</a:t>
            </a:r>
          </a:p>
        </p:txBody>
      </p:sp>
      <p:sp>
        <p:nvSpPr>
          <p:cNvPr id="285" name="TextBox 284"/>
          <p:cNvSpPr txBox="1"/>
          <p:nvPr/>
        </p:nvSpPr>
        <p:spPr>
          <a:xfrm>
            <a:off x="1876426" y="487363"/>
            <a:ext cx="4325223" cy="523220"/>
          </a:xfrm>
          <a:prstGeom prst="rect">
            <a:avLst/>
          </a:prstGeom>
          <a:noFill/>
        </p:spPr>
        <p:txBody>
          <a:bodyPr wrap="none">
            <a:spAutoFit/>
          </a:bodyPr>
          <a:lstStyle/>
          <a:p>
            <a:pPr>
              <a:defRPr/>
            </a:pPr>
            <a:r>
              <a:rPr lang="en-US" sz="2800" b="1" dirty="0">
                <a:solidFill>
                  <a:srgbClr val="5AA2AE"/>
                </a:solidFill>
                <a:ea typeface="Arial" charset="0"/>
                <a:cs typeface="Arial" charset="0"/>
              </a:rPr>
              <a:t>Adding More RRH Capacity</a:t>
            </a:r>
          </a:p>
        </p:txBody>
      </p:sp>
      <p:sp>
        <p:nvSpPr>
          <p:cNvPr id="286"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77</a:t>
            </a:r>
          </a:p>
        </p:txBody>
      </p:sp>
    </p:spTree>
    <p:extLst>
      <p:ext uri="{BB962C8B-B14F-4D97-AF65-F5344CB8AC3E}">
        <p14:creationId xmlns:p14="http://schemas.microsoft.com/office/powerpoint/2010/main" val="167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20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2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2000"/>
                                        <p:tgtEl>
                                          <p:spTgt spid="176"/>
                                        </p:tgtEl>
                                      </p:cBhvr>
                                    </p:animEffect>
                                  </p:childTnLst>
                                </p:cTn>
                              </p:par>
                              <p:par>
                                <p:cTn id="14" presetID="10" presetClass="entr" presetSubtype="0" fill="hold" nodeType="withEffect">
                                  <p:stCondLst>
                                    <p:cond delay="0"/>
                                  </p:stCondLst>
                                  <p:childTnLst>
                                    <p:set>
                                      <p:cBhvr>
                                        <p:cTn id="15" dur="1" fill="hold">
                                          <p:stCondLst>
                                            <p:cond delay="0"/>
                                          </p:stCondLst>
                                        </p:cTn>
                                        <p:tgtEl>
                                          <p:spTgt spid="177"/>
                                        </p:tgtEl>
                                        <p:attrNameLst>
                                          <p:attrName>style.visibility</p:attrName>
                                        </p:attrNameLst>
                                      </p:cBhvr>
                                      <p:to>
                                        <p:strVal val="visible"/>
                                      </p:to>
                                    </p:set>
                                    <p:animEffect transition="in" filter="fade">
                                      <p:cBhvr>
                                        <p:cTn id="16" dur="2000"/>
                                        <p:tgtEl>
                                          <p:spTgt spid="177"/>
                                        </p:tgtEl>
                                      </p:cBhvr>
                                    </p:animEffect>
                                  </p:childTnLst>
                                </p:cTn>
                              </p:par>
                              <p:par>
                                <p:cTn id="17" presetID="10" presetClass="entr" presetSubtype="0"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fade">
                                      <p:cBhvr>
                                        <p:cTn id="19" dur="2000"/>
                                        <p:tgtEl>
                                          <p:spTgt spid="178"/>
                                        </p:tgtEl>
                                      </p:cBhvr>
                                    </p:animEffect>
                                  </p:childTnLst>
                                </p:cTn>
                              </p:par>
                              <p:par>
                                <p:cTn id="20" presetID="10" presetClass="entr" presetSubtype="0" fill="hold" nodeType="with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fade">
                                      <p:cBhvr>
                                        <p:cTn id="22" dur="2000"/>
                                        <p:tgtEl>
                                          <p:spTgt spid="179"/>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2000"/>
                                        <p:tgtEl>
                                          <p:spTgt spid="180"/>
                                        </p:tgtEl>
                                      </p:cBhvr>
                                    </p:animEffect>
                                  </p:childTnLst>
                                </p:cTn>
                              </p:par>
                              <p:par>
                                <p:cTn id="26" presetID="10" presetClass="entr" presetSubtype="0" fill="hold" nodeType="with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fade">
                                      <p:cBhvr>
                                        <p:cTn id="28" dur="2000"/>
                                        <p:tgtEl>
                                          <p:spTgt spid="181"/>
                                        </p:tgtEl>
                                      </p:cBhvr>
                                    </p:animEffect>
                                  </p:childTnLst>
                                </p:cTn>
                              </p:par>
                              <p:par>
                                <p:cTn id="29" presetID="10" presetClass="entr" presetSubtype="0" fill="hold" nodeType="withEffect">
                                  <p:stCondLst>
                                    <p:cond delay="0"/>
                                  </p:stCondLst>
                                  <p:childTnLst>
                                    <p:set>
                                      <p:cBhvr>
                                        <p:cTn id="30" dur="1" fill="hold">
                                          <p:stCondLst>
                                            <p:cond delay="0"/>
                                          </p:stCondLst>
                                        </p:cTn>
                                        <p:tgtEl>
                                          <p:spTgt spid="182"/>
                                        </p:tgtEl>
                                        <p:attrNameLst>
                                          <p:attrName>style.visibility</p:attrName>
                                        </p:attrNameLst>
                                      </p:cBhvr>
                                      <p:to>
                                        <p:strVal val="visible"/>
                                      </p:to>
                                    </p:set>
                                    <p:animEffect transition="in" filter="fade">
                                      <p:cBhvr>
                                        <p:cTn id="31" dur="2000"/>
                                        <p:tgtEl>
                                          <p:spTgt spid="182"/>
                                        </p:tgtEl>
                                      </p:cBhvr>
                                    </p:animEffect>
                                  </p:childTnLst>
                                </p:cTn>
                              </p:par>
                              <p:par>
                                <p:cTn id="32" presetID="10" presetClass="entr" presetSubtype="0" fill="hold" nodeType="with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fade">
                                      <p:cBhvr>
                                        <p:cTn id="34" dur="2000"/>
                                        <p:tgtEl>
                                          <p:spTgt spid="183"/>
                                        </p:tgtEl>
                                      </p:cBhvr>
                                    </p:animEffect>
                                  </p:childTnLst>
                                </p:cTn>
                              </p:par>
                              <p:par>
                                <p:cTn id="35" presetID="10" presetClass="entr" presetSubtype="0" fill="hold" nodeType="with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fade">
                                      <p:cBhvr>
                                        <p:cTn id="37" dur="2000"/>
                                        <p:tgtEl>
                                          <p:spTgt spid="184"/>
                                        </p:tgtEl>
                                      </p:cBhvr>
                                    </p:animEffect>
                                  </p:childTnLst>
                                </p:cTn>
                              </p:par>
                              <p:par>
                                <p:cTn id="38" presetID="10" presetClass="entr" presetSubtype="0"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fade">
                                      <p:cBhvr>
                                        <p:cTn id="40" dur="2000"/>
                                        <p:tgtEl>
                                          <p:spTgt spid="185"/>
                                        </p:tgtEl>
                                      </p:cBhvr>
                                    </p:animEffect>
                                  </p:childTnLst>
                                </p:cTn>
                              </p:par>
                              <p:par>
                                <p:cTn id="41" presetID="10" presetClass="entr" presetSubtype="0"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2000"/>
                                        <p:tgtEl>
                                          <p:spTgt spid="186"/>
                                        </p:tgtEl>
                                      </p:cBhvr>
                                    </p:animEffect>
                                  </p:childTnLst>
                                </p:cTn>
                              </p:par>
                              <p:par>
                                <p:cTn id="44" presetID="10" presetClass="entr" presetSubtype="0" fill="hold" nodeType="with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fade">
                                      <p:cBhvr>
                                        <p:cTn id="46" dur="2000"/>
                                        <p:tgtEl>
                                          <p:spTgt spid="187"/>
                                        </p:tgtEl>
                                      </p:cBhvr>
                                    </p:animEffect>
                                  </p:childTnLst>
                                </p:cTn>
                              </p:par>
                              <p:par>
                                <p:cTn id="47" presetID="10" presetClass="entr" presetSubtype="0"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fade">
                                      <p:cBhvr>
                                        <p:cTn id="49" dur="2000"/>
                                        <p:tgtEl>
                                          <p:spTgt spid="188"/>
                                        </p:tgtEl>
                                      </p:cBhvr>
                                    </p:animEffect>
                                  </p:childTnLst>
                                </p:cTn>
                              </p:par>
                              <p:par>
                                <p:cTn id="50" presetID="10" presetClass="exit" presetSubtype="0" fill="hold" grpId="0" nodeType="withEffect">
                                  <p:stCondLst>
                                    <p:cond delay="0"/>
                                  </p:stCondLst>
                                  <p:childTnLst>
                                    <p:animEffect transition="out" filter="fade">
                                      <p:cBhvr>
                                        <p:cTn id="51" dur="2000"/>
                                        <p:tgtEl>
                                          <p:spTgt spid="289"/>
                                        </p:tgtEl>
                                      </p:cBhvr>
                                    </p:animEffect>
                                    <p:set>
                                      <p:cBhvr>
                                        <p:cTn id="52" dur="1" fill="hold">
                                          <p:stCondLst>
                                            <p:cond delay="1999"/>
                                          </p:stCondLst>
                                        </p:cTn>
                                        <p:tgtEl>
                                          <p:spTgt spid="289"/>
                                        </p:tgtEl>
                                        <p:attrNameLst>
                                          <p:attrName>style.visibility</p:attrName>
                                        </p:attrNameLst>
                                      </p:cBhvr>
                                      <p:to>
                                        <p:strVal val="hidden"/>
                                      </p:to>
                                    </p:se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314"/>
                                        </p:tgtEl>
                                        <p:attrNameLst>
                                          <p:attrName>style.visibility</p:attrName>
                                        </p:attrNameLst>
                                      </p:cBhvr>
                                      <p:to>
                                        <p:strVal val="visible"/>
                                      </p:to>
                                    </p:set>
                                    <p:animEffect transition="in" filter="fade">
                                      <p:cBhvr>
                                        <p:cTn id="56" dur="1000"/>
                                        <p:tgtEl>
                                          <p:spTgt spid="314"/>
                                        </p:tgtEl>
                                      </p:cBhvr>
                                    </p:animEffect>
                                  </p:childTnLst>
                                </p:cTn>
                              </p:par>
                            </p:childTnLst>
                          </p:cTn>
                        </p:par>
                        <p:par>
                          <p:cTn id="57" fill="hold">
                            <p:stCondLst>
                              <p:cond delay="3000"/>
                            </p:stCondLst>
                            <p:childTnLst>
                              <p:par>
                                <p:cTn id="58" presetID="10" presetClass="exit" presetSubtype="0" fill="hold" nodeType="afterEffect">
                                  <p:stCondLst>
                                    <p:cond delay="0"/>
                                  </p:stCondLst>
                                  <p:childTnLst>
                                    <p:animEffect transition="out" filter="fade">
                                      <p:cBhvr>
                                        <p:cTn id="59" dur="500"/>
                                        <p:tgtEl>
                                          <p:spTgt spid="238"/>
                                        </p:tgtEl>
                                      </p:cBhvr>
                                    </p:animEffect>
                                    <p:set>
                                      <p:cBhvr>
                                        <p:cTn id="60" dur="1" fill="hold">
                                          <p:stCondLst>
                                            <p:cond delay="499"/>
                                          </p:stCondLst>
                                        </p:cTn>
                                        <p:tgtEl>
                                          <p:spTgt spid="23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74"/>
                                        </p:tgtEl>
                                      </p:cBhvr>
                                    </p:animEffect>
                                    <p:set>
                                      <p:cBhvr>
                                        <p:cTn id="63" dur="1" fill="hold">
                                          <p:stCondLst>
                                            <p:cond delay="499"/>
                                          </p:stCondLst>
                                        </p:cTn>
                                        <p:tgtEl>
                                          <p:spTgt spid="174"/>
                                        </p:tgtEl>
                                        <p:attrNameLst>
                                          <p:attrName>style.visibility</p:attrName>
                                        </p:attrNameLst>
                                      </p:cBhvr>
                                      <p:to>
                                        <p:strVal val="hidden"/>
                                      </p:to>
                                    </p:set>
                                  </p:childTnLst>
                                </p:cTn>
                              </p:par>
                            </p:childTnLst>
                          </p:cTn>
                        </p:par>
                        <p:par>
                          <p:cTn id="64" fill="hold">
                            <p:stCondLst>
                              <p:cond delay="3500"/>
                            </p:stCondLst>
                            <p:childTnLst>
                              <p:par>
                                <p:cTn id="65" presetID="10" presetClass="exit" presetSubtype="0" fill="hold" nodeType="afterEffect">
                                  <p:stCondLst>
                                    <p:cond delay="0"/>
                                  </p:stCondLst>
                                  <p:childTnLst>
                                    <p:animEffect transition="out" filter="fade">
                                      <p:cBhvr>
                                        <p:cTn id="66" dur="500"/>
                                        <p:tgtEl>
                                          <p:spTgt spid="239"/>
                                        </p:tgtEl>
                                      </p:cBhvr>
                                    </p:animEffect>
                                    <p:set>
                                      <p:cBhvr>
                                        <p:cTn id="67" dur="1" fill="hold">
                                          <p:stCondLst>
                                            <p:cond delay="499"/>
                                          </p:stCondLst>
                                        </p:cTn>
                                        <p:tgtEl>
                                          <p:spTgt spid="2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75"/>
                                        </p:tgtEl>
                                      </p:cBhvr>
                                    </p:animEffect>
                                    <p:set>
                                      <p:cBhvr>
                                        <p:cTn id="70" dur="1" fill="hold">
                                          <p:stCondLst>
                                            <p:cond delay="499"/>
                                          </p:stCondLst>
                                        </p:cTn>
                                        <p:tgtEl>
                                          <p:spTgt spid="175"/>
                                        </p:tgtEl>
                                        <p:attrNameLst>
                                          <p:attrName>style.visibility</p:attrName>
                                        </p:attrNameLst>
                                      </p:cBhvr>
                                      <p:to>
                                        <p:strVal val="hidden"/>
                                      </p:to>
                                    </p:set>
                                  </p:childTnLst>
                                </p:cTn>
                              </p:par>
                              <p:par>
                                <p:cTn id="71" presetID="37" presetClass="path" presetSubtype="0" accel="50000" decel="50000" fill="hold" nodeType="withEffect">
                                  <p:stCondLst>
                                    <p:cond delay="0"/>
                                  </p:stCondLst>
                                  <p:childTnLst>
                                    <p:animMotion origin="layout" path="M 2.29167E-6 1.11111E-6 L 0.09179 0.04005 C 0.11094 0.04907 0.13958 0.05393 0.16979 0.05393 C 0.20403 0.05393 0.23151 0.04907 0.25065 0.04005 L 0.34258 1.11111E-6 " pathEditMode="relative" rAng="0" ptsTypes="AAAAA">
                                      <p:cBhvr>
                                        <p:cTn id="72" dur="500" fill="hold"/>
                                        <p:tgtEl>
                                          <p:spTgt spid="124"/>
                                        </p:tgtEl>
                                        <p:attrNameLst>
                                          <p:attrName>ppt_x</p:attrName>
                                          <p:attrName>ppt_y</p:attrName>
                                        </p:attrNameLst>
                                      </p:cBhvr>
                                      <p:rCtr x="17122" y="2685"/>
                                    </p:animMotion>
                                  </p:childTnLst>
                                </p:cTn>
                              </p:par>
                              <p:par>
                                <p:cTn id="73" presetID="37" presetClass="path" presetSubtype="0" accel="50000" decel="50000" fill="hold" nodeType="withEffect">
                                  <p:stCondLst>
                                    <p:cond delay="0"/>
                                  </p:stCondLst>
                                  <p:childTnLst>
                                    <p:animMotion origin="layout" path="M 2.29167E-6 3.7037E-6 L 0.09179 0.04004 C 0.11094 0.04907 0.13958 0.05393 0.16979 0.05393 C 0.20403 0.05393 0.23151 0.04907 0.25065 0.04004 L 0.34258 3.7037E-6 " pathEditMode="relative" rAng="0" ptsTypes="AAAAA">
                                      <p:cBhvr>
                                        <p:cTn id="74" dur="500" fill="hold"/>
                                        <p:tgtEl>
                                          <p:spTgt spid="114"/>
                                        </p:tgtEl>
                                        <p:attrNameLst>
                                          <p:attrName>ppt_x</p:attrName>
                                          <p:attrName>ppt_y</p:attrName>
                                        </p:attrNameLst>
                                      </p:cBhvr>
                                      <p:rCtr x="17122" y="2685"/>
                                    </p:animMotion>
                                  </p:childTnLst>
                                </p:cTn>
                              </p:par>
                            </p:childTnLst>
                          </p:cTn>
                        </p:par>
                        <p:par>
                          <p:cTn id="75" fill="hold">
                            <p:stCondLst>
                              <p:cond delay="4000"/>
                            </p:stCondLst>
                            <p:childTnLst>
                              <p:par>
                                <p:cTn id="76" presetID="37" presetClass="path" presetSubtype="0" accel="50000" decel="50000" fill="hold" nodeType="afterEffect">
                                  <p:stCondLst>
                                    <p:cond delay="0"/>
                                  </p:stCondLst>
                                  <p:childTnLst>
                                    <p:animMotion origin="layout" path="M 0.00039 1.11111E-6 L 0.08737 0.04005 C 0.10547 0.04907 0.13268 0.05393 0.1612 0.05393 C 0.19362 0.05393 0.21966 0.04907 0.23776 0.04005 L 0.32487 1.11111E-6 " pathEditMode="relative" rAng="0" ptsTypes="AAAAA">
                                      <p:cBhvr>
                                        <p:cTn id="77" dur="500" fill="hold"/>
                                        <p:tgtEl>
                                          <p:spTgt spid="202"/>
                                        </p:tgtEl>
                                        <p:attrNameLst>
                                          <p:attrName>ppt_x</p:attrName>
                                          <p:attrName>ppt_y</p:attrName>
                                        </p:attrNameLst>
                                      </p:cBhvr>
                                      <p:rCtr x="16224" y="2685"/>
                                    </p:animMotion>
                                  </p:childTnLst>
                                </p:cTn>
                              </p:par>
                              <p:par>
                                <p:cTn id="78" presetID="37" presetClass="path" presetSubtype="0" accel="50000" decel="50000" fill="hold" nodeType="withEffect">
                                  <p:stCondLst>
                                    <p:cond delay="0"/>
                                  </p:stCondLst>
                                  <p:childTnLst>
                                    <p:animMotion origin="layout" path="M 0.00039 3.7037E-6 L 0.08737 0.04004 C 0.10547 0.04907 0.13268 0.05393 0.1612 0.05393 C 0.19362 0.05393 0.21966 0.04907 0.23776 0.04004 L 0.32487 3.7037E-6 " pathEditMode="relative" rAng="0" ptsTypes="AAAAA">
                                      <p:cBhvr>
                                        <p:cTn id="79" dur="500" fill="hold"/>
                                        <p:tgtEl>
                                          <p:spTgt spid="158"/>
                                        </p:tgtEl>
                                        <p:attrNameLst>
                                          <p:attrName>ppt_x</p:attrName>
                                          <p:attrName>ppt_y</p:attrName>
                                        </p:attrNameLst>
                                      </p:cBhvr>
                                      <p:rCtr x="16224" y="2685"/>
                                    </p:animMotion>
                                  </p:childTnLst>
                                </p:cTn>
                              </p:par>
                              <p:par>
                                <p:cTn id="80" presetID="1" presetClass="entr" presetSubtype="0" fill="hold" grpId="0" nodeType="withEffect">
                                  <p:stCondLst>
                                    <p:cond delay="0"/>
                                  </p:stCondLst>
                                  <p:childTnLst>
                                    <p:set>
                                      <p:cBhvr>
                                        <p:cTn id="81" dur="1" fill="hold">
                                          <p:stCondLst>
                                            <p:cond delay="0"/>
                                          </p:stCondLst>
                                        </p:cTn>
                                        <p:tgtEl>
                                          <p:spTgt spid="20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45"/>
                                        </p:tgtEl>
                                        <p:attrNameLst>
                                          <p:attrName>style.visibility</p:attrName>
                                        </p:attrNameLst>
                                      </p:cBhvr>
                                      <p:to>
                                        <p:strVal val="visible"/>
                                      </p:to>
                                    </p:set>
                                  </p:childTnLst>
                                </p:cTn>
                              </p:par>
                            </p:childTnLst>
                          </p:cTn>
                        </p:par>
                        <p:par>
                          <p:cTn id="84" fill="hold">
                            <p:stCondLst>
                              <p:cond delay="4500"/>
                            </p:stCondLst>
                            <p:childTnLst>
                              <p:par>
                                <p:cTn id="85" presetID="10" presetClass="exit" presetSubtype="0" fill="hold" nodeType="afterEffect">
                                  <p:stCondLst>
                                    <p:cond delay="0"/>
                                  </p:stCondLst>
                                  <p:childTnLst>
                                    <p:animEffect transition="out" filter="fade">
                                      <p:cBhvr>
                                        <p:cTn id="86" dur="500"/>
                                        <p:tgtEl>
                                          <p:spTgt spid="240"/>
                                        </p:tgtEl>
                                      </p:cBhvr>
                                    </p:animEffect>
                                    <p:set>
                                      <p:cBhvr>
                                        <p:cTn id="87" dur="1" fill="hold">
                                          <p:stCondLst>
                                            <p:cond delay="499"/>
                                          </p:stCondLst>
                                        </p:cTn>
                                        <p:tgtEl>
                                          <p:spTgt spid="240"/>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76"/>
                                        </p:tgtEl>
                                      </p:cBhvr>
                                    </p:animEffect>
                                    <p:set>
                                      <p:cBhvr>
                                        <p:cTn id="90" dur="1" fill="hold">
                                          <p:stCondLst>
                                            <p:cond delay="499"/>
                                          </p:stCondLst>
                                        </p:cTn>
                                        <p:tgtEl>
                                          <p:spTgt spid="176"/>
                                        </p:tgtEl>
                                        <p:attrNameLst>
                                          <p:attrName>style.visibility</p:attrName>
                                        </p:attrNameLst>
                                      </p:cBhvr>
                                      <p:to>
                                        <p:strVal val="hidden"/>
                                      </p:to>
                                    </p:set>
                                  </p:childTnLst>
                                </p:cTn>
                              </p:par>
                              <p:par>
                                <p:cTn id="91" presetID="37" presetClass="path" presetSubtype="0" accel="50000" decel="50000" fill="hold" nodeType="withEffect">
                                  <p:stCondLst>
                                    <p:cond delay="0"/>
                                  </p:stCondLst>
                                  <p:childTnLst>
                                    <p:animMotion origin="layout" path="M -4.58333E-6 -1.48148E-6 L 0.0918 0.04005 C 0.11094 0.04908 0.13959 0.05394 0.1698 0.05394 C 0.20404 0.05394 0.23152 0.04908 0.25066 0.04005 L 0.34258 -1.48148E-6 " pathEditMode="relative" rAng="0" ptsTypes="AAAAA">
                                      <p:cBhvr>
                                        <p:cTn id="92" dur="500" fill="hold"/>
                                        <p:tgtEl>
                                          <p:spTgt spid="125"/>
                                        </p:tgtEl>
                                        <p:attrNameLst>
                                          <p:attrName>ppt_x</p:attrName>
                                          <p:attrName>ppt_y</p:attrName>
                                        </p:attrNameLst>
                                      </p:cBhvr>
                                      <p:rCtr x="17122" y="2685"/>
                                    </p:animMotion>
                                  </p:childTnLst>
                                </p:cTn>
                              </p:par>
                              <p:par>
                                <p:cTn id="93" presetID="37" presetClass="path" presetSubtype="0" accel="50000" decel="50000" fill="hold" nodeType="withEffect">
                                  <p:stCondLst>
                                    <p:cond delay="0"/>
                                  </p:stCondLst>
                                  <p:childTnLst>
                                    <p:animMotion origin="layout" path="M -4.58333E-6 1.11111E-6 L 0.0918 0.04005 C 0.11094 0.04907 0.13959 0.05393 0.1698 0.05393 C 0.20404 0.05393 0.23152 0.04907 0.25066 0.04005 L 0.34258 1.11111E-6 " pathEditMode="relative" rAng="0" ptsTypes="AAAAA">
                                      <p:cBhvr>
                                        <p:cTn id="94" dur="500" fill="hold"/>
                                        <p:tgtEl>
                                          <p:spTgt spid="115"/>
                                        </p:tgtEl>
                                        <p:attrNameLst>
                                          <p:attrName>ppt_x</p:attrName>
                                          <p:attrName>ppt_y</p:attrName>
                                        </p:attrNameLst>
                                      </p:cBhvr>
                                      <p:rCtr x="17122" y="2685"/>
                                    </p:animMotion>
                                  </p:childTnLst>
                                </p:cTn>
                              </p:par>
                            </p:childTnLst>
                          </p:cTn>
                        </p:par>
                        <p:par>
                          <p:cTn id="95" fill="hold">
                            <p:stCondLst>
                              <p:cond delay="5000"/>
                            </p:stCondLst>
                            <p:childTnLst>
                              <p:par>
                                <p:cTn id="96" presetID="37" presetClass="path" presetSubtype="0" accel="50000" decel="50000" fill="hold" nodeType="afterEffect">
                                  <p:stCondLst>
                                    <p:cond delay="0"/>
                                  </p:stCondLst>
                                  <p:childTnLst>
                                    <p:animMotion origin="layout" path="M 0.00027 -1.48148E-6 L 0.08724 0.04005 C 0.10534 0.04908 0.13256 0.05394 0.16107 0.05394 C 0.19349 0.05394 0.21954 0.04908 0.23764 0.04005 L 0.32474 -1.48148E-6 " pathEditMode="relative" rAng="0" ptsTypes="AAAAA">
                                      <p:cBhvr>
                                        <p:cTn id="97" dur="500" fill="hold"/>
                                        <p:tgtEl>
                                          <p:spTgt spid="203"/>
                                        </p:tgtEl>
                                        <p:attrNameLst>
                                          <p:attrName>ppt_x</p:attrName>
                                          <p:attrName>ppt_y</p:attrName>
                                        </p:attrNameLst>
                                      </p:cBhvr>
                                      <p:rCtr x="16224" y="2685"/>
                                    </p:animMotion>
                                  </p:childTnLst>
                                </p:cTn>
                              </p:par>
                              <p:par>
                                <p:cTn id="98" presetID="37" presetClass="path" presetSubtype="0" accel="50000" decel="50000" fill="hold" nodeType="withEffect">
                                  <p:stCondLst>
                                    <p:cond delay="0"/>
                                  </p:stCondLst>
                                  <p:childTnLst>
                                    <p:animMotion origin="layout" path="M 0.00027 1.11111E-6 L 0.08724 0.04005 C 0.10534 0.04907 0.13256 0.05393 0.16107 0.05393 C 0.19349 0.05393 0.21954 0.04907 0.23764 0.04005 L 0.32474 1.11111E-6 " pathEditMode="relative" rAng="0" ptsTypes="AAAAA">
                                      <p:cBhvr>
                                        <p:cTn id="99" dur="500" fill="hold"/>
                                        <p:tgtEl>
                                          <p:spTgt spid="160"/>
                                        </p:tgtEl>
                                        <p:attrNameLst>
                                          <p:attrName>ppt_x</p:attrName>
                                          <p:attrName>ppt_y</p:attrName>
                                        </p:attrNameLst>
                                      </p:cBhvr>
                                      <p:rCtr x="16224" y="2685"/>
                                    </p:animMotion>
                                  </p:childTnLst>
                                </p:cTn>
                              </p:par>
                              <p:par>
                                <p:cTn id="100" presetID="1" presetClass="entr" presetSubtype="0" fill="hold" grpId="0" nodeType="withEffect">
                                  <p:stCondLst>
                                    <p:cond delay="0"/>
                                  </p:stCondLst>
                                  <p:childTnLst>
                                    <p:set>
                                      <p:cBhvr>
                                        <p:cTn id="101" dur="1" fill="hold">
                                          <p:stCondLst>
                                            <p:cond delay="0"/>
                                          </p:stCondLst>
                                        </p:cTn>
                                        <p:tgtEl>
                                          <p:spTgt spid="22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78"/>
                                        </p:tgtEl>
                                        <p:attrNameLst>
                                          <p:attrName>style.visibility</p:attrName>
                                        </p:attrNameLst>
                                      </p:cBhvr>
                                      <p:to>
                                        <p:strVal val="visible"/>
                                      </p:to>
                                    </p:set>
                                  </p:childTnLst>
                                </p:cTn>
                              </p:par>
                            </p:childTnLst>
                          </p:cTn>
                        </p:par>
                        <p:par>
                          <p:cTn id="104" fill="hold">
                            <p:stCondLst>
                              <p:cond delay="5500"/>
                            </p:stCondLst>
                            <p:childTnLst>
                              <p:par>
                                <p:cTn id="105" presetID="10" presetClass="exit" presetSubtype="0" fill="hold" nodeType="afterEffect">
                                  <p:stCondLst>
                                    <p:cond delay="0"/>
                                  </p:stCondLst>
                                  <p:childTnLst>
                                    <p:animEffect transition="out" filter="fade">
                                      <p:cBhvr>
                                        <p:cTn id="106" dur="500"/>
                                        <p:tgtEl>
                                          <p:spTgt spid="241"/>
                                        </p:tgtEl>
                                      </p:cBhvr>
                                    </p:animEffect>
                                    <p:set>
                                      <p:cBhvr>
                                        <p:cTn id="107" dur="1" fill="hold">
                                          <p:stCondLst>
                                            <p:cond delay="499"/>
                                          </p:stCondLst>
                                        </p:cTn>
                                        <p:tgtEl>
                                          <p:spTgt spid="24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77"/>
                                        </p:tgtEl>
                                      </p:cBhvr>
                                    </p:animEffect>
                                    <p:set>
                                      <p:cBhvr>
                                        <p:cTn id="110" dur="1" fill="hold">
                                          <p:stCondLst>
                                            <p:cond delay="499"/>
                                          </p:stCondLst>
                                        </p:cTn>
                                        <p:tgtEl>
                                          <p:spTgt spid="177"/>
                                        </p:tgtEl>
                                        <p:attrNameLst>
                                          <p:attrName>style.visibility</p:attrName>
                                        </p:attrNameLst>
                                      </p:cBhvr>
                                      <p:to>
                                        <p:strVal val="hidden"/>
                                      </p:to>
                                    </p:set>
                                  </p:childTnLst>
                                </p:cTn>
                              </p:par>
                              <p:par>
                                <p:cTn id="111" presetID="37" presetClass="path" presetSubtype="0" accel="50000" decel="50000" fill="hold" nodeType="withEffect">
                                  <p:stCondLst>
                                    <p:cond delay="0"/>
                                  </p:stCondLst>
                                  <p:childTnLst>
                                    <p:animMotion origin="layout" path="M -1.04167E-6 4.07407E-6 L 0.0918 0.04004 C 0.11094 0.04907 0.13958 0.05393 0.16979 0.05393 C 0.20404 0.05393 0.23151 0.04907 0.25065 0.04004 L 0.34258 4.07407E-6 " pathEditMode="relative" rAng="0" ptsTypes="AAAAA">
                                      <p:cBhvr>
                                        <p:cTn id="112" dur="500" fill="hold"/>
                                        <p:tgtEl>
                                          <p:spTgt spid="126"/>
                                        </p:tgtEl>
                                        <p:attrNameLst>
                                          <p:attrName>ppt_x</p:attrName>
                                          <p:attrName>ppt_y</p:attrName>
                                        </p:attrNameLst>
                                      </p:cBhvr>
                                      <p:rCtr x="17122" y="2685"/>
                                    </p:animMotion>
                                  </p:childTnLst>
                                </p:cTn>
                              </p:par>
                              <p:par>
                                <p:cTn id="113" presetID="37" presetClass="path" presetSubtype="0" accel="50000" decel="50000" fill="hold" nodeType="withEffect">
                                  <p:stCondLst>
                                    <p:cond delay="0"/>
                                  </p:stCondLst>
                                  <p:childTnLst>
                                    <p:animMotion origin="layout" path="M -1.04167E-6 -3.33333E-6 L 0.0918 0.04005 C 0.11094 0.04908 0.13958 0.05394 0.16979 0.05394 C 0.20404 0.05394 0.23151 0.04908 0.25065 0.04005 L 0.34258 -3.33333E-6 " pathEditMode="relative" rAng="0" ptsTypes="AAAAA">
                                      <p:cBhvr>
                                        <p:cTn id="114" dur="500" fill="hold"/>
                                        <p:tgtEl>
                                          <p:spTgt spid="116"/>
                                        </p:tgtEl>
                                        <p:attrNameLst>
                                          <p:attrName>ppt_x</p:attrName>
                                          <p:attrName>ppt_y</p:attrName>
                                        </p:attrNameLst>
                                      </p:cBhvr>
                                      <p:rCtr x="17122" y="2685"/>
                                    </p:animMotion>
                                  </p:childTnLst>
                                </p:cTn>
                              </p:par>
                              <p:par>
                                <p:cTn id="115" presetID="2" presetClass="entr" presetSubtype="12" fill="hold" nodeType="withEffect">
                                  <p:stCondLst>
                                    <p:cond delay="0"/>
                                  </p:stCondLst>
                                  <p:childTnLst>
                                    <p:set>
                                      <p:cBhvr>
                                        <p:cTn id="116" dur="1" fill="hold">
                                          <p:stCondLst>
                                            <p:cond delay="0"/>
                                          </p:stCondLst>
                                        </p:cTn>
                                        <p:tgtEl>
                                          <p:spTgt spid="228"/>
                                        </p:tgtEl>
                                        <p:attrNameLst>
                                          <p:attrName>style.visibility</p:attrName>
                                        </p:attrNameLst>
                                      </p:cBhvr>
                                      <p:to>
                                        <p:strVal val="visible"/>
                                      </p:to>
                                    </p:set>
                                    <p:anim calcmode="lin" valueType="num">
                                      <p:cBhvr additive="base">
                                        <p:cTn id="117" dur="500" fill="hold"/>
                                        <p:tgtEl>
                                          <p:spTgt spid="228"/>
                                        </p:tgtEl>
                                        <p:attrNameLst>
                                          <p:attrName>ppt_x</p:attrName>
                                        </p:attrNameLst>
                                      </p:cBhvr>
                                      <p:tavLst>
                                        <p:tav tm="0">
                                          <p:val>
                                            <p:strVal val="0-#ppt_w/2"/>
                                          </p:val>
                                        </p:tav>
                                        <p:tav tm="100000">
                                          <p:val>
                                            <p:strVal val="#ppt_x"/>
                                          </p:val>
                                        </p:tav>
                                      </p:tavLst>
                                    </p:anim>
                                    <p:anim calcmode="lin" valueType="num">
                                      <p:cBhvr additive="base">
                                        <p:cTn id="118" dur="500" fill="hold"/>
                                        <p:tgtEl>
                                          <p:spTgt spid="228"/>
                                        </p:tgtEl>
                                        <p:attrNameLst>
                                          <p:attrName>ppt_y</p:attrName>
                                        </p:attrNameLst>
                                      </p:cBhvr>
                                      <p:tavLst>
                                        <p:tav tm="0">
                                          <p:val>
                                            <p:strVal val="1+#ppt_h/2"/>
                                          </p:val>
                                        </p:tav>
                                        <p:tav tm="100000">
                                          <p:val>
                                            <p:strVal val="#ppt_y"/>
                                          </p:val>
                                        </p:tav>
                                      </p:tavLst>
                                    </p:anim>
                                  </p:childTnLst>
                                </p:cTn>
                              </p:par>
                              <p:par>
                                <p:cTn id="119" presetID="1" presetClass="entr" presetSubtype="0" fill="hold" grpId="0" nodeType="withEffect">
                                  <p:stCondLst>
                                    <p:cond delay="0"/>
                                  </p:stCondLst>
                                  <p:childTnLst>
                                    <p:set>
                                      <p:cBhvr>
                                        <p:cTn id="120" dur="1" fill="hold">
                                          <p:stCondLst>
                                            <p:cond delay="0"/>
                                          </p:stCondLst>
                                        </p:cTn>
                                        <p:tgtEl>
                                          <p:spTgt spid="22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79"/>
                                        </p:tgtEl>
                                        <p:attrNameLst>
                                          <p:attrName>style.visibility</p:attrName>
                                        </p:attrNameLst>
                                      </p:cBhvr>
                                      <p:to>
                                        <p:strVal val="visible"/>
                                      </p:to>
                                    </p:set>
                                  </p:childTnLst>
                                </p:cTn>
                              </p:par>
                            </p:childTnLst>
                          </p:cTn>
                        </p:par>
                        <p:par>
                          <p:cTn id="123" fill="hold">
                            <p:stCondLst>
                              <p:cond delay="6000"/>
                            </p:stCondLst>
                            <p:childTnLst>
                              <p:par>
                                <p:cTn id="124" presetID="37" presetClass="path" presetSubtype="0" accel="50000" decel="50000" fill="hold" nodeType="afterEffect">
                                  <p:stCondLst>
                                    <p:cond delay="0"/>
                                  </p:stCondLst>
                                  <p:childTnLst>
                                    <p:animMotion origin="layout" path="M 0.00039 4.07407E-6 L 0.08737 0.04004 C 0.10547 0.04907 0.13268 0.05393 0.1612 0.05393 C 0.19362 0.05393 0.21966 0.04907 0.23776 0.04004 L 0.32487 4.07407E-6 " pathEditMode="relative" rAng="0" ptsTypes="AAAAA">
                                      <p:cBhvr>
                                        <p:cTn id="125" dur="500" fill="hold"/>
                                        <p:tgtEl>
                                          <p:spTgt spid="204"/>
                                        </p:tgtEl>
                                        <p:attrNameLst>
                                          <p:attrName>ppt_x</p:attrName>
                                          <p:attrName>ppt_y</p:attrName>
                                        </p:attrNameLst>
                                      </p:cBhvr>
                                      <p:rCtr x="16224" y="2685"/>
                                    </p:animMotion>
                                  </p:childTnLst>
                                </p:cTn>
                              </p:par>
                              <p:par>
                                <p:cTn id="126" presetID="37" presetClass="path" presetSubtype="0" accel="50000" decel="50000" fill="hold" nodeType="withEffect">
                                  <p:stCondLst>
                                    <p:cond delay="0"/>
                                  </p:stCondLst>
                                  <p:childTnLst>
                                    <p:animMotion origin="layout" path="M 0.00039 -3.33333E-6 L 0.08737 0.04005 C 0.10547 0.04908 0.13268 0.05394 0.1612 0.05394 C 0.19362 0.05394 0.21966 0.04908 0.23776 0.04005 L 0.32487 -3.33333E-6 " pathEditMode="relative" rAng="0" ptsTypes="AAAAA">
                                      <p:cBhvr>
                                        <p:cTn id="127" dur="500" fill="hold"/>
                                        <p:tgtEl>
                                          <p:spTgt spid="161"/>
                                        </p:tgtEl>
                                        <p:attrNameLst>
                                          <p:attrName>ppt_x</p:attrName>
                                          <p:attrName>ppt_y</p:attrName>
                                        </p:attrNameLst>
                                      </p:cBhvr>
                                      <p:rCtr x="16224" y="2685"/>
                                    </p:animMotion>
                                  </p:childTnLst>
                                </p:cTn>
                              </p:par>
                              <p:par>
                                <p:cTn id="128" presetID="1" presetClass="entr" presetSubtype="0" fill="hold" grpId="0" nodeType="withEffect">
                                  <p:stCondLst>
                                    <p:cond delay="0"/>
                                  </p:stCondLst>
                                  <p:childTnLst>
                                    <p:set>
                                      <p:cBhvr>
                                        <p:cTn id="129" dur="1" fill="hold">
                                          <p:stCondLst>
                                            <p:cond delay="0"/>
                                          </p:stCondLst>
                                        </p:cTn>
                                        <p:tgtEl>
                                          <p:spTgt spid="2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80"/>
                                        </p:tgtEl>
                                        <p:attrNameLst>
                                          <p:attrName>style.visibility</p:attrName>
                                        </p:attrNameLst>
                                      </p:cBhvr>
                                      <p:to>
                                        <p:strVal val="visible"/>
                                      </p:to>
                                    </p:set>
                                  </p:childTnLst>
                                </p:cTn>
                              </p:par>
                            </p:childTnLst>
                          </p:cTn>
                        </p:par>
                        <p:par>
                          <p:cTn id="132" fill="hold">
                            <p:stCondLst>
                              <p:cond delay="6500"/>
                            </p:stCondLst>
                            <p:childTnLst>
                              <p:par>
                                <p:cTn id="133" presetID="10" presetClass="exit" presetSubtype="0" fill="hold" nodeType="afterEffect">
                                  <p:stCondLst>
                                    <p:cond delay="0"/>
                                  </p:stCondLst>
                                  <p:childTnLst>
                                    <p:animEffect transition="out" filter="fade">
                                      <p:cBhvr>
                                        <p:cTn id="134" dur="500"/>
                                        <p:tgtEl>
                                          <p:spTgt spid="242"/>
                                        </p:tgtEl>
                                      </p:cBhvr>
                                    </p:animEffect>
                                    <p:set>
                                      <p:cBhvr>
                                        <p:cTn id="135" dur="1" fill="hold">
                                          <p:stCondLst>
                                            <p:cond delay="499"/>
                                          </p:stCondLst>
                                        </p:cTn>
                                        <p:tgtEl>
                                          <p:spTgt spid="242"/>
                                        </p:tgtEl>
                                        <p:attrNameLst>
                                          <p:attrName>style.visibility</p:attrName>
                                        </p:attrNameLst>
                                      </p:cBhvr>
                                      <p:to>
                                        <p:strVal val="hidden"/>
                                      </p:to>
                                    </p:set>
                                  </p:childTnLst>
                                </p:cTn>
                              </p:par>
                              <p:par>
                                <p:cTn id="136" presetID="2" presetClass="entr" presetSubtype="12" fill="hold" nodeType="withEffect">
                                  <p:stCondLst>
                                    <p:cond delay="0"/>
                                  </p:stCondLst>
                                  <p:childTnLst>
                                    <p:set>
                                      <p:cBhvr>
                                        <p:cTn id="137" dur="1" fill="hold">
                                          <p:stCondLst>
                                            <p:cond delay="0"/>
                                          </p:stCondLst>
                                        </p:cTn>
                                        <p:tgtEl>
                                          <p:spTgt spid="318"/>
                                        </p:tgtEl>
                                        <p:attrNameLst>
                                          <p:attrName>style.visibility</p:attrName>
                                        </p:attrNameLst>
                                      </p:cBhvr>
                                      <p:to>
                                        <p:strVal val="visible"/>
                                      </p:to>
                                    </p:set>
                                    <p:anim calcmode="lin" valueType="num">
                                      <p:cBhvr additive="base">
                                        <p:cTn id="138" dur="500" fill="hold"/>
                                        <p:tgtEl>
                                          <p:spTgt spid="318"/>
                                        </p:tgtEl>
                                        <p:attrNameLst>
                                          <p:attrName>ppt_x</p:attrName>
                                        </p:attrNameLst>
                                      </p:cBhvr>
                                      <p:tavLst>
                                        <p:tav tm="0">
                                          <p:val>
                                            <p:strVal val="0-#ppt_w/2"/>
                                          </p:val>
                                        </p:tav>
                                        <p:tav tm="100000">
                                          <p:val>
                                            <p:strVal val="#ppt_x"/>
                                          </p:val>
                                        </p:tav>
                                      </p:tavLst>
                                    </p:anim>
                                    <p:anim calcmode="lin" valueType="num">
                                      <p:cBhvr additive="base">
                                        <p:cTn id="139" dur="500" fill="hold"/>
                                        <p:tgtEl>
                                          <p:spTgt spid="318"/>
                                        </p:tgtEl>
                                        <p:attrNameLst>
                                          <p:attrName>ppt_y</p:attrName>
                                        </p:attrNameLst>
                                      </p:cBhvr>
                                      <p:tavLst>
                                        <p:tav tm="0">
                                          <p:val>
                                            <p:strVal val="1+#ppt_h/2"/>
                                          </p:val>
                                        </p:tav>
                                        <p:tav tm="100000">
                                          <p:val>
                                            <p:strVal val="#ppt_y"/>
                                          </p:val>
                                        </p:tav>
                                      </p:tavLst>
                                    </p:anim>
                                  </p:childTnLst>
                                </p:cTn>
                              </p:par>
                              <p:par>
                                <p:cTn id="140" presetID="10" presetClass="exit" presetSubtype="0" fill="hold" nodeType="withEffect">
                                  <p:stCondLst>
                                    <p:cond delay="0"/>
                                  </p:stCondLst>
                                  <p:childTnLst>
                                    <p:animEffect transition="out" filter="fade">
                                      <p:cBhvr>
                                        <p:cTn id="141" dur="500"/>
                                        <p:tgtEl>
                                          <p:spTgt spid="178"/>
                                        </p:tgtEl>
                                      </p:cBhvr>
                                    </p:animEffect>
                                    <p:set>
                                      <p:cBhvr>
                                        <p:cTn id="142" dur="1" fill="hold">
                                          <p:stCondLst>
                                            <p:cond delay="499"/>
                                          </p:stCondLst>
                                        </p:cTn>
                                        <p:tgtEl>
                                          <p:spTgt spid="178"/>
                                        </p:tgtEl>
                                        <p:attrNameLst>
                                          <p:attrName>style.visibility</p:attrName>
                                        </p:attrNameLst>
                                      </p:cBhvr>
                                      <p:to>
                                        <p:strVal val="hidden"/>
                                      </p:to>
                                    </p:set>
                                  </p:childTnLst>
                                </p:cTn>
                              </p:par>
                              <p:par>
                                <p:cTn id="143" presetID="37" presetClass="path" presetSubtype="0" accel="50000" decel="50000" fill="hold" nodeType="withEffect">
                                  <p:stCondLst>
                                    <p:cond delay="0"/>
                                  </p:stCondLst>
                                  <p:childTnLst>
                                    <p:animMotion origin="layout" path="M 4.16667E-6 2.22222E-6 L 0.09179 0.04004 C 0.11093 0.04907 0.13958 0.05393 0.16979 0.05393 C 0.20403 0.05393 0.23151 0.04907 0.25065 0.04004 L 0.34257 2.22222E-6 " pathEditMode="relative" rAng="0" ptsTypes="AAAAA">
                                      <p:cBhvr>
                                        <p:cTn id="144" dur="500" fill="hold"/>
                                        <p:tgtEl>
                                          <p:spTgt spid="117"/>
                                        </p:tgtEl>
                                        <p:attrNameLst>
                                          <p:attrName>ppt_x</p:attrName>
                                          <p:attrName>ppt_y</p:attrName>
                                        </p:attrNameLst>
                                      </p:cBhvr>
                                      <p:rCtr x="17122" y="2685"/>
                                    </p:animMotion>
                                  </p:childTnLst>
                                </p:cTn>
                              </p:par>
                              <p:par>
                                <p:cTn id="145" presetID="2" presetClass="entr" presetSubtype="12" fill="hold" nodeType="withEffect">
                                  <p:stCondLst>
                                    <p:cond delay="0"/>
                                  </p:stCondLst>
                                  <p:childTnLst>
                                    <p:set>
                                      <p:cBhvr>
                                        <p:cTn id="146" dur="1" fill="hold">
                                          <p:stCondLst>
                                            <p:cond delay="0"/>
                                          </p:stCondLst>
                                        </p:cTn>
                                        <p:tgtEl>
                                          <p:spTgt spid="229"/>
                                        </p:tgtEl>
                                        <p:attrNameLst>
                                          <p:attrName>style.visibility</p:attrName>
                                        </p:attrNameLst>
                                      </p:cBhvr>
                                      <p:to>
                                        <p:strVal val="visible"/>
                                      </p:to>
                                    </p:set>
                                    <p:anim calcmode="lin" valueType="num">
                                      <p:cBhvr additive="base">
                                        <p:cTn id="147" dur="500" fill="hold"/>
                                        <p:tgtEl>
                                          <p:spTgt spid="229"/>
                                        </p:tgtEl>
                                        <p:attrNameLst>
                                          <p:attrName>ppt_x</p:attrName>
                                        </p:attrNameLst>
                                      </p:cBhvr>
                                      <p:tavLst>
                                        <p:tav tm="0">
                                          <p:val>
                                            <p:strVal val="0-#ppt_w/2"/>
                                          </p:val>
                                        </p:tav>
                                        <p:tav tm="100000">
                                          <p:val>
                                            <p:strVal val="#ppt_x"/>
                                          </p:val>
                                        </p:tav>
                                      </p:tavLst>
                                    </p:anim>
                                    <p:anim calcmode="lin" valueType="num">
                                      <p:cBhvr additive="base">
                                        <p:cTn id="148" dur="500" fill="hold"/>
                                        <p:tgtEl>
                                          <p:spTgt spid="229"/>
                                        </p:tgtEl>
                                        <p:attrNameLst>
                                          <p:attrName>ppt_y</p:attrName>
                                        </p:attrNameLst>
                                      </p:cBhvr>
                                      <p:tavLst>
                                        <p:tav tm="0">
                                          <p:val>
                                            <p:strVal val="1+#ppt_h/2"/>
                                          </p:val>
                                        </p:tav>
                                        <p:tav tm="100000">
                                          <p:val>
                                            <p:strVal val="#ppt_y"/>
                                          </p:val>
                                        </p:tav>
                                      </p:tavLst>
                                    </p:anim>
                                  </p:childTnLst>
                                </p:cTn>
                              </p:par>
                              <p:par>
                                <p:cTn id="149" presetID="1" presetClass="entr" presetSubtype="0" fill="hold" grpId="0" nodeType="withEffect">
                                  <p:stCondLst>
                                    <p:cond delay="0"/>
                                  </p:stCondLst>
                                  <p:childTnLst>
                                    <p:set>
                                      <p:cBhvr>
                                        <p:cTn id="150" dur="1" fill="hold">
                                          <p:stCondLst>
                                            <p:cond delay="0"/>
                                          </p:stCondLst>
                                        </p:cTn>
                                        <p:tgtEl>
                                          <p:spTgt spid="22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81"/>
                                        </p:tgtEl>
                                        <p:attrNameLst>
                                          <p:attrName>style.visibility</p:attrName>
                                        </p:attrNameLst>
                                      </p:cBhvr>
                                      <p:to>
                                        <p:strVal val="visible"/>
                                      </p:to>
                                    </p:set>
                                  </p:childTnLst>
                                </p:cTn>
                              </p:par>
                              <p:par>
                                <p:cTn id="153" presetID="37" presetClass="path" presetSubtype="0" accel="50000" decel="50000" fill="hold" nodeType="withEffect">
                                  <p:stCondLst>
                                    <p:cond delay="0"/>
                                  </p:stCondLst>
                                  <p:childTnLst>
                                    <p:animMotion origin="layout" path="M 0.00039 -3.7037E-7 L 0.17903 0.02732 C 0.21614 0.03333 0.27213 0.03681 0.3306 0.03681 C 0.39726 0.03681 0.45078 0.03333 0.48789 0.02732 L 0.66692 -3.7037E-7 " pathEditMode="relative" rAng="0" ptsTypes="AAAAA">
                                      <p:cBhvr>
                                        <p:cTn id="154" dur="1000" fill="hold"/>
                                        <p:tgtEl>
                                          <p:spTgt spid="205"/>
                                        </p:tgtEl>
                                        <p:attrNameLst>
                                          <p:attrName>ppt_x</p:attrName>
                                          <p:attrName>ppt_y</p:attrName>
                                        </p:attrNameLst>
                                      </p:cBhvr>
                                      <p:rCtr x="33320" y="1829"/>
                                    </p:animMotion>
                                  </p:childTnLst>
                                </p:cTn>
                              </p:par>
                            </p:childTnLst>
                          </p:cTn>
                        </p:par>
                        <p:par>
                          <p:cTn id="155" fill="hold">
                            <p:stCondLst>
                              <p:cond delay="7500"/>
                            </p:stCondLst>
                            <p:childTnLst>
                              <p:par>
                                <p:cTn id="156" presetID="37" presetClass="path" presetSubtype="0" accel="50000" decel="50000" fill="hold" nodeType="afterEffect">
                                  <p:stCondLst>
                                    <p:cond delay="0"/>
                                  </p:stCondLst>
                                  <p:childTnLst>
                                    <p:animMotion origin="layout" path="M 0.00039 2.22222E-6 L 0.08737 0.04004 C 0.10546 0.04907 0.13268 0.05393 0.16119 0.05393 C 0.19362 0.05393 0.21966 0.04907 0.23776 0.04004 L 0.32487 2.22222E-6 " pathEditMode="relative" rAng="0" ptsTypes="AAAAA">
                                      <p:cBhvr>
                                        <p:cTn id="157" dur="500" fill="hold"/>
                                        <p:tgtEl>
                                          <p:spTgt spid="162"/>
                                        </p:tgtEl>
                                        <p:attrNameLst>
                                          <p:attrName>ppt_x</p:attrName>
                                          <p:attrName>ppt_y</p:attrName>
                                        </p:attrNameLst>
                                      </p:cBhvr>
                                      <p:rCtr x="16224" y="2685"/>
                                    </p:animMotion>
                                  </p:childTnLst>
                                </p:cTn>
                              </p:par>
                              <p:par>
                                <p:cTn id="158" presetID="1" presetClass="entr" presetSubtype="0" fill="hold" grpId="0" nodeType="withEffect">
                                  <p:stCondLst>
                                    <p:cond delay="0"/>
                                  </p:stCondLst>
                                  <p:childTnLst>
                                    <p:set>
                                      <p:cBhvr>
                                        <p:cTn id="159" dur="1" fill="hold">
                                          <p:stCondLst>
                                            <p:cond delay="0"/>
                                          </p:stCondLst>
                                        </p:cTn>
                                        <p:tgtEl>
                                          <p:spTgt spid="224"/>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282"/>
                                        </p:tgtEl>
                                        <p:attrNameLst>
                                          <p:attrName>style.visibility</p:attrName>
                                        </p:attrNameLst>
                                      </p:cBhvr>
                                      <p:to>
                                        <p:strVal val="visible"/>
                                      </p:to>
                                    </p:set>
                                  </p:childTnLst>
                                </p:cTn>
                              </p:par>
                            </p:childTnLst>
                          </p:cTn>
                        </p:par>
                        <p:par>
                          <p:cTn id="162" fill="hold">
                            <p:stCondLst>
                              <p:cond delay="8000"/>
                            </p:stCondLst>
                            <p:childTnLst>
                              <p:par>
                                <p:cTn id="163" presetID="10" presetClass="exit" presetSubtype="0" fill="hold" nodeType="afterEffect">
                                  <p:stCondLst>
                                    <p:cond delay="0"/>
                                  </p:stCondLst>
                                  <p:childTnLst>
                                    <p:animEffect transition="out" filter="fade">
                                      <p:cBhvr>
                                        <p:cTn id="164" dur="500"/>
                                        <p:tgtEl>
                                          <p:spTgt spid="243"/>
                                        </p:tgtEl>
                                      </p:cBhvr>
                                    </p:animEffect>
                                    <p:set>
                                      <p:cBhvr>
                                        <p:cTn id="165" dur="1" fill="hold">
                                          <p:stCondLst>
                                            <p:cond delay="499"/>
                                          </p:stCondLst>
                                        </p:cTn>
                                        <p:tgtEl>
                                          <p:spTgt spid="243"/>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179"/>
                                        </p:tgtEl>
                                      </p:cBhvr>
                                    </p:animEffect>
                                    <p:set>
                                      <p:cBhvr>
                                        <p:cTn id="168" dur="1" fill="hold">
                                          <p:stCondLst>
                                            <p:cond delay="499"/>
                                          </p:stCondLst>
                                        </p:cTn>
                                        <p:tgtEl>
                                          <p:spTgt spid="179"/>
                                        </p:tgtEl>
                                        <p:attrNameLst>
                                          <p:attrName>style.visibility</p:attrName>
                                        </p:attrNameLst>
                                      </p:cBhvr>
                                      <p:to>
                                        <p:strVal val="hidden"/>
                                      </p:to>
                                    </p:set>
                                  </p:childTnLst>
                                </p:cTn>
                              </p:par>
                              <p:par>
                                <p:cTn id="169" presetID="37" presetClass="path" presetSubtype="0" accel="50000" decel="50000" fill="hold" nodeType="withEffect">
                                  <p:stCondLst>
                                    <p:cond delay="0"/>
                                  </p:stCondLst>
                                  <p:childTnLst>
                                    <p:animMotion origin="layout" path="M 6.25E-7 1.11111E-6 L 0.0918 0.04005 C 0.11094 0.04907 0.13958 0.05393 0.16979 0.05393 C 0.20404 0.05393 0.23151 0.04907 0.25065 0.04005 L 0.34258 1.11111E-6 " pathEditMode="relative" rAng="0" ptsTypes="AAAAA">
                                      <p:cBhvr>
                                        <p:cTn id="170" dur="500" fill="hold"/>
                                        <p:tgtEl>
                                          <p:spTgt spid="129"/>
                                        </p:tgtEl>
                                        <p:attrNameLst>
                                          <p:attrName>ppt_x</p:attrName>
                                          <p:attrName>ppt_y</p:attrName>
                                        </p:attrNameLst>
                                      </p:cBhvr>
                                      <p:rCtr x="17122" y="2685"/>
                                    </p:animMotion>
                                  </p:childTnLst>
                                </p:cTn>
                              </p:par>
                              <p:par>
                                <p:cTn id="171" presetID="37" presetClass="path" presetSubtype="0" accel="50000" decel="50000" fill="hold" nodeType="withEffect">
                                  <p:stCondLst>
                                    <p:cond delay="0"/>
                                  </p:stCondLst>
                                  <p:childTnLst>
                                    <p:animMotion origin="layout" path="M 6.25E-7 3.7037E-6 L 0.0918 0.04004 C 0.11094 0.04907 0.13958 0.05393 0.16979 0.05393 C 0.20404 0.05393 0.23151 0.04907 0.25065 0.04004 L 0.34258 3.7037E-6 " pathEditMode="relative" rAng="0" ptsTypes="AAAAA">
                                      <p:cBhvr>
                                        <p:cTn id="172" dur="500" fill="hold"/>
                                        <p:tgtEl>
                                          <p:spTgt spid="118"/>
                                        </p:tgtEl>
                                        <p:attrNameLst>
                                          <p:attrName>ppt_x</p:attrName>
                                          <p:attrName>ppt_y</p:attrName>
                                        </p:attrNameLst>
                                      </p:cBhvr>
                                      <p:rCtr x="17122" y="2685"/>
                                    </p:animMotion>
                                  </p:childTnLst>
                                </p:cTn>
                              </p:par>
                              <p:par>
                                <p:cTn id="173" presetID="2" presetClass="entr" presetSubtype="12" fill="hold" nodeType="withEffect">
                                  <p:stCondLst>
                                    <p:cond delay="0"/>
                                  </p:stCondLst>
                                  <p:childTnLst>
                                    <p:set>
                                      <p:cBhvr>
                                        <p:cTn id="174" dur="1" fill="hold">
                                          <p:stCondLst>
                                            <p:cond delay="0"/>
                                          </p:stCondLst>
                                        </p:cTn>
                                        <p:tgtEl>
                                          <p:spTgt spid="230"/>
                                        </p:tgtEl>
                                        <p:attrNameLst>
                                          <p:attrName>style.visibility</p:attrName>
                                        </p:attrNameLst>
                                      </p:cBhvr>
                                      <p:to>
                                        <p:strVal val="visible"/>
                                      </p:to>
                                    </p:set>
                                    <p:anim calcmode="lin" valueType="num">
                                      <p:cBhvr additive="base">
                                        <p:cTn id="175" dur="500" fill="hold"/>
                                        <p:tgtEl>
                                          <p:spTgt spid="230"/>
                                        </p:tgtEl>
                                        <p:attrNameLst>
                                          <p:attrName>ppt_x</p:attrName>
                                        </p:attrNameLst>
                                      </p:cBhvr>
                                      <p:tavLst>
                                        <p:tav tm="0">
                                          <p:val>
                                            <p:strVal val="0-#ppt_w/2"/>
                                          </p:val>
                                        </p:tav>
                                        <p:tav tm="100000">
                                          <p:val>
                                            <p:strVal val="#ppt_x"/>
                                          </p:val>
                                        </p:tav>
                                      </p:tavLst>
                                    </p:anim>
                                    <p:anim calcmode="lin" valueType="num">
                                      <p:cBhvr additive="base">
                                        <p:cTn id="176" dur="500" fill="hold"/>
                                        <p:tgtEl>
                                          <p:spTgt spid="230"/>
                                        </p:tgtEl>
                                        <p:attrNameLst>
                                          <p:attrName>ppt_y</p:attrName>
                                        </p:attrNameLst>
                                      </p:cBhvr>
                                      <p:tavLst>
                                        <p:tav tm="0">
                                          <p:val>
                                            <p:strVal val="1+#ppt_h/2"/>
                                          </p:val>
                                        </p:tav>
                                        <p:tav tm="100000">
                                          <p:val>
                                            <p:strVal val="#ppt_y"/>
                                          </p:val>
                                        </p:tav>
                                      </p:tavLst>
                                    </p:anim>
                                  </p:childTnLst>
                                </p:cTn>
                              </p:par>
                              <p:par>
                                <p:cTn id="177" presetID="1" presetClass="entr" presetSubtype="0" fill="hold" grpId="0" nodeType="withEffect">
                                  <p:stCondLst>
                                    <p:cond delay="0"/>
                                  </p:stCondLst>
                                  <p:childTnLst>
                                    <p:set>
                                      <p:cBhvr>
                                        <p:cTn id="178" dur="1" fill="hold">
                                          <p:stCondLst>
                                            <p:cond delay="0"/>
                                          </p:stCondLst>
                                        </p:cTn>
                                        <p:tgtEl>
                                          <p:spTgt spid="28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88"/>
                                        </p:tgtEl>
                                        <p:attrNameLst>
                                          <p:attrName>style.visibility</p:attrName>
                                        </p:attrNameLst>
                                      </p:cBhvr>
                                      <p:to>
                                        <p:strVal val="visible"/>
                                      </p:to>
                                    </p:set>
                                  </p:childTnLst>
                                </p:cTn>
                              </p:par>
                            </p:childTnLst>
                          </p:cTn>
                        </p:par>
                        <p:par>
                          <p:cTn id="181" fill="hold">
                            <p:stCondLst>
                              <p:cond delay="8500"/>
                            </p:stCondLst>
                            <p:childTnLst>
                              <p:par>
                                <p:cTn id="182" presetID="37" presetClass="path" presetSubtype="0" accel="50000" decel="50000" fill="hold" nodeType="afterEffect">
                                  <p:stCondLst>
                                    <p:cond delay="0"/>
                                  </p:stCondLst>
                                  <p:childTnLst>
                                    <p:animMotion origin="layout" path="M 0.00039 1.11111E-6 L 0.08737 0.04005 C 0.10547 0.04907 0.13268 0.05393 0.1612 0.05393 C 0.19362 0.05393 0.21966 0.04907 0.23776 0.04005 L 0.32487 1.11111E-6 " pathEditMode="relative" rAng="0" ptsTypes="AAAAA">
                                      <p:cBhvr>
                                        <p:cTn id="183" dur="500" fill="hold"/>
                                        <p:tgtEl>
                                          <p:spTgt spid="206"/>
                                        </p:tgtEl>
                                        <p:attrNameLst>
                                          <p:attrName>ppt_x</p:attrName>
                                          <p:attrName>ppt_y</p:attrName>
                                        </p:attrNameLst>
                                      </p:cBhvr>
                                      <p:rCtr x="16224" y="2685"/>
                                    </p:animMotion>
                                  </p:childTnLst>
                                </p:cTn>
                              </p:par>
                              <p:par>
                                <p:cTn id="184" presetID="37" presetClass="path" presetSubtype="0" accel="50000" decel="50000" fill="hold" nodeType="withEffect">
                                  <p:stCondLst>
                                    <p:cond delay="0"/>
                                  </p:stCondLst>
                                  <p:childTnLst>
                                    <p:animMotion origin="layout" path="M 0.00039 3.7037E-6 L 0.08737 0.04004 C 0.10547 0.04907 0.13268 0.05393 0.1612 0.05393 C 0.19362 0.05393 0.21966 0.04907 0.23776 0.04004 L 0.32487 3.7037E-6 " pathEditMode="relative" rAng="0" ptsTypes="AAAAA">
                                      <p:cBhvr>
                                        <p:cTn id="185" dur="500" fill="hold"/>
                                        <p:tgtEl>
                                          <p:spTgt spid="163"/>
                                        </p:tgtEl>
                                        <p:attrNameLst>
                                          <p:attrName>ppt_x</p:attrName>
                                          <p:attrName>ppt_y</p:attrName>
                                        </p:attrNameLst>
                                      </p:cBhvr>
                                      <p:rCtr x="16224" y="2685"/>
                                    </p:animMotion>
                                  </p:childTnLst>
                                </p:cTn>
                              </p:par>
                              <p:par>
                                <p:cTn id="186" presetID="1" presetClass="entr" presetSubtype="0" fill="hold" grpId="0" nodeType="withEffect">
                                  <p:stCondLst>
                                    <p:cond delay="0"/>
                                  </p:stCondLst>
                                  <p:childTnLst>
                                    <p:set>
                                      <p:cBhvr>
                                        <p:cTn id="187" dur="1" fill="hold">
                                          <p:stCondLst>
                                            <p:cond delay="0"/>
                                          </p:stCondLst>
                                        </p:cTn>
                                        <p:tgtEl>
                                          <p:spTgt spid="225"/>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283"/>
                                        </p:tgtEl>
                                        <p:attrNameLst>
                                          <p:attrName>style.visibility</p:attrName>
                                        </p:attrNameLst>
                                      </p:cBhvr>
                                      <p:to>
                                        <p:strVal val="visible"/>
                                      </p:to>
                                    </p:set>
                                  </p:childTnLst>
                                </p:cTn>
                              </p:par>
                            </p:childTnLst>
                          </p:cTn>
                        </p:par>
                        <p:par>
                          <p:cTn id="190" fill="hold">
                            <p:stCondLst>
                              <p:cond delay="9000"/>
                            </p:stCondLst>
                            <p:childTnLst>
                              <p:par>
                                <p:cTn id="191" presetID="10" presetClass="exit" presetSubtype="0" fill="hold" nodeType="afterEffect">
                                  <p:stCondLst>
                                    <p:cond delay="0"/>
                                  </p:stCondLst>
                                  <p:childTnLst>
                                    <p:animEffect transition="out" filter="fade">
                                      <p:cBhvr>
                                        <p:cTn id="192" dur="500"/>
                                        <p:tgtEl>
                                          <p:spTgt spid="244"/>
                                        </p:tgtEl>
                                      </p:cBhvr>
                                    </p:animEffect>
                                    <p:set>
                                      <p:cBhvr>
                                        <p:cTn id="193" dur="1" fill="hold">
                                          <p:stCondLst>
                                            <p:cond delay="499"/>
                                          </p:stCondLst>
                                        </p:cTn>
                                        <p:tgtEl>
                                          <p:spTgt spid="244"/>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180"/>
                                        </p:tgtEl>
                                      </p:cBhvr>
                                    </p:animEffect>
                                    <p:set>
                                      <p:cBhvr>
                                        <p:cTn id="196" dur="1" fill="hold">
                                          <p:stCondLst>
                                            <p:cond delay="499"/>
                                          </p:stCondLst>
                                        </p:cTn>
                                        <p:tgtEl>
                                          <p:spTgt spid="180"/>
                                        </p:tgtEl>
                                        <p:attrNameLst>
                                          <p:attrName>style.visibility</p:attrName>
                                        </p:attrNameLst>
                                      </p:cBhvr>
                                      <p:to>
                                        <p:strVal val="hidden"/>
                                      </p:to>
                                    </p:set>
                                  </p:childTnLst>
                                </p:cTn>
                              </p:par>
                              <p:par>
                                <p:cTn id="197" presetID="37" presetClass="path" presetSubtype="0" accel="50000" decel="50000" fill="hold" nodeType="withEffect">
                                  <p:stCondLst>
                                    <p:cond delay="0"/>
                                  </p:stCondLst>
                                  <p:childTnLst>
                                    <p:animMotion origin="layout" path="M 2.29167E-6 -1.11111E-6 L 0.09179 0.04005 C 0.11094 0.04908 0.13958 0.05394 0.16979 0.05394 C 0.20403 0.05394 0.23151 0.04908 0.25065 0.04005 L 0.34258 -1.11111E-6 " pathEditMode="relative" rAng="0" ptsTypes="AAAAA">
                                      <p:cBhvr>
                                        <p:cTn id="198" dur="500" fill="hold"/>
                                        <p:tgtEl>
                                          <p:spTgt spid="130"/>
                                        </p:tgtEl>
                                        <p:attrNameLst>
                                          <p:attrName>ppt_x</p:attrName>
                                          <p:attrName>ppt_y</p:attrName>
                                        </p:attrNameLst>
                                      </p:cBhvr>
                                      <p:rCtr x="17122" y="2685"/>
                                    </p:animMotion>
                                  </p:childTnLst>
                                </p:cTn>
                              </p:par>
                              <p:par>
                                <p:cTn id="199" presetID="10" presetClass="exit" presetSubtype="0" fill="hold" nodeType="withEffect">
                                  <p:stCondLst>
                                    <p:cond delay="0"/>
                                  </p:stCondLst>
                                  <p:childTnLst>
                                    <p:animEffect transition="out" filter="fade">
                                      <p:cBhvr>
                                        <p:cTn id="200" dur="500"/>
                                        <p:tgtEl>
                                          <p:spTgt spid="319"/>
                                        </p:tgtEl>
                                      </p:cBhvr>
                                    </p:animEffect>
                                    <p:set>
                                      <p:cBhvr>
                                        <p:cTn id="201" dur="1" fill="hold">
                                          <p:stCondLst>
                                            <p:cond delay="499"/>
                                          </p:stCondLst>
                                        </p:cTn>
                                        <p:tgtEl>
                                          <p:spTgt spid="319"/>
                                        </p:tgtEl>
                                        <p:attrNameLst>
                                          <p:attrName>style.visibility</p:attrName>
                                        </p:attrNameLst>
                                      </p:cBhvr>
                                      <p:to>
                                        <p:strVal val="hidden"/>
                                      </p:to>
                                    </p:set>
                                  </p:childTnLst>
                                </p:cTn>
                              </p:par>
                              <p:par>
                                <p:cTn id="202" presetID="37" presetClass="path" presetSubtype="0" accel="50000" decel="50000" fill="hold" nodeType="withEffect">
                                  <p:stCondLst>
                                    <p:cond delay="0"/>
                                  </p:stCondLst>
                                  <p:childTnLst>
                                    <p:animMotion origin="layout" path="M 2.29167E-6 3.7037E-7 L 0.09179 0.04005 C 0.11094 0.04907 0.13958 0.05393 0.16979 0.05393 C 0.20403 0.05393 0.23151 0.04907 0.25065 0.04005 L 0.34258 3.7037E-7 " pathEditMode="relative" rAng="0" ptsTypes="AAAAA">
                                      <p:cBhvr>
                                        <p:cTn id="203" dur="500" fill="hold"/>
                                        <p:tgtEl>
                                          <p:spTgt spid="119"/>
                                        </p:tgtEl>
                                        <p:attrNameLst>
                                          <p:attrName>ppt_x</p:attrName>
                                          <p:attrName>ppt_y</p:attrName>
                                        </p:attrNameLst>
                                      </p:cBhvr>
                                      <p:rCtr x="17122" y="2685"/>
                                    </p:animMotion>
                                  </p:childTnLst>
                                </p:cTn>
                              </p:par>
                              <p:par>
                                <p:cTn id="204" presetID="2" presetClass="entr" presetSubtype="12" fill="hold" nodeType="withEffect">
                                  <p:stCondLst>
                                    <p:cond delay="0"/>
                                  </p:stCondLst>
                                  <p:childTnLst>
                                    <p:set>
                                      <p:cBhvr>
                                        <p:cTn id="205" dur="1" fill="hold">
                                          <p:stCondLst>
                                            <p:cond delay="0"/>
                                          </p:stCondLst>
                                        </p:cTn>
                                        <p:tgtEl>
                                          <p:spTgt spid="231"/>
                                        </p:tgtEl>
                                        <p:attrNameLst>
                                          <p:attrName>style.visibility</p:attrName>
                                        </p:attrNameLst>
                                      </p:cBhvr>
                                      <p:to>
                                        <p:strVal val="visible"/>
                                      </p:to>
                                    </p:set>
                                    <p:anim calcmode="lin" valueType="num">
                                      <p:cBhvr additive="base">
                                        <p:cTn id="206" dur="500" fill="hold"/>
                                        <p:tgtEl>
                                          <p:spTgt spid="231"/>
                                        </p:tgtEl>
                                        <p:attrNameLst>
                                          <p:attrName>ppt_x</p:attrName>
                                        </p:attrNameLst>
                                      </p:cBhvr>
                                      <p:tavLst>
                                        <p:tav tm="0">
                                          <p:val>
                                            <p:strVal val="0-#ppt_w/2"/>
                                          </p:val>
                                        </p:tav>
                                        <p:tav tm="100000">
                                          <p:val>
                                            <p:strVal val="#ppt_x"/>
                                          </p:val>
                                        </p:tav>
                                      </p:tavLst>
                                    </p:anim>
                                    <p:anim calcmode="lin" valueType="num">
                                      <p:cBhvr additive="base">
                                        <p:cTn id="207" dur="500" fill="hold"/>
                                        <p:tgtEl>
                                          <p:spTgt spid="231"/>
                                        </p:tgtEl>
                                        <p:attrNameLst>
                                          <p:attrName>ppt_y</p:attrName>
                                        </p:attrNameLst>
                                      </p:cBhvr>
                                      <p:tavLst>
                                        <p:tav tm="0">
                                          <p:val>
                                            <p:strVal val="1+#ppt_h/2"/>
                                          </p:val>
                                        </p:tav>
                                        <p:tav tm="100000">
                                          <p:val>
                                            <p:strVal val="#ppt_y"/>
                                          </p:val>
                                        </p:tav>
                                      </p:tavLst>
                                    </p:anim>
                                  </p:childTnLst>
                                </p:cTn>
                              </p:par>
                              <p:par>
                                <p:cTn id="208" presetID="1" presetClass="entr" presetSubtype="0" fill="hold" grpId="0" nodeType="withEffect">
                                  <p:stCondLst>
                                    <p:cond delay="0"/>
                                  </p:stCondLst>
                                  <p:childTnLst>
                                    <p:set>
                                      <p:cBhvr>
                                        <p:cTn id="209" dur="1" fill="hold">
                                          <p:stCondLst>
                                            <p:cond delay="0"/>
                                          </p:stCondLst>
                                        </p:cTn>
                                        <p:tgtEl>
                                          <p:spTgt spid="226"/>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284"/>
                                        </p:tgtEl>
                                        <p:attrNameLst>
                                          <p:attrName>style.visibility</p:attrName>
                                        </p:attrNameLst>
                                      </p:cBhvr>
                                      <p:to>
                                        <p:strVal val="visible"/>
                                      </p:to>
                                    </p:set>
                                  </p:childTnLst>
                                </p:cTn>
                              </p:par>
                            </p:childTnLst>
                          </p:cTn>
                        </p:par>
                        <p:par>
                          <p:cTn id="212" fill="hold">
                            <p:stCondLst>
                              <p:cond delay="9500"/>
                            </p:stCondLst>
                            <p:childTnLst>
                              <p:par>
                                <p:cTn id="213" presetID="37" presetClass="path" presetSubtype="0" accel="50000" decel="50000" fill="hold" nodeType="afterEffect">
                                  <p:stCondLst>
                                    <p:cond delay="0"/>
                                  </p:stCondLst>
                                  <p:childTnLst>
                                    <p:animMotion origin="layout" path="M 0.00039 -1.11111E-6 L 0.08737 0.04005 C 0.10547 0.04908 0.13268 0.05394 0.1612 0.05394 C 0.19362 0.05394 0.21966 0.04908 0.23776 0.04005 L 0.32487 -1.11111E-6 " pathEditMode="relative" rAng="0" ptsTypes="AAAAA">
                                      <p:cBhvr>
                                        <p:cTn id="214" dur="500" fill="hold"/>
                                        <p:tgtEl>
                                          <p:spTgt spid="207"/>
                                        </p:tgtEl>
                                        <p:attrNameLst>
                                          <p:attrName>ppt_x</p:attrName>
                                          <p:attrName>ppt_y</p:attrName>
                                        </p:attrNameLst>
                                      </p:cBhvr>
                                      <p:rCtr x="16224" y="2685"/>
                                    </p:animMotion>
                                  </p:childTnLst>
                                </p:cTn>
                              </p:par>
                              <p:par>
                                <p:cTn id="215" presetID="37" presetClass="path" presetSubtype="0" accel="50000" decel="50000" fill="hold" nodeType="withEffect">
                                  <p:stCondLst>
                                    <p:cond delay="0"/>
                                  </p:stCondLst>
                                  <p:childTnLst>
                                    <p:animMotion origin="layout" path="M 0.00039 3.7037E-7 L 0.08737 0.04005 C 0.10547 0.04907 0.13268 0.05393 0.1612 0.05393 C 0.19362 0.05393 0.21966 0.04907 0.23776 0.04005 L 0.32487 3.7037E-7 " pathEditMode="relative" rAng="0" ptsTypes="AAAAA">
                                      <p:cBhvr>
                                        <p:cTn id="216" dur="500" fill="hold"/>
                                        <p:tgtEl>
                                          <p:spTgt spid="164"/>
                                        </p:tgtEl>
                                        <p:attrNameLst>
                                          <p:attrName>ppt_x</p:attrName>
                                          <p:attrName>ppt_y</p:attrName>
                                        </p:attrNameLst>
                                      </p:cBhvr>
                                      <p:rCtr x="16224" y="2685"/>
                                    </p:animMotion>
                                  </p:childTnLst>
                                </p:cTn>
                              </p:par>
                              <p:par>
                                <p:cTn id="217" presetID="10" presetClass="exit" presetSubtype="0" fill="hold" nodeType="withEffect">
                                  <p:stCondLst>
                                    <p:cond delay="0"/>
                                  </p:stCondLst>
                                  <p:childTnLst>
                                    <p:animEffect transition="out" filter="fade">
                                      <p:cBhvr>
                                        <p:cTn id="218" dur="500"/>
                                        <p:tgtEl>
                                          <p:spTgt spid="181"/>
                                        </p:tgtEl>
                                      </p:cBhvr>
                                    </p:animEffect>
                                    <p:set>
                                      <p:cBhvr>
                                        <p:cTn id="219" dur="1" fill="hold">
                                          <p:stCondLst>
                                            <p:cond delay="499"/>
                                          </p:stCondLst>
                                        </p:cTn>
                                        <p:tgtEl>
                                          <p:spTgt spid="181"/>
                                        </p:tgtEl>
                                        <p:attrNameLst>
                                          <p:attrName>style.visibility</p:attrName>
                                        </p:attrNameLst>
                                      </p:cBhvr>
                                      <p:to>
                                        <p:strVal val="hidden"/>
                                      </p:to>
                                    </p:set>
                                  </p:childTnLst>
                                </p:cTn>
                              </p:par>
                              <p:par>
                                <p:cTn id="220" presetID="37" presetClass="path" presetSubtype="0" accel="50000" decel="50000" fill="hold" nodeType="withEffect">
                                  <p:stCondLst>
                                    <p:cond delay="0"/>
                                  </p:stCondLst>
                                  <p:childTnLst>
                                    <p:animMotion origin="layout" path="M -4.58333E-6 4.81481E-6 L 0.0918 0.04004 C 0.11094 0.04907 0.13959 0.05393 0.1698 0.05393 C 0.20404 0.05393 0.23152 0.04907 0.25066 0.04004 L 0.34258 4.81481E-6 " pathEditMode="relative" rAng="0" ptsTypes="AAAAA">
                                      <p:cBhvr>
                                        <p:cTn id="221" dur="500" fill="hold"/>
                                        <p:tgtEl>
                                          <p:spTgt spid="131"/>
                                        </p:tgtEl>
                                        <p:attrNameLst>
                                          <p:attrName>ppt_x</p:attrName>
                                          <p:attrName>ppt_y</p:attrName>
                                        </p:attrNameLst>
                                      </p:cBhvr>
                                      <p:rCtr x="17122" y="2685"/>
                                    </p:animMotion>
                                  </p:childTnLst>
                                </p:cTn>
                              </p:par>
                              <p:par>
                                <p:cTn id="222" presetID="37" presetClass="path" presetSubtype="0" accel="50000" decel="50000" fill="hold" nodeType="withEffect">
                                  <p:stCondLst>
                                    <p:cond delay="0"/>
                                  </p:stCondLst>
                                  <p:childTnLst>
                                    <p:animMotion origin="layout" path="M -4.58333E-6 -2.22222E-6 L 0.0918 0.04005 C 0.11094 0.04908 0.13959 0.05394 0.1698 0.05394 C 0.20404 0.05394 0.23152 0.04908 0.25066 0.04005 L 0.34258 -2.22222E-6 " pathEditMode="relative" rAng="0" ptsTypes="AAAAA">
                                      <p:cBhvr>
                                        <p:cTn id="223" dur="500" fill="hold"/>
                                        <p:tgtEl>
                                          <p:spTgt spid="120"/>
                                        </p:tgtEl>
                                        <p:attrNameLst>
                                          <p:attrName>ppt_x</p:attrName>
                                          <p:attrName>ppt_y</p:attrName>
                                        </p:attrNameLst>
                                      </p:cBhvr>
                                      <p:rCtr x="17122" y="2685"/>
                                    </p:animMotion>
                                  </p:childTnLst>
                                </p:cTn>
                              </p:par>
                              <p:par>
                                <p:cTn id="224" presetID="2" presetClass="entr" presetSubtype="12" fill="hold" nodeType="withEffect">
                                  <p:stCondLst>
                                    <p:cond delay="0"/>
                                  </p:stCondLst>
                                  <p:childTnLst>
                                    <p:set>
                                      <p:cBhvr>
                                        <p:cTn id="225" dur="1" fill="hold">
                                          <p:stCondLst>
                                            <p:cond delay="0"/>
                                          </p:stCondLst>
                                        </p:cTn>
                                        <p:tgtEl>
                                          <p:spTgt spid="253"/>
                                        </p:tgtEl>
                                        <p:attrNameLst>
                                          <p:attrName>style.visibility</p:attrName>
                                        </p:attrNameLst>
                                      </p:cBhvr>
                                      <p:to>
                                        <p:strVal val="visible"/>
                                      </p:to>
                                    </p:set>
                                    <p:anim calcmode="lin" valueType="num">
                                      <p:cBhvr additive="base">
                                        <p:cTn id="226" dur="500" fill="hold"/>
                                        <p:tgtEl>
                                          <p:spTgt spid="253"/>
                                        </p:tgtEl>
                                        <p:attrNameLst>
                                          <p:attrName>ppt_x</p:attrName>
                                        </p:attrNameLst>
                                      </p:cBhvr>
                                      <p:tavLst>
                                        <p:tav tm="0">
                                          <p:val>
                                            <p:strVal val="0-#ppt_w/2"/>
                                          </p:val>
                                        </p:tav>
                                        <p:tav tm="100000">
                                          <p:val>
                                            <p:strVal val="#ppt_x"/>
                                          </p:val>
                                        </p:tav>
                                      </p:tavLst>
                                    </p:anim>
                                    <p:anim calcmode="lin" valueType="num">
                                      <p:cBhvr additive="base">
                                        <p:cTn id="227" dur="500" fill="hold"/>
                                        <p:tgtEl>
                                          <p:spTgt spid="253"/>
                                        </p:tgtEl>
                                        <p:attrNameLst>
                                          <p:attrName>ppt_y</p:attrName>
                                        </p:attrNameLst>
                                      </p:cBhvr>
                                      <p:tavLst>
                                        <p:tav tm="0">
                                          <p:val>
                                            <p:strVal val="1+#ppt_h/2"/>
                                          </p:val>
                                        </p:tav>
                                        <p:tav tm="100000">
                                          <p:val>
                                            <p:strVal val="#ppt_y"/>
                                          </p:val>
                                        </p:tav>
                                      </p:tavLst>
                                    </p:anim>
                                  </p:childTnLst>
                                </p:cTn>
                              </p:par>
                              <p:par>
                                <p:cTn id="228" presetID="1" presetClass="entr" presetSubtype="0" fill="hold" grpId="0" nodeType="withEffect">
                                  <p:stCondLst>
                                    <p:cond delay="0"/>
                                  </p:stCondLst>
                                  <p:childTnLst>
                                    <p:set>
                                      <p:cBhvr>
                                        <p:cTn id="229" dur="1" fill="hold">
                                          <p:stCondLst>
                                            <p:cond delay="0"/>
                                          </p:stCondLst>
                                        </p:cTn>
                                        <p:tgtEl>
                                          <p:spTgt spid="291"/>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292"/>
                                        </p:tgtEl>
                                        <p:attrNameLst>
                                          <p:attrName>style.visibility</p:attrName>
                                        </p:attrNameLst>
                                      </p:cBhvr>
                                      <p:to>
                                        <p:strVal val="visible"/>
                                      </p:to>
                                    </p:set>
                                  </p:childTnLst>
                                </p:cTn>
                              </p:par>
                            </p:childTnLst>
                          </p:cTn>
                        </p:par>
                        <p:par>
                          <p:cTn id="232" fill="hold">
                            <p:stCondLst>
                              <p:cond delay="10000"/>
                            </p:stCondLst>
                            <p:childTnLst>
                              <p:par>
                                <p:cTn id="233" presetID="37" presetClass="path" presetSubtype="0" accel="50000" decel="50000" fill="hold" nodeType="afterEffect">
                                  <p:stCondLst>
                                    <p:cond delay="0"/>
                                  </p:stCondLst>
                                  <p:childTnLst>
                                    <p:animMotion origin="layout" path="M 0.00027 4.81481E-6 L 0.08724 0.04004 C 0.10534 0.04907 0.13256 0.05393 0.16107 0.05393 C 0.19349 0.05393 0.21954 0.04907 0.23764 0.04004 L 0.32474 4.81481E-6 " pathEditMode="relative" rAng="0" ptsTypes="AAAAA">
                                      <p:cBhvr>
                                        <p:cTn id="234" dur="500" fill="hold"/>
                                        <p:tgtEl>
                                          <p:spTgt spid="208"/>
                                        </p:tgtEl>
                                        <p:attrNameLst>
                                          <p:attrName>ppt_x</p:attrName>
                                          <p:attrName>ppt_y</p:attrName>
                                        </p:attrNameLst>
                                      </p:cBhvr>
                                      <p:rCtr x="16224" y="2685"/>
                                    </p:animMotion>
                                  </p:childTnLst>
                                </p:cTn>
                              </p:par>
                              <p:par>
                                <p:cTn id="235" presetID="37" presetClass="path" presetSubtype="0" accel="50000" decel="50000" fill="hold" nodeType="withEffect">
                                  <p:stCondLst>
                                    <p:cond delay="0"/>
                                  </p:stCondLst>
                                  <p:childTnLst>
                                    <p:animMotion origin="layout" path="M 0.00027 -2.22222E-6 L 0.08724 0.04005 C 0.10534 0.04908 0.13256 0.05394 0.16107 0.05394 C 0.19349 0.05394 0.21954 0.04908 0.23764 0.04005 L 0.32474 -2.22222E-6 " pathEditMode="relative" rAng="0" ptsTypes="AAAAA">
                                      <p:cBhvr>
                                        <p:cTn id="236" dur="500" fill="hold"/>
                                        <p:tgtEl>
                                          <p:spTgt spid="165"/>
                                        </p:tgtEl>
                                        <p:attrNameLst>
                                          <p:attrName>ppt_x</p:attrName>
                                          <p:attrName>ppt_y</p:attrName>
                                        </p:attrNameLst>
                                      </p:cBhvr>
                                      <p:rCtr x="16224" y="2685"/>
                                    </p:animMotion>
                                  </p:childTnLst>
                                </p:cTn>
                              </p:par>
                              <p:par>
                                <p:cTn id="237" presetID="1" presetClass="entr" presetSubtype="0" fill="hold" grpId="0" nodeType="withEffect">
                                  <p:stCondLst>
                                    <p:cond delay="0"/>
                                  </p:stCondLst>
                                  <p:childTnLst>
                                    <p:set>
                                      <p:cBhvr>
                                        <p:cTn id="238" dur="1" fill="hold">
                                          <p:stCondLst>
                                            <p:cond delay="0"/>
                                          </p:stCondLst>
                                        </p:cTn>
                                        <p:tgtEl>
                                          <p:spTgt spid="293"/>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94"/>
                                        </p:tgtEl>
                                        <p:attrNameLst>
                                          <p:attrName>style.visibility</p:attrName>
                                        </p:attrNameLst>
                                      </p:cBhvr>
                                      <p:to>
                                        <p:strVal val="visible"/>
                                      </p:to>
                                    </p:set>
                                  </p:childTnLst>
                                </p:cTn>
                              </p:par>
                            </p:childTnLst>
                          </p:cTn>
                        </p:par>
                        <p:par>
                          <p:cTn id="241" fill="hold">
                            <p:stCondLst>
                              <p:cond delay="10500"/>
                            </p:stCondLst>
                            <p:childTnLst>
                              <p:par>
                                <p:cTn id="242" presetID="10" presetClass="exit" presetSubtype="0" fill="hold" nodeType="afterEffect">
                                  <p:stCondLst>
                                    <p:cond delay="0"/>
                                  </p:stCondLst>
                                  <p:childTnLst>
                                    <p:animEffect transition="out" filter="fade">
                                      <p:cBhvr>
                                        <p:cTn id="243" dur="500"/>
                                        <p:tgtEl>
                                          <p:spTgt spid="246"/>
                                        </p:tgtEl>
                                      </p:cBhvr>
                                    </p:animEffect>
                                    <p:set>
                                      <p:cBhvr>
                                        <p:cTn id="244" dur="1" fill="hold">
                                          <p:stCondLst>
                                            <p:cond delay="499"/>
                                          </p:stCondLst>
                                        </p:cTn>
                                        <p:tgtEl>
                                          <p:spTgt spid="246"/>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82"/>
                                        </p:tgtEl>
                                      </p:cBhvr>
                                    </p:animEffect>
                                    <p:set>
                                      <p:cBhvr>
                                        <p:cTn id="247" dur="1" fill="hold">
                                          <p:stCondLst>
                                            <p:cond delay="499"/>
                                          </p:stCondLst>
                                        </p:cTn>
                                        <p:tgtEl>
                                          <p:spTgt spid="182"/>
                                        </p:tgtEl>
                                        <p:attrNameLst>
                                          <p:attrName>style.visibility</p:attrName>
                                        </p:attrNameLst>
                                      </p:cBhvr>
                                      <p:to>
                                        <p:strVal val="hidden"/>
                                      </p:to>
                                    </p:set>
                                  </p:childTnLst>
                                </p:cTn>
                              </p:par>
                              <p:par>
                                <p:cTn id="248" presetID="37" presetClass="path" presetSubtype="0" accel="50000" decel="50000" fill="hold" nodeType="withEffect">
                                  <p:stCondLst>
                                    <p:cond delay="0"/>
                                  </p:stCondLst>
                                  <p:childTnLst>
                                    <p:animMotion origin="layout" path="M -1.04167E-6 3.7037E-7 L 0.0918 0.04005 C 0.11094 0.04907 0.13958 0.05393 0.16979 0.05393 C 0.20404 0.05393 0.23151 0.04907 0.25065 0.04005 L 0.34258 3.7037E-7 " pathEditMode="relative" rAng="0" ptsTypes="AAAAA">
                                      <p:cBhvr>
                                        <p:cTn id="249" dur="500" fill="hold"/>
                                        <p:tgtEl>
                                          <p:spTgt spid="132"/>
                                        </p:tgtEl>
                                        <p:attrNameLst>
                                          <p:attrName>ppt_x</p:attrName>
                                          <p:attrName>ppt_y</p:attrName>
                                        </p:attrNameLst>
                                      </p:cBhvr>
                                      <p:rCtr x="17122" y="2685"/>
                                    </p:animMotion>
                                  </p:childTnLst>
                                </p:cTn>
                              </p:par>
                              <p:par>
                                <p:cTn id="250" presetID="37" presetClass="path" presetSubtype="0" accel="50000" decel="50000" fill="hold" nodeType="withEffect">
                                  <p:stCondLst>
                                    <p:cond delay="0"/>
                                  </p:stCondLst>
                                  <p:childTnLst>
                                    <p:animMotion origin="layout" path="M -1.04167E-6 3.33333E-6 L 0.0918 0.04004 C 0.11094 0.04907 0.13958 0.05393 0.16979 0.05393 C 0.20404 0.05393 0.23151 0.04907 0.25065 0.04004 L 0.34258 3.33333E-6 " pathEditMode="relative" rAng="0" ptsTypes="AAAAA">
                                      <p:cBhvr>
                                        <p:cTn id="251" dur="500" fill="hold"/>
                                        <p:tgtEl>
                                          <p:spTgt spid="121"/>
                                        </p:tgtEl>
                                        <p:attrNameLst>
                                          <p:attrName>ppt_x</p:attrName>
                                          <p:attrName>ppt_y</p:attrName>
                                        </p:attrNameLst>
                                      </p:cBhvr>
                                      <p:rCtr x="17122" y="2685"/>
                                    </p:animMotion>
                                  </p:childTnLst>
                                </p:cTn>
                              </p:par>
                              <p:par>
                                <p:cTn id="252" presetID="2" presetClass="entr" presetSubtype="12" fill="hold" nodeType="withEffect">
                                  <p:stCondLst>
                                    <p:cond delay="0"/>
                                  </p:stCondLst>
                                  <p:childTnLst>
                                    <p:set>
                                      <p:cBhvr>
                                        <p:cTn id="253" dur="1" fill="hold">
                                          <p:stCondLst>
                                            <p:cond delay="0"/>
                                          </p:stCondLst>
                                        </p:cTn>
                                        <p:tgtEl>
                                          <p:spTgt spid="254"/>
                                        </p:tgtEl>
                                        <p:attrNameLst>
                                          <p:attrName>style.visibility</p:attrName>
                                        </p:attrNameLst>
                                      </p:cBhvr>
                                      <p:to>
                                        <p:strVal val="visible"/>
                                      </p:to>
                                    </p:set>
                                    <p:anim calcmode="lin" valueType="num">
                                      <p:cBhvr additive="base">
                                        <p:cTn id="254" dur="500" fill="hold"/>
                                        <p:tgtEl>
                                          <p:spTgt spid="254"/>
                                        </p:tgtEl>
                                        <p:attrNameLst>
                                          <p:attrName>ppt_x</p:attrName>
                                        </p:attrNameLst>
                                      </p:cBhvr>
                                      <p:tavLst>
                                        <p:tav tm="0">
                                          <p:val>
                                            <p:strVal val="0-#ppt_w/2"/>
                                          </p:val>
                                        </p:tav>
                                        <p:tav tm="100000">
                                          <p:val>
                                            <p:strVal val="#ppt_x"/>
                                          </p:val>
                                        </p:tav>
                                      </p:tavLst>
                                    </p:anim>
                                    <p:anim calcmode="lin" valueType="num">
                                      <p:cBhvr additive="base">
                                        <p:cTn id="255" dur="500" fill="hold"/>
                                        <p:tgtEl>
                                          <p:spTgt spid="254"/>
                                        </p:tgtEl>
                                        <p:attrNameLst>
                                          <p:attrName>ppt_y</p:attrName>
                                        </p:attrNameLst>
                                      </p:cBhvr>
                                      <p:tavLst>
                                        <p:tav tm="0">
                                          <p:val>
                                            <p:strVal val="1+#ppt_h/2"/>
                                          </p:val>
                                        </p:tav>
                                        <p:tav tm="100000">
                                          <p:val>
                                            <p:strVal val="#ppt_y"/>
                                          </p:val>
                                        </p:tav>
                                      </p:tavLst>
                                    </p:anim>
                                  </p:childTnLst>
                                </p:cTn>
                              </p:par>
                              <p:par>
                                <p:cTn id="256" presetID="1" presetClass="entr" presetSubtype="0" fill="hold" grpId="0" nodeType="withEffect">
                                  <p:stCondLst>
                                    <p:cond delay="0"/>
                                  </p:stCondLst>
                                  <p:childTnLst>
                                    <p:set>
                                      <p:cBhvr>
                                        <p:cTn id="257" dur="1" fill="hold">
                                          <p:stCondLst>
                                            <p:cond delay="0"/>
                                          </p:stCondLst>
                                        </p:cTn>
                                        <p:tgtEl>
                                          <p:spTgt spid="295"/>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296"/>
                                        </p:tgtEl>
                                        <p:attrNameLst>
                                          <p:attrName>style.visibility</p:attrName>
                                        </p:attrNameLst>
                                      </p:cBhvr>
                                      <p:to>
                                        <p:strVal val="visible"/>
                                      </p:to>
                                    </p:set>
                                  </p:childTnLst>
                                </p:cTn>
                              </p:par>
                            </p:childTnLst>
                          </p:cTn>
                        </p:par>
                        <p:par>
                          <p:cTn id="260" fill="hold">
                            <p:stCondLst>
                              <p:cond delay="11000"/>
                            </p:stCondLst>
                            <p:childTnLst>
                              <p:par>
                                <p:cTn id="261" presetID="37" presetClass="path" presetSubtype="0" accel="50000" decel="50000" fill="hold" nodeType="afterEffect">
                                  <p:stCondLst>
                                    <p:cond delay="0"/>
                                  </p:stCondLst>
                                  <p:childTnLst>
                                    <p:animMotion origin="layout" path="M 0.00039 3.7037E-7 L 0.08737 0.04005 C 0.10547 0.04907 0.13268 0.05393 0.1612 0.05393 C 0.19362 0.05393 0.21966 0.04907 0.23776 0.04005 L 0.32487 3.7037E-7 " pathEditMode="relative" rAng="0" ptsTypes="AAAAA">
                                      <p:cBhvr>
                                        <p:cTn id="262" dur="500" fill="hold"/>
                                        <p:tgtEl>
                                          <p:spTgt spid="209"/>
                                        </p:tgtEl>
                                        <p:attrNameLst>
                                          <p:attrName>ppt_x</p:attrName>
                                          <p:attrName>ppt_y</p:attrName>
                                        </p:attrNameLst>
                                      </p:cBhvr>
                                      <p:rCtr x="16224" y="2685"/>
                                    </p:animMotion>
                                  </p:childTnLst>
                                </p:cTn>
                              </p:par>
                              <p:par>
                                <p:cTn id="263" presetID="37" presetClass="path" presetSubtype="0" accel="50000" decel="50000" fill="hold" nodeType="withEffect">
                                  <p:stCondLst>
                                    <p:cond delay="0"/>
                                  </p:stCondLst>
                                  <p:childTnLst>
                                    <p:animMotion origin="layout" path="M 0.00039 3.33333E-6 L 0.08737 0.04004 C 0.10547 0.04907 0.13268 0.05393 0.1612 0.05393 C 0.19362 0.05393 0.21966 0.04907 0.23776 0.04004 L 0.32487 3.33333E-6 " pathEditMode="relative" rAng="0" ptsTypes="AAAAA">
                                      <p:cBhvr>
                                        <p:cTn id="264" dur="500" fill="hold"/>
                                        <p:tgtEl>
                                          <p:spTgt spid="166"/>
                                        </p:tgtEl>
                                        <p:attrNameLst>
                                          <p:attrName>ppt_x</p:attrName>
                                          <p:attrName>ppt_y</p:attrName>
                                        </p:attrNameLst>
                                      </p:cBhvr>
                                      <p:rCtr x="16224" y="2685"/>
                                    </p:animMotion>
                                  </p:childTnLst>
                                </p:cTn>
                              </p:par>
                              <p:par>
                                <p:cTn id="265" presetID="1" presetClass="entr" presetSubtype="0" fill="hold" grpId="0" nodeType="withEffect">
                                  <p:stCondLst>
                                    <p:cond delay="0"/>
                                  </p:stCondLst>
                                  <p:childTnLst>
                                    <p:set>
                                      <p:cBhvr>
                                        <p:cTn id="266" dur="1" fill="hold">
                                          <p:stCondLst>
                                            <p:cond delay="0"/>
                                          </p:stCondLst>
                                        </p:cTn>
                                        <p:tgtEl>
                                          <p:spTgt spid="297"/>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298"/>
                                        </p:tgtEl>
                                        <p:attrNameLst>
                                          <p:attrName>style.visibility</p:attrName>
                                        </p:attrNameLst>
                                      </p:cBhvr>
                                      <p:to>
                                        <p:strVal val="visible"/>
                                      </p:to>
                                    </p:set>
                                  </p:childTnLst>
                                </p:cTn>
                              </p:par>
                            </p:childTnLst>
                          </p:cTn>
                        </p:par>
                        <p:par>
                          <p:cTn id="269" fill="hold">
                            <p:stCondLst>
                              <p:cond delay="11500"/>
                            </p:stCondLst>
                            <p:childTnLst>
                              <p:par>
                                <p:cTn id="270" presetID="10" presetClass="exit" presetSubtype="0" fill="hold" nodeType="afterEffect">
                                  <p:stCondLst>
                                    <p:cond delay="0"/>
                                  </p:stCondLst>
                                  <p:childTnLst>
                                    <p:animEffect transition="out" filter="fade">
                                      <p:cBhvr>
                                        <p:cTn id="271" dur="500"/>
                                        <p:tgtEl>
                                          <p:spTgt spid="247"/>
                                        </p:tgtEl>
                                      </p:cBhvr>
                                    </p:animEffect>
                                    <p:set>
                                      <p:cBhvr>
                                        <p:cTn id="272" dur="1" fill="hold">
                                          <p:stCondLst>
                                            <p:cond delay="499"/>
                                          </p:stCondLst>
                                        </p:cTn>
                                        <p:tgtEl>
                                          <p:spTgt spid="247"/>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183"/>
                                        </p:tgtEl>
                                      </p:cBhvr>
                                    </p:animEffect>
                                    <p:set>
                                      <p:cBhvr>
                                        <p:cTn id="275" dur="1" fill="hold">
                                          <p:stCondLst>
                                            <p:cond delay="499"/>
                                          </p:stCondLst>
                                        </p:cTn>
                                        <p:tgtEl>
                                          <p:spTgt spid="183"/>
                                        </p:tgtEl>
                                        <p:attrNameLst>
                                          <p:attrName>style.visibility</p:attrName>
                                        </p:attrNameLst>
                                      </p:cBhvr>
                                      <p:to>
                                        <p:strVal val="hidden"/>
                                      </p:to>
                                    </p:set>
                                  </p:childTnLst>
                                </p:cTn>
                              </p:par>
                              <p:par>
                                <p:cTn id="276" presetID="37" presetClass="path" presetSubtype="0" accel="50000" decel="50000" fill="hold" nodeType="withEffect">
                                  <p:stCondLst>
                                    <p:cond delay="0"/>
                                  </p:stCondLst>
                                  <p:childTnLst>
                                    <p:animMotion origin="layout" path="M 4.16667E-6 -4.07407E-6 L 0.09179 0.04005 C 0.11093 0.04908 0.13958 0.05394 0.16979 0.05394 C 0.20403 0.05394 0.23151 0.04908 0.25065 0.04005 L 0.34257 -4.07407E-6 " pathEditMode="relative" rAng="0" ptsTypes="AAAAA">
                                      <p:cBhvr>
                                        <p:cTn id="277" dur="500" fill="hold"/>
                                        <p:tgtEl>
                                          <p:spTgt spid="133"/>
                                        </p:tgtEl>
                                        <p:attrNameLst>
                                          <p:attrName>ppt_x</p:attrName>
                                          <p:attrName>ppt_y</p:attrName>
                                        </p:attrNameLst>
                                      </p:cBhvr>
                                      <p:rCtr x="17122" y="2685"/>
                                    </p:animMotion>
                                  </p:childTnLst>
                                </p:cTn>
                              </p:par>
                              <p:par>
                                <p:cTn id="278" presetID="37" presetClass="path" presetSubtype="0" accel="50000" decel="50000" fill="hold" nodeType="withEffect">
                                  <p:stCondLst>
                                    <p:cond delay="0"/>
                                  </p:stCondLst>
                                  <p:childTnLst>
                                    <p:animMotion origin="layout" path="M 4.16667E-6 -1.11111E-6 L 0.09179 0.04005 C 0.11093 0.04908 0.13958 0.05394 0.16979 0.05394 C 0.20403 0.05394 0.23151 0.04908 0.25065 0.04005 L 0.34257 -1.11111E-6 " pathEditMode="relative" rAng="0" ptsTypes="AAAAA">
                                      <p:cBhvr>
                                        <p:cTn id="279" dur="500" fill="hold"/>
                                        <p:tgtEl>
                                          <p:spTgt spid="122"/>
                                        </p:tgtEl>
                                        <p:attrNameLst>
                                          <p:attrName>ppt_x</p:attrName>
                                          <p:attrName>ppt_y</p:attrName>
                                        </p:attrNameLst>
                                      </p:cBhvr>
                                      <p:rCtr x="17122" y="2685"/>
                                    </p:animMotion>
                                  </p:childTnLst>
                                </p:cTn>
                              </p:par>
                              <p:par>
                                <p:cTn id="280" presetID="2" presetClass="entr" presetSubtype="12" fill="hold" nodeType="withEffect">
                                  <p:stCondLst>
                                    <p:cond delay="0"/>
                                  </p:stCondLst>
                                  <p:childTnLst>
                                    <p:set>
                                      <p:cBhvr>
                                        <p:cTn id="281" dur="1" fill="hold">
                                          <p:stCondLst>
                                            <p:cond delay="0"/>
                                          </p:stCondLst>
                                        </p:cTn>
                                        <p:tgtEl>
                                          <p:spTgt spid="255"/>
                                        </p:tgtEl>
                                        <p:attrNameLst>
                                          <p:attrName>style.visibility</p:attrName>
                                        </p:attrNameLst>
                                      </p:cBhvr>
                                      <p:to>
                                        <p:strVal val="visible"/>
                                      </p:to>
                                    </p:set>
                                    <p:anim calcmode="lin" valueType="num">
                                      <p:cBhvr additive="base">
                                        <p:cTn id="282" dur="500" fill="hold"/>
                                        <p:tgtEl>
                                          <p:spTgt spid="255"/>
                                        </p:tgtEl>
                                        <p:attrNameLst>
                                          <p:attrName>ppt_x</p:attrName>
                                        </p:attrNameLst>
                                      </p:cBhvr>
                                      <p:tavLst>
                                        <p:tav tm="0">
                                          <p:val>
                                            <p:strVal val="0-#ppt_w/2"/>
                                          </p:val>
                                        </p:tav>
                                        <p:tav tm="100000">
                                          <p:val>
                                            <p:strVal val="#ppt_x"/>
                                          </p:val>
                                        </p:tav>
                                      </p:tavLst>
                                    </p:anim>
                                    <p:anim calcmode="lin" valueType="num">
                                      <p:cBhvr additive="base">
                                        <p:cTn id="283" dur="500" fill="hold"/>
                                        <p:tgtEl>
                                          <p:spTgt spid="255"/>
                                        </p:tgtEl>
                                        <p:attrNameLst>
                                          <p:attrName>ppt_y</p:attrName>
                                        </p:attrNameLst>
                                      </p:cBhvr>
                                      <p:tavLst>
                                        <p:tav tm="0">
                                          <p:val>
                                            <p:strVal val="1+#ppt_h/2"/>
                                          </p:val>
                                        </p:tav>
                                        <p:tav tm="100000">
                                          <p:val>
                                            <p:strVal val="#ppt_y"/>
                                          </p:val>
                                        </p:tav>
                                      </p:tavLst>
                                    </p:anim>
                                  </p:childTnLst>
                                </p:cTn>
                              </p:par>
                              <p:par>
                                <p:cTn id="284" presetID="1" presetClass="entr" presetSubtype="0" fill="hold" grpId="0" nodeType="withEffect">
                                  <p:stCondLst>
                                    <p:cond delay="0"/>
                                  </p:stCondLst>
                                  <p:childTnLst>
                                    <p:set>
                                      <p:cBhvr>
                                        <p:cTn id="285" dur="1" fill="hold">
                                          <p:stCondLst>
                                            <p:cond delay="0"/>
                                          </p:stCondLst>
                                        </p:cTn>
                                        <p:tgtEl>
                                          <p:spTgt spid="299"/>
                                        </p:tgtEl>
                                        <p:attrNameLst>
                                          <p:attrName>style.visibility</p:attrName>
                                        </p:attrNameLst>
                                      </p:cBhvr>
                                      <p:to>
                                        <p:strVal val="visible"/>
                                      </p:to>
                                    </p:set>
                                  </p:childTnLst>
                                </p:cTn>
                              </p:par>
                              <p:par>
                                <p:cTn id="286" presetID="1" presetClass="entr" presetSubtype="0" fill="hold" grpId="0" nodeType="withEffect">
                                  <p:stCondLst>
                                    <p:cond delay="0"/>
                                  </p:stCondLst>
                                  <p:childTnLst>
                                    <p:set>
                                      <p:cBhvr>
                                        <p:cTn id="287" dur="1" fill="hold">
                                          <p:stCondLst>
                                            <p:cond delay="0"/>
                                          </p:stCondLst>
                                        </p:cTn>
                                        <p:tgtEl>
                                          <p:spTgt spid="300"/>
                                        </p:tgtEl>
                                        <p:attrNameLst>
                                          <p:attrName>style.visibility</p:attrName>
                                        </p:attrNameLst>
                                      </p:cBhvr>
                                      <p:to>
                                        <p:strVal val="visible"/>
                                      </p:to>
                                    </p:set>
                                  </p:childTnLst>
                                </p:cTn>
                              </p:par>
                            </p:childTnLst>
                          </p:cTn>
                        </p:par>
                        <p:par>
                          <p:cTn id="288" fill="hold">
                            <p:stCondLst>
                              <p:cond delay="12000"/>
                            </p:stCondLst>
                            <p:childTnLst>
                              <p:par>
                                <p:cTn id="289" presetID="37" presetClass="path" presetSubtype="0" accel="50000" decel="50000" fill="hold" nodeType="afterEffect">
                                  <p:stCondLst>
                                    <p:cond delay="0"/>
                                  </p:stCondLst>
                                  <p:childTnLst>
                                    <p:animMotion origin="layout" path="M 0.00039 -4.07407E-6 L 0.08737 0.04005 C 0.10546 0.04908 0.13268 0.05394 0.16119 0.05394 C 0.19362 0.05394 0.21966 0.04908 0.23776 0.04005 L 0.32487 -4.07407E-6 " pathEditMode="relative" rAng="0" ptsTypes="AAAAA">
                                      <p:cBhvr>
                                        <p:cTn id="290" dur="500" fill="hold"/>
                                        <p:tgtEl>
                                          <p:spTgt spid="210"/>
                                        </p:tgtEl>
                                        <p:attrNameLst>
                                          <p:attrName>ppt_x</p:attrName>
                                          <p:attrName>ppt_y</p:attrName>
                                        </p:attrNameLst>
                                      </p:cBhvr>
                                      <p:rCtr x="16224" y="2685"/>
                                    </p:animMotion>
                                  </p:childTnLst>
                                </p:cTn>
                              </p:par>
                              <p:par>
                                <p:cTn id="291" presetID="37" presetClass="path" presetSubtype="0" accel="50000" decel="50000" fill="hold" nodeType="withEffect">
                                  <p:stCondLst>
                                    <p:cond delay="0"/>
                                  </p:stCondLst>
                                  <p:childTnLst>
                                    <p:animMotion origin="layout" path="M 0.00039 -1.11111E-6 L 0.08737 0.04005 C 0.10546 0.04908 0.13268 0.05394 0.16119 0.05394 C 0.19362 0.05394 0.21966 0.04908 0.23776 0.04005 L 0.32487 -1.11111E-6 " pathEditMode="relative" rAng="0" ptsTypes="AAAAA">
                                      <p:cBhvr>
                                        <p:cTn id="292" dur="500" fill="hold"/>
                                        <p:tgtEl>
                                          <p:spTgt spid="167"/>
                                        </p:tgtEl>
                                        <p:attrNameLst>
                                          <p:attrName>ppt_x</p:attrName>
                                          <p:attrName>ppt_y</p:attrName>
                                        </p:attrNameLst>
                                      </p:cBhvr>
                                      <p:rCtr x="16224" y="2685"/>
                                    </p:animMotion>
                                  </p:childTnLst>
                                </p:cTn>
                              </p:par>
                              <p:par>
                                <p:cTn id="293" presetID="1" presetClass="entr" presetSubtype="0" fill="hold" grpId="0" nodeType="withEffect">
                                  <p:stCondLst>
                                    <p:cond delay="0"/>
                                  </p:stCondLst>
                                  <p:childTnLst>
                                    <p:set>
                                      <p:cBhvr>
                                        <p:cTn id="294" dur="1" fill="hold">
                                          <p:stCondLst>
                                            <p:cond delay="0"/>
                                          </p:stCondLst>
                                        </p:cTn>
                                        <p:tgtEl>
                                          <p:spTgt spid="301"/>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302"/>
                                        </p:tgtEl>
                                        <p:attrNameLst>
                                          <p:attrName>style.visibility</p:attrName>
                                        </p:attrNameLst>
                                      </p:cBhvr>
                                      <p:to>
                                        <p:strVal val="visible"/>
                                      </p:to>
                                    </p:set>
                                  </p:childTnLst>
                                </p:cTn>
                              </p:par>
                            </p:childTnLst>
                          </p:cTn>
                        </p:par>
                        <p:par>
                          <p:cTn id="297" fill="hold">
                            <p:stCondLst>
                              <p:cond delay="12500"/>
                            </p:stCondLst>
                            <p:childTnLst>
                              <p:par>
                                <p:cTn id="298" presetID="10" presetClass="exit" presetSubtype="0" fill="hold" nodeType="afterEffect">
                                  <p:stCondLst>
                                    <p:cond delay="0"/>
                                  </p:stCondLst>
                                  <p:childTnLst>
                                    <p:animEffect transition="out" filter="fade">
                                      <p:cBhvr>
                                        <p:cTn id="299" dur="500"/>
                                        <p:tgtEl>
                                          <p:spTgt spid="248"/>
                                        </p:tgtEl>
                                      </p:cBhvr>
                                    </p:animEffect>
                                    <p:set>
                                      <p:cBhvr>
                                        <p:cTn id="300" dur="1" fill="hold">
                                          <p:stCondLst>
                                            <p:cond delay="499"/>
                                          </p:stCondLst>
                                        </p:cTn>
                                        <p:tgtEl>
                                          <p:spTgt spid="248"/>
                                        </p:tgtEl>
                                        <p:attrNameLst>
                                          <p:attrName>style.visibility</p:attrName>
                                        </p:attrNameLst>
                                      </p:cBhvr>
                                      <p:to>
                                        <p:strVal val="hidden"/>
                                      </p:to>
                                    </p:set>
                                  </p:childTnLst>
                                </p:cTn>
                              </p:par>
                              <p:par>
                                <p:cTn id="301" presetID="2" presetClass="entr" presetSubtype="12" fill="hold" nodeType="withEffect">
                                  <p:stCondLst>
                                    <p:cond delay="0"/>
                                  </p:stCondLst>
                                  <p:childTnLst>
                                    <p:set>
                                      <p:cBhvr>
                                        <p:cTn id="302" dur="1" fill="hold">
                                          <p:stCondLst>
                                            <p:cond delay="0"/>
                                          </p:stCondLst>
                                        </p:cTn>
                                        <p:tgtEl>
                                          <p:spTgt spid="315"/>
                                        </p:tgtEl>
                                        <p:attrNameLst>
                                          <p:attrName>style.visibility</p:attrName>
                                        </p:attrNameLst>
                                      </p:cBhvr>
                                      <p:to>
                                        <p:strVal val="visible"/>
                                      </p:to>
                                    </p:set>
                                    <p:anim calcmode="lin" valueType="num">
                                      <p:cBhvr additive="base">
                                        <p:cTn id="303" dur="500" fill="hold"/>
                                        <p:tgtEl>
                                          <p:spTgt spid="315"/>
                                        </p:tgtEl>
                                        <p:attrNameLst>
                                          <p:attrName>ppt_x</p:attrName>
                                        </p:attrNameLst>
                                      </p:cBhvr>
                                      <p:tavLst>
                                        <p:tav tm="0">
                                          <p:val>
                                            <p:strVal val="0-#ppt_w/2"/>
                                          </p:val>
                                        </p:tav>
                                        <p:tav tm="100000">
                                          <p:val>
                                            <p:strVal val="#ppt_x"/>
                                          </p:val>
                                        </p:tav>
                                      </p:tavLst>
                                    </p:anim>
                                    <p:anim calcmode="lin" valueType="num">
                                      <p:cBhvr additive="base">
                                        <p:cTn id="304" dur="500" fill="hold"/>
                                        <p:tgtEl>
                                          <p:spTgt spid="315"/>
                                        </p:tgtEl>
                                        <p:attrNameLst>
                                          <p:attrName>ppt_y</p:attrName>
                                        </p:attrNameLst>
                                      </p:cBhvr>
                                      <p:tavLst>
                                        <p:tav tm="0">
                                          <p:val>
                                            <p:strVal val="1+#ppt_h/2"/>
                                          </p:val>
                                        </p:tav>
                                        <p:tav tm="100000">
                                          <p:val>
                                            <p:strVal val="#ppt_y"/>
                                          </p:val>
                                        </p:tav>
                                      </p:tavLst>
                                    </p:anim>
                                  </p:childTnLst>
                                </p:cTn>
                              </p:par>
                              <p:par>
                                <p:cTn id="305" presetID="10" presetClass="exit" presetSubtype="0" fill="hold" nodeType="withEffect">
                                  <p:stCondLst>
                                    <p:cond delay="0"/>
                                  </p:stCondLst>
                                  <p:childTnLst>
                                    <p:animEffect transition="out" filter="fade">
                                      <p:cBhvr>
                                        <p:cTn id="306" dur="500"/>
                                        <p:tgtEl>
                                          <p:spTgt spid="184"/>
                                        </p:tgtEl>
                                      </p:cBhvr>
                                    </p:animEffect>
                                    <p:set>
                                      <p:cBhvr>
                                        <p:cTn id="307" dur="1" fill="hold">
                                          <p:stCondLst>
                                            <p:cond delay="499"/>
                                          </p:stCondLst>
                                        </p:cTn>
                                        <p:tgtEl>
                                          <p:spTgt spid="184"/>
                                        </p:tgtEl>
                                        <p:attrNameLst>
                                          <p:attrName>style.visibility</p:attrName>
                                        </p:attrNameLst>
                                      </p:cBhvr>
                                      <p:to>
                                        <p:strVal val="hidden"/>
                                      </p:to>
                                    </p:set>
                                  </p:childTnLst>
                                </p:cTn>
                              </p:par>
                              <p:par>
                                <p:cTn id="308" presetID="37" presetClass="path" presetSubtype="0" accel="50000" decel="50000" fill="hold" nodeType="withEffect">
                                  <p:stCondLst>
                                    <p:cond delay="0"/>
                                  </p:stCondLst>
                                  <p:childTnLst>
                                    <p:animMotion origin="layout" path="M 6.25E-7 3.7037E-7 L 0.0918 0.04005 C 0.11094 0.04907 0.13958 0.05393 0.16979 0.05393 C 0.20404 0.05393 0.23151 0.04907 0.25065 0.04005 L 0.34258 3.7037E-7 " pathEditMode="relative" rAng="0" ptsTypes="AAAAA">
                                      <p:cBhvr>
                                        <p:cTn id="309" dur="500" fill="hold"/>
                                        <p:tgtEl>
                                          <p:spTgt spid="123"/>
                                        </p:tgtEl>
                                        <p:attrNameLst>
                                          <p:attrName>ppt_x</p:attrName>
                                          <p:attrName>ppt_y</p:attrName>
                                        </p:attrNameLst>
                                      </p:cBhvr>
                                      <p:rCtr x="17122" y="2685"/>
                                    </p:animMotion>
                                  </p:childTnLst>
                                </p:cTn>
                              </p:par>
                              <p:par>
                                <p:cTn id="310" presetID="2" presetClass="entr" presetSubtype="12" fill="hold" nodeType="withEffect">
                                  <p:stCondLst>
                                    <p:cond delay="0"/>
                                  </p:stCondLst>
                                  <p:childTnLst>
                                    <p:set>
                                      <p:cBhvr>
                                        <p:cTn id="311" dur="1" fill="hold">
                                          <p:stCondLst>
                                            <p:cond delay="0"/>
                                          </p:stCondLst>
                                        </p:cTn>
                                        <p:tgtEl>
                                          <p:spTgt spid="256"/>
                                        </p:tgtEl>
                                        <p:attrNameLst>
                                          <p:attrName>style.visibility</p:attrName>
                                        </p:attrNameLst>
                                      </p:cBhvr>
                                      <p:to>
                                        <p:strVal val="visible"/>
                                      </p:to>
                                    </p:set>
                                    <p:anim calcmode="lin" valueType="num">
                                      <p:cBhvr additive="base">
                                        <p:cTn id="312" dur="500" fill="hold"/>
                                        <p:tgtEl>
                                          <p:spTgt spid="256"/>
                                        </p:tgtEl>
                                        <p:attrNameLst>
                                          <p:attrName>ppt_x</p:attrName>
                                        </p:attrNameLst>
                                      </p:cBhvr>
                                      <p:tavLst>
                                        <p:tav tm="0">
                                          <p:val>
                                            <p:strVal val="0-#ppt_w/2"/>
                                          </p:val>
                                        </p:tav>
                                        <p:tav tm="100000">
                                          <p:val>
                                            <p:strVal val="#ppt_x"/>
                                          </p:val>
                                        </p:tav>
                                      </p:tavLst>
                                    </p:anim>
                                    <p:anim calcmode="lin" valueType="num">
                                      <p:cBhvr additive="base">
                                        <p:cTn id="313" dur="500" fill="hold"/>
                                        <p:tgtEl>
                                          <p:spTgt spid="256"/>
                                        </p:tgtEl>
                                        <p:attrNameLst>
                                          <p:attrName>ppt_y</p:attrName>
                                        </p:attrNameLst>
                                      </p:cBhvr>
                                      <p:tavLst>
                                        <p:tav tm="0">
                                          <p:val>
                                            <p:strVal val="1+#ppt_h/2"/>
                                          </p:val>
                                        </p:tav>
                                        <p:tav tm="100000">
                                          <p:val>
                                            <p:strVal val="#ppt_y"/>
                                          </p:val>
                                        </p:tav>
                                      </p:tavLst>
                                    </p:anim>
                                  </p:childTnLst>
                                </p:cTn>
                              </p:par>
                              <p:par>
                                <p:cTn id="314" presetID="1" presetClass="entr" presetSubtype="0" fill="hold" grpId="0" nodeType="withEffect">
                                  <p:stCondLst>
                                    <p:cond delay="0"/>
                                  </p:stCondLst>
                                  <p:childTnLst>
                                    <p:set>
                                      <p:cBhvr>
                                        <p:cTn id="315" dur="1" fill="hold">
                                          <p:stCondLst>
                                            <p:cond delay="0"/>
                                          </p:stCondLst>
                                        </p:cTn>
                                        <p:tgtEl>
                                          <p:spTgt spid="303"/>
                                        </p:tgtEl>
                                        <p:attrNameLst>
                                          <p:attrName>style.visibility</p:attrName>
                                        </p:attrNameLst>
                                      </p:cBhvr>
                                      <p:to>
                                        <p:strVal val="visible"/>
                                      </p:to>
                                    </p:set>
                                  </p:childTnLst>
                                </p:cTn>
                              </p:par>
                              <p:par>
                                <p:cTn id="316" presetID="1" presetClass="entr" presetSubtype="0" fill="hold" grpId="0" nodeType="withEffect">
                                  <p:stCondLst>
                                    <p:cond delay="0"/>
                                  </p:stCondLst>
                                  <p:childTnLst>
                                    <p:set>
                                      <p:cBhvr>
                                        <p:cTn id="317" dur="1" fill="hold">
                                          <p:stCondLst>
                                            <p:cond delay="0"/>
                                          </p:stCondLst>
                                        </p:cTn>
                                        <p:tgtEl>
                                          <p:spTgt spid="304"/>
                                        </p:tgtEl>
                                        <p:attrNameLst>
                                          <p:attrName>style.visibility</p:attrName>
                                        </p:attrNameLst>
                                      </p:cBhvr>
                                      <p:to>
                                        <p:strVal val="visible"/>
                                      </p:to>
                                    </p:set>
                                  </p:childTnLst>
                                </p:cTn>
                              </p:par>
                            </p:childTnLst>
                          </p:cTn>
                        </p:par>
                        <p:par>
                          <p:cTn id="318" fill="hold">
                            <p:stCondLst>
                              <p:cond delay="13000"/>
                            </p:stCondLst>
                            <p:childTnLst>
                              <p:par>
                                <p:cTn id="319" presetID="37" presetClass="path" presetSubtype="0" accel="50000" decel="50000" fill="hold" nodeType="afterEffect">
                                  <p:stCondLst>
                                    <p:cond delay="0"/>
                                  </p:stCondLst>
                                  <p:childTnLst>
                                    <p:animMotion origin="layout" path="M 0.00039 -1.11111E-6 L 0.17891 0.0419 C 0.21602 0.05139 0.27187 0.05671 0.33047 0.05671 C 0.39701 0.05671 0.45052 0.05139 0.48763 0.0419 L 0.66654 -1.11111E-6 " pathEditMode="relative" rAng="0" ptsTypes="AAAAA">
                                      <p:cBhvr>
                                        <p:cTn id="320" dur="1000" fill="hold"/>
                                        <p:tgtEl>
                                          <p:spTgt spid="211"/>
                                        </p:tgtEl>
                                        <p:attrNameLst>
                                          <p:attrName>ppt_x</p:attrName>
                                          <p:attrName>ppt_y</p:attrName>
                                        </p:attrNameLst>
                                      </p:cBhvr>
                                      <p:rCtr x="33307" y="2824"/>
                                    </p:animMotion>
                                  </p:childTnLst>
                                </p:cTn>
                              </p:par>
                              <p:par>
                                <p:cTn id="321" presetID="37" presetClass="path" presetSubtype="0" accel="50000" decel="50000" fill="hold" nodeType="withEffect">
                                  <p:stCondLst>
                                    <p:cond delay="0"/>
                                  </p:stCondLst>
                                  <p:childTnLst>
                                    <p:animMotion origin="layout" path="M 0.00039 3.7037E-7 L 0.08737 0.04005 C 0.10547 0.04907 0.13268 0.05393 0.1612 0.05393 C 0.19362 0.05393 0.21966 0.04907 0.23776 0.04005 L 0.32487 3.7037E-7 " pathEditMode="relative" rAng="0" ptsTypes="AAAAA">
                                      <p:cBhvr>
                                        <p:cTn id="322" dur="500" fill="hold"/>
                                        <p:tgtEl>
                                          <p:spTgt spid="168"/>
                                        </p:tgtEl>
                                        <p:attrNameLst>
                                          <p:attrName>ppt_x</p:attrName>
                                          <p:attrName>ppt_y</p:attrName>
                                        </p:attrNameLst>
                                      </p:cBhvr>
                                      <p:rCtr x="16224" y="2685"/>
                                    </p:animMotion>
                                  </p:childTnLst>
                                </p:cTn>
                              </p:par>
                              <p:par>
                                <p:cTn id="323" presetID="1" presetClass="entr" presetSubtype="0" fill="hold" grpId="0" nodeType="withEffect">
                                  <p:stCondLst>
                                    <p:cond delay="0"/>
                                  </p:stCondLst>
                                  <p:childTnLst>
                                    <p:set>
                                      <p:cBhvr>
                                        <p:cTn id="324" dur="1" fill="hold">
                                          <p:stCondLst>
                                            <p:cond delay="0"/>
                                          </p:stCondLst>
                                        </p:cTn>
                                        <p:tgtEl>
                                          <p:spTgt spid="305"/>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306"/>
                                        </p:tgtEl>
                                        <p:attrNameLst>
                                          <p:attrName>style.visibility</p:attrName>
                                        </p:attrNameLst>
                                      </p:cBhvr>
                                      <p:to>
                                        <p:strVal val="visible"/>
                                      </p:to>
                                    </p:set>
                                  </p:childTnLst>
                                </p:cTn>
                              </p:par>
                            </p:childTnLst>
                          </p:cTn>
                        </p:par>
                        <p:par>
                          <p:cTn id="327" fill="hold">
                            <p:stCondLst>
                              <p:cond delay="14000"/>
                            </p:stCondLst>
                            <p:childTnLst>
                              <p:par>
                                <p:cTn id="328" presetID="10" presetClass="exit" presetSubtype="0" fill="hold" nodeType="afterEffect">
                                  <p:stCondLst>
                                    <p:cond delay="0"/>
                                  </p:stCondLst>
                                  <p:childTnLst>
                                    <p:animEffect transition="out" filter="fade">
                                      <p:cBhvr>
                                        <p:cTn id="329" dur="500"/>
                                        <p:tgtEl>
                                          <p:spTgt spid="249"/>
                                        </p:tgtEl>
                                      </p:cBhvr>
                                    </p:animEffect>
                                    <p:set>
                                      <p:cBhvr>
                                        <p:cTn id="330" dur="1" fill="hold">
                                          <p:stCondLst>
                                            <p:cond delay="499"/>
                                          </p:stCondLst>
                                        </p:cTn>
                                        <p:tgtEl>
                                          <p:spTgt spid="249"/>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185"/>
                                        </p:tgtEl>
                                      </p:cBhvr>
                                    </p:animEffect>
                                    <p:set>
                                      <p:cBhvr>
                                        <p:cTn id="333" dur="1" fill="hold">
                                          <p:stCondLst>
                                            <p:cond delay="499"/>
                                          </p:stCondLst>
                                        </p:cTn>
                                        <p:tgtEl>
                                          <p:spTgt spid="185"/>
                                        </p:tgtEl>
                                        <p:attrNameLst>
                                          <p:attrName>style.visibility</p:attrName>
                                        </p:attrNameLst>
                                      </p:cBhvr>
                                      <p:to>
                                        <p:strVal val="hidden"/>
                                      </p:to>
                                    </p:set>
                                  </p:childTnLst>
                                </p:cTn>
                              </p:par>
                              <p:par>
                                <p:cTn id="334" presetID="2" presetClass="entr" presetSubtype="12" fill="hold" nodeType="withEffect">
                                  <p:stCondLst>
                                    <p:cond delay="0"/>
                                  </p:stCondLst>
                                  <p:childTnLst>
                                    <p:set>
                                      <p:cBhvr>
                                        <p:cTn id="335" dur="1" fill="hold">
                                          <p:stCondLst>
                                            <p:cond delay="0"/>
                                          </p:stCondLst>
                                        </p:cTn>
                                        <p:tgtEl>
                                          <p:spTgt spid="316"/>
                                        </p:tgtEl>
                                        <p:attrNameLst>
                                          <p:attrName>style.visibility</p:attrName>
                                        </p:attrNameLst>
                                      </p:cBhvr>
                                      <p:to>
                                        <p:strVal val="visible"/>
                                      </p:to>
                                    </p:set>
                                    <p:anim calcmode="lin" valueType="num">
                                      <p:cBhvr additive="base">
                                        <p:cTn id="336" dur="500" fill="hold"/>
                                        <p:tgtEl>
                                          <p:spTgt spid="316"/>
                                        </p:tgtEl>
                                        <p:attrNameLst>
                                          <p:attrName>ppt_x</p:attrName>
                                        </p:attrNameLst>
                                      </p:cBhvr>
                                      <p:tavLst>
                                        <p:tav tm="0">
                                          <p:val>
                                            <p:strVal val="0-#ppt_w/2"/>
                                          </p:val>
                                        </p:tav>
                                        <p:tav tm="100000">
                                          <p:val>
                                            <p:strVal val="#ppt_x"/>
                                          </p:val>
                                        </p:tav>
                                      </p:tavLst>
                                    </p:anim>
                                    <p:anim calcmode="lin" valueType="num">
                                      <p:cBhvr additive="base">
                                        <p:cTn id="337" dur="500" fill="hold"/>
                                        <p:tgtEl>
                                          <p:spTgt spid="316"/>
                                        </p:tgtEl>
                                        <p:attrNameLst>
                                          <p:attrName>ppt_y</p:attrName>
                                        </p:attrNameLst>
                                      </p:cBhvr>
                                      <p:tavLst>
                                        <p:tav tm="0">
                                          <p:val>
                                            <p:strVal val="1+#ppt_h/2"/>
                                          </p:val>
                                        </p:tav>
                                        <p:tav tm="100000">
                                          <p:val>
                                            <p:strVal val="#ppt_y"/>
                                          </p:val>
                                        </p:tav>
                                      </p:tavLst>
                                    </p:anim>
                                  </p:childTnLst>
                                </p:cTn>
                              </p:par>
                              <p:par>
                                <p:cTn id="338" presetID="37" presetClass="path" presetSubtype="0" accel="50000" decel="50000" fill="hold" nodeType="withEffect">
                                  <p:stCondLst>
                                    <p:cond delay="0"/>
                                  </p:stCondLst>
                                  <p:childTnLst>
                                    <p:animMotion origin="layout" path="M 2.29167E-6 -2.96296E-6 L 0.09179 0.04005 C 0.11094 0.04908 0.13958 0.05394 0.16979 0.05394 C 0.20403 0.05394 0.23151 0.04908 0.25065 0.04005 L 0.34258 -2.96296E-6 " pathEditMode="relative" rAng="0" ptsTypes="AAAAA">
                                      <p:cBhvr>
                                        <p:cTn id="339" dur="500" fill="hold"/>
                                        <p:tgtEl>
                                          <p:spTgt spid="136"/>
                                        </p:tgtEl>
                                        <p:attrNameLst>
                                          <p:attrName>ppt_x</p:attrName>
                                          <p:attrName>ppt_y</p:attrName>
                                        </p:attrNameLst>
                                      </p:cBhvr>
                                      <p:rCtr x="17122" y="2685"/>
                                    </p:animMotion>
                                  </p:childTnLst>
                                </p:cTn>
                              </p:par>
                              <p:par>
                                <p:cTn id="340" presetID="37" presetClass="path" presetSubtype="0" accel="50000" decel="50000" fill="hold" nodeType="withEffect">
                                  <p:stCondLst>
                                    <p:cond delay="0"/>
                                  </p:stCondLst>
                                  <p:childTnLst>
                                    <p:animMotion origin="layout" path="M 2.29167E-6 -1.48148E-6 L 0.09179 0.04005 C 0.11094 0.04908 0.13958 0.05394 0.16979 0.05394 C 0.20403 0.05394 0.23151 0.04908 0.25065 0.04005 L 0.34258 -1.48148E-6 " pathEditMode="relative" rAng="0" ptsTypes="AAAAA">
                                      <p:cBhvr>
                                        <p:cTn id="341" dur="500" fill="hold"/>
                                        <p:tgtEl>
                                          <p:spTgt spid="128"/>
                                        </p:tgtEl>
                                        <p:attrNameLst>
                                          <p:attrName>ppt_x</p:attrName>
                                          <p:attrName>ppt_y</p:attrName>
                                        </p:attrNameLst>
                                      </p:cBhvr>
                                      <p:rCtr x="17122" y="2685"/>
                                    </p:animMotion>
                                  </p:childTnLst>
                                </p:cTn>
                              </p:par>
                              <p:par>
                                <p:cTn id="342" presetID="2" presetClass="entr" presetSubtype="12" fill="hold" nodeType="withEffect">
                                  <p:stCondLst>
                                    <p:cond delay="0"/>
                                  </p:stCondLst>
                                  <p:childTnLst>
                                    <p:set>
                                      <p:cBhvr>
                                        <p:cTn id="343" dur="1" fill="hold">
                                          <p:stCondLst>
                                            <p:cond delay="0"/>
                                          </p:stCondLst>
                                        </p:cTn>
                                        <p:tgtEl>
                                          <p:spTgt spid="257"/>
                                        </p:tgtEl>
                                        <p:attrNameLst>
                                          <p:attrName>style.visibility</p:attrName>
                                        </p:attrNameLst>
                                      </p:cBhvr>
                                      <p:to>
                                        <p:strVal val="visible"/>
                                      </p:to>
                                    </p:set>
                                    <p:anim calcmode="lin" valueType="num">
                                      <p:cBhvr additive="base">
                                        <p:cTn id="344" dur="500" fill="hold"/>
                                        <p:tgtEl>
                                          <p:spTgt spid="257"/>
                                        </p:tgtEl>
                                        <p:attrNameLst>
                                          <p:attrName>ppt_x</p:attrName>
                                        </p:attrNameLst>
                                      </p:cBhvr>
                                      <p:tavLst>
                                        <p:tav tm="0">
                                          <p:val>
                                            <p:strVal val="0-#ppt_w/2"/>
                                          </p:val>
                                        </p:tav>
                                        <p:tav tm="100000">
                                          <p:val>
                                            <p:strVal val="#ppt_x"/>
                                          </p:val>
                                        </p:tav>
                                      </p:tavLst>
                                    </p:anim>
                                    <p:anim calcmode="lin" valueType="num">
                                      <p:cBhvr additive="base">
                                        <p:cTn id="345" dur="500" fill="hold"/>
                                        <p:tgtEl>
                                          <p:spTgt spid="257"/>
                                        </p:tgtEl>
                                        <p:attrNameLst>
                                          <p:attrName>ppt_y</p:attrName>
                                        </p:attrNameLst>
                                      </p:cBhvr>
                                      <p:tavLst>
                                        <p:tav tm="0">
                                          <p:val>
                                            <p:strVal val="1+#ppt_h/2"/>
                                          </p:val>
                                        </p:tav>
                                        <p:tav tm="100000">
                                          <p:val>
                                            <p:strVal val="#ppt_y"/>
                                          </p:val>
                                        </p:tav>
                                      </p:tavLst>
                                    </p:anim>
                                  </p:childTnLst>
                                </p:cTn>
                              </p:par>
                              <p:par>
                                <p:cTn id="346" presetID="1" presetClass="entr" presetSubtype="0" fill="hold" grpId="0" nodeType="withEffect">
                                  <p:stCondLst>
                                    <p:cond delay="0"/>
                                  </p:stCondLst>
                                  <p:childTnLst>
                                    <p:set>
                                      <p:cBhvr>
                                        <p:cTn id="347" dur="1" fill="hold">
                                          <p:stCondLst>
                                            <p:cond delay="0"/>
                                          </p:stCondLst>
                                        </p:cTn>
                                        <p:tgtEl>
                                          <p:spTgt spid="307"/>
                                        </p:tgtEl>
                                        <p:attrNameLst>
                                          <p:attrName>style.visibility</p:attrName>
                                        </p:attrNameLst>
                                      </p:cBhvr>
                                      <p:to>
                                        <p:strVal val="visible"/>
                                      </p:to>
                                    </p:set>
                                  </p:childTnLst>
                                </p:cTn>
                              </p:par>
                              <p:par>
                                <p:cTn id="348" presetID="1" presetClass="entr" presetSubtype="0" fill="hold" grpId="0" nodeType="withEffect">
                                  <p:stCondLst>
                                    <p:cond delay="0"/>
                                  </p:stCondLst>
                                  <p:childTnLst>
                                    <p:set>
                                      <p:cBhvr>
                                        <p:cTn id="349" dur="1" fill="hold">
                                          <p:stCondLst>
                                            <p:cond delay="0"/>
                                          </p:stCondLst>
                                        </p:cTn>
                                        <p:tgtEl>
                                          <p:spTgt spid="308"/>
                                        </p:tgtEl>
                                        <p:attrNameLst>
                                          <p:attrName>style.visibility</p:attrName>
                                        </p:attrNameLst>
                                      </p:cBhvr>
                                      <p:to>
                                        <p:strVal val="visible"/>
                                      </p:to>
                                    </p:set>
                                  </p:childTnLst>
                                </p:cTn>
                              </p:par>
                            </p:childTnLst>
                          </p:cTn>
                        </p:par>
                        <p:par>
                          <p:cTn id="350" fill="hold">
                            <p:stCondLst>
                              <p:cond delay="14500"/>
                            </p:stCondLst>
                            <p:childTnLst>
                              <p:par>
                                <p:cTn id="351" presetID="37" presetClass="path" presetSubtype="0" accel="50000" decel="50000" fill="hold" nodeType="afterEffect">
                                  <p:stCondLst>
                                    <p:cond delay="0"/>
                                  </p:stCondLst>
                                  <p:childTnLst>
                                    <p:animMotion origin="layout" path="M 0.00039 -2.96296E-6 L 0.08737 0.04005 C 0.10547 0.04908 0.13268 0.05394 0.1612 0.05394 C 0.19362 0.05394 0.21966 0.04908 0.23776 0.04005 L 0.32487 -2.96296E-6 " pathEditMode="relative" rAng="0" ptsTypes="AAAAA">
                                      <p:cBhvr>
                                        <p:cTn id="352" dur="500" fill="hold"/>
                                        <p:tgtEl>
                                          <p:spTgt spid="212"/>
                                        </p:tgtEl>
                                        <p:attrNameLst>
                                          <p:attrName>ppt_x</p:attrName>
                                          <p:attrName>ppt_y</p:attrName>
                                        </p:attrNameLst>
                                      </p:cBhvr>
                                      <p:rCtr x="16224" y="2685"/>
                                    </p:animMotion>
                                  </p:childTnLst>
                                </p:cTn>
                              </p:par>
                              <p:par>
                                <p:cTn id="353" presetID="37" presetClass="path" presetSubtype="0" accel="50000" decel="50000" fill="hold" nodeType="withEffect">
                                  <p:stCondLst>
                                    <p:cond delay="0"/>
                                  </p:stCondLst>
                                  <p:childTnLst>
                                    <p:animMotion origin="layout" path="M 0.00039 -1.48148E-6 L 0.08737 0.04005 C 0.10547 0.04908 0.13268 0.05394 0.1612 0.05394 C 0.19362 0.05394 0.21966 0.04908 0.23776 0.04005 L 0.32487 -1.48148E-6 " pathEditMode="relative" rAng="0" ptsTypes="AAAAA">
                                      <p:cBhvr>
                                        <p:cTn id="354" dur="500" fill="hold"/>
                                        <p:tgtEl>
                                          <p:spTgt spid="169"/>
                                        </p:tgtEl>
                                        <p:attrNameLst>
                                          <p:attrName>ppt_x</p:attrName>
                                          <p:attrName>ppt_y</p:attrName>
                                        </p:attrNameLst>
                                      </p:cBhvr>
                                      <p:rCtr x="16224" y="2685"/>
                                    </p:animMotion>
                                  </p:childTnLst>
                                </p:cTn>
                              </p:par>
                              <p:par>
                                <p:cTn id="355" presetID="1" presetClass="entr" presetSubtype="0" fill="hold" grpId="0" nodeType="withEffect">
                                  <p:stCondLst>
                                    <p:cond delay="0"/>
                                  </p:stCondLst>
                                  <p:childTnLst>
                                    <p:set>
                                      <p:cBhvr>
                                        <p:cTn id="356" dur="1" fill="hold">
                                          <p:stCondLst>
                                            <p:cond delay="0"/>
                                          </p:stCondLst>
                                        </p:cTn>
                                        <p:tgtEl>
                                          <p:spTgt spid="309"/>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310"/>
                                        </p:tgtEl>
                                        <p:attrNameLst>
                                          <p:attrName>style.visibility</p:attrName>
                                        </p:attrNameLst>
                                      </p:cBhvr>
                                      <p:to>
                                        <p:strVal val="visible"/>
                                      </p:to>
                                    </p:set>
                                  </p:childTnLst>
                                </p:cTn>
                              </p:par>
                            </p:childTnLst>
                          </p:cTn>
                        </p:par>
                        <p:par>
                          <p:cTn id="359" fill="hold">
                            <p:stCondLst>
                              <p:cond delay="15000"/>
                            </p:stCondLst>
                            <p:childTnLst>
                              <p:par>
                                <p:cTn id="360" presetID="10" presetClass="exit" presetSubtype="0" fill="hold" nodeType="afterEffect">
                                  <p:stCondLst>
                                    <p:cond delay="0"/>
                                  </p:stCondLst>
                                  <p:childTnLst>
                                    <p:animEffect transition="out" filter="fade">
                                      <p:cBhvr>
                                        <p:cTn id="361" dur="500"/>
                                        <p:tgtEl>
                                          <p:spTgt spid="250"/>
                                        </p:tgtEl>
                                      </p:cBhvr>
                                    </p:animEffect>
                                    <p:set>
                                      <p:cBhvr>
                                        <p:cTn id="362" dur="1" fill="hold">
                                          <p:stCondLst>
                                            <p:cond delay="499"/>
                                          </p:stCondLst>
                                        </p:cTn>
                                        <p:tgtEl>
                                          <p:spTgt spid="250"/>
                                        </p:tgtEl>
                                        <p:attrNameLst>
                                          <p:attrName>style.visibility</p:attrName>
                                        </p:attrNameLst>
                                      </p:cBhvr>
                                      <p:to>
                                        <p:strVal val="hidden"/>
                                      </p:to>
                                    </p:set>
                                  </p:childTnLst>
                                </p:cTn>
                              </p:par>
                              <p:par>
                                <p:cTn id="363" presetID="10" presetClass="exit" presetSubtype="0" fill="hold" nodeType="withEffect">
                                  <p:stCondLst>
                                    <p:cond delay="0"/>
                                  </p:stCondLst>
                                  <p:childTnLst>
                                    <p:animEffect transition="out" filter="fade">
                                      <p:cBhvr>
                                        <p:cTn id="364" dur="500"/>
                                        <p:tgtEl>
                                          <p:spTgt spid="186"/>
                                        </p:tgtEl>
                                      </p:cBhvr>
                                    </p:animEffect>
                                    <p:set>
                                      <p:cBhvr>
                                        <p:cTn id="365" dur="1" fill="hold">
                                          <p:stCondLst>
                                            <p:cond delay="499"/>
                                          </p:stCondLst>
                                        </p:cTn>
                                        <p:tgtEl>
                                          <p:spTgt spid="186"/>
                                        </p:tgtEl>
                                        <p:attrNameLst>
                                          <p:attrName>style.visibility</p:attrName>
                                        </p:attrNameLst>
                                      </p:cBhvr>
                                      <p:to>
                                        <p:strVal val="hidden"/>
                                      </p:to>
                                    </p:set>
                                  </p:childTnLst>
                                </p:cTn>
                              </p:par>
                              <p:par>
                                <p:cTn id="366" presetID="37" presetClass="path" presetSubtype="0" accel="50000" decel="50000" fill="hold" nodeType="withEffect">
                                  <p:stCondLst>
                                    <p:cond delay="0"/>
                                  </p:stCondLst>
                                  <p:childTnLst>
                                    <p:animMotion origin="layout" path="M -4.58333E-6 4.44444E-6 L 0.0918 0.04004 C 0.11094 0.04907 0.13959 0.05393 0.1698 0.05393 C 0.20404 0.05393 0.23152 0.04907 0.25066 0.04004 L 0.34258 4.44444E-6 " pathEditMode="relative" rAng="0" ptsTypes="AAAAA">
                                      <p:cBhvr>
                                        <p:cTn id="367" dur="500" fill="hold"/>
                                        <p:tgtEl>
                                          <p:spTgt spid="137"/>
                                        </p:tgtEl>
                                        <p:attrNameLst>
                                          <p:attrName>ppt_x</p:attrName>
                                          <p:attrName>ppt_y</p:attrName>
                                        </p:attrNameLst>
                                      </p:cBhvr>
                                      <p:rCtr x="17122" y="2685"/>
                                    </p:animMotion>
                                  </p:childTnLst>
                                </p:cTn>
                              </p:par>
                              <p:par>
                                <p:cTn id="368" presetID="2" presetClass="entr" presetSubtype="12" fill="hold" nodeType="withEffect">
                                  <p:stCondLst>
                                    <p:cond delay="0"/>
                                  </p:stCondLst>
                                  <p:childTnLst>
                                    <p:set>
                                      <p:cBhvr>
                                        <p:cTn id="369" dur="1" fill="hold">
                                          <p:stCondLst>
                                            <p:cond delay="0"/>
                                          </p:stCondLst>
                                        </p:cTn>
                                        <p:tgtEl>
                                          <p:spTgt spid="258"/>
                                        </p:tgtEl>
                                        <p:attrNameLst>
                                          <p:attrName>style.visibility</p:attrName>
                                        </p:attrNameLst>
                                      </p:cBhvr>
                                      <p:to>
                                        <p:strVal val="visible"/>
                                      </p:to>
                                    </p:set>
                                    <p:anim calcmode="lin" valueType="num">
                                      <p:cBhvr additive="base">
                                        <p:cTn id="370" dur="500" fill="hold"/>
                                        <p:tgtEl>
                                          <p:spTgt spid="258"/>
                                        </p:tgtEl>
                                        <p:attrNameLst>
                                          <p:attrName>ppt_x</p:attrName>
                                        </p:attrNameLst>
                                      </p:cBhvr>
                                      <p:tavLst>
                                        <p:tav tm="0">
                                          <p:val>
                                            <p:strVal val="0-#ppt_w/2"/>
                                          </p:val>
                                        </p:tav>
                                        <p:tav tm="100000">
                                          <p:val>
                                            <p:strVal val="#ppt_x"/>
                                          </p:val>
                                        </p:tav>
                                      </p:tavLst>
                                    </p:anim>
                                    <p:anim calcmode="lin" valueType="num">
                                      <p:cBhvr additive="base">
                                        <p:cTn id="371" dur="500" fill="hold"/>
                                        <p:tgtEl>
                                          <p:spTgt spid="258"/>
                                        </p:tgtEl>
                                        <p:attrNameLst>
                                          <p:attrName>ppt_y</p:attrName>
                                        </p:attrNameLst>
                                      </p:cBhvr>
                                      <p:tavLst>
                                        <p:tav tm="0">
                                          <p:val>
                                            <p:strVal val="1+#ppt_h/2"/>
                                          </p:val>
                                        </p:tav>
                                        <p:tav tm="100000">
                                          <p:val>
                                            <p:strVal val="#ppt_y"/>
                                          </p:val>
                                        </p:tav>
                                      </p:tavLst>
                                    </p:anim>
                                  </p:childTnLst>
                                </p:cTn>
                              </p:par>
                              <p:par>
                                <p:cTn id="372" presetID="1" presetClass="entr" presetSubtype="0" fill="hold" grpId="0" nodeType="withEffect">
                                  <p:stCondLst>
                                    <p:cond delay="0"/>
                                  </p:stCondLst>
                                  <p:childTnLst>
                                    <p:set>
                                      <p:cBhvr>
                                        <p:cTn id="373" dur="1" fill="hold">
                                          <p:stCondLst>
                                            <p:cond delay="0"/>
                                          </p:stCondLst>
                                        </p:cTn>
                                        <p:tgtEl>
                                          <p:spTgt spid="311"/>
                                        </p:tgtEl>
                                        <p:attrNameLst>
                                          <p:attrName>style.visibility</p:attrName>
                                        </p:attrNameLst>
                                      </p:cBhvr>
                                      <p:to>
                                        <p:strVal val="visible"/>
                                      </p:to>
                                    </p:set>
                                  </p:childTnLst>
                                </p:cTn>
                              </p:par>
                              <p:par>
                                <p:cTn id="374" presetID="1" presetClass="entr" presetSubtype="0" fill="hold" grpId="0" nodeType="withEffect">
                                  <p:stCondLst>
                                    <p:cond delay="0"/>
                                  </p:stCondLst>
                                  <p:childTnLst>
                                    <p:set>
                                      <p:cBhvr>
                                        <p:cTn id="375" dur="1" fill="hold">
                                          <p:stCondLst>
                                            <p:cond delay="0"/>
                                          </p:stCondLst>
                                        </p:cTn>
                                        <p:tgtEl>
                                          <p:spTgt spid="313"/>
                                        </p:tgtEl>
                                        <p:attrNameLst>
                                          <p:attrName>style.visibility</p:attrName>
                                        </p:attrNameLst>
                                      </p:cBhvr>
                                      <p:to>
                                        <p:strVal val="visible"/>
                                      </p:to>
                                    </p:set>
                                  </p:childTnLst>
                                </p:cTn>
                              </p:par>
                            </p:childTnLst>
                          </p:cTn>
                        </p:par>
                        <p:par>
                          <p:cTn id="376" fill="hold">
                            <p:stCondLst>
                              <p:cond delay="15500"/>
                            </p:stCondLst>
                            <p:childTnLst>
                              <p:par>
                                <p:cTn id="377" presetID="37" presetClass="path" presetSubtype="0" accel="50000" decel="50000" fill="hold" nodeType="afterEffect">
                                  <p:stCondLst>
                                    <p:cond delay="0"/>
                                  </p:stCondLst>
                                  <p:childTnLst>
                                    <p:animMotion origin="layout" path="M 0.00027 4.44444E-6 L 0.08724 0.04004 C 0.10534 0.04907 0.13256 0.05393 0.16107 0.05393 C 0.19349 0.05393 0.21954 0.04907 0.23764 0.04004 L 0.32474 4.44444E-6 " pathEditMode="relative" rAng="0" ptsTypes="AAAAA">
                                      <p:cBhvr>
                                        <p:cTn id="378" dur="500" fill="hold"/>
                                        <p:tgtEl>
                                          <p:spTgt spid="213"/>
                                        </p:tgtEl>
                                        <p:attrNameLst>
                                          <p:attrName>ppt_x</p:attrName>
                                          <p:attrName>ppt_y</p:attrName>
                                        </p:attrNameLst>
                                      </p:cBhvr>
                                      <p:rCtr x="16224" y="2685"/>
                                    </p:animMotion>
                                  </p:childTnLst>
                                </p:cTn>
                              </p:par>
                              <p:par>
                                <p:cTn id="379" presetID="37" presetClass="path" presetSubtype="0" accel="50000" decel="50000" fill="hold" nodeType="withEffect">
                                  <p:stCondLst>
                                    <p:cond delay="0"/>
                                  </p:stCondLst>
                                  <p:childTnLst>
                                    <p:animMotion origin="layout" path="M 0.00027 -4.07407E-6 L 0.17878 0.03588 C 0.21602 0.04422 0.27188 0.04862 0.33034 0.04862 C 0.39701 0.04862 0.4504 0.04422 0.48764 0.03588 L 0.66654 -4.07407E-6 " pathEditMode="relative" rAng="0" ptsTypes="AAAAA">
                                      <p:cBhvr>
                                        <p:cTn id="380" dur="1000" fill="hold"/>
                                        <p:tgtEl>
                                          <p:spTgt spid="170"/>
                                        </p:tgtEl>
                                        <p:attrNameLst>
                                          <p:attrName>ppt_x</p:attrName>
                                          <p:attrName>ppt_y</p:attrName>
                                        </p:attrNameLst>
                                      </p:cBhvr>
                                      <p:rCtr x="33307" y="2431"/>
                                    </p:animMotion>
                                  </p:childTnLst>
                                </p:cTn>
                              </p:par>
                              <p:par>
                                <p:cTn id="381" presetID="1" presetClass="entr" presetSubtype="0" fill="hold" grpId="0" nodeType="withEffect">
                                  <p:stCondLst>
                                    <p:cond delay="0"/>
                                  </p:stCondLst>
                                  <p:childTnLst>
                                    <p:set>
                                      <p:cBhvr>
                                        <p:cTn id="382" dur="1" fill="hold">
                                          <p:stCondLst>
                                            <p:cond delay="0"/>
                                          </p:stCondLst>
                                        </p:cTn>
                                        <p:tgtEl>
                                          <p:spTgt spid="342"/>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343"/>
                                        </p:tgtEl>
                                        <p:attrNameLst>
                                          <p:attrName>style.visibility</p:attrName>
                                        </p:attrNameLst>
                                      </p:cBhvr>
                                      <p:to>
                                        <p:strVal val="visible"/>
                                      </p:to>
                                    </p:set>
                                  </p:childTnLst>
                                </p:cTn>
                              </p:par>
                            </p:childTnLst>
                          </p:cTn>
                        </p:par>
                        <p:par>
                          <p:cTn id="385" fill="hold">
                            <p:stCondLst>
                              <p:cond delay="16500"/>
                            </p:stCondLst>
                            <p:childTnLst>
                              <p:par>
                                <p:cTn id="386" presetID="10" presetClass="exit" presetSubtype="0" fill="hold" nodeType="afterEffect">
                                  <p:stCondLst>
                                    <p:cond delay="0"/>
                                  </p:stCondLst>
                                  <p:childTnLst>
                                    <p:animEffect transition="out" filter="fade">
                                      <p:cBhvr>
                                        <p:cTn id="387" dur="500"/>
                                        <p:tgtEl>
                                          <p:spTgt spid="251"/>
                                        </p:tgtEl>
                                      </p:cBhvr>
                                    </p:animEffect>
                                    <p:set>
                                      <p:cBhvr>
                                        <p:cTn id="388" dur="1" fill="hold">
                                          <p:stCondLst>
                                            <p:cond delay="499"/>
                                          </p:stCondLst>
                                        </p:cTn>
                                        <p:tgtEl>
                                          <p:spTgt spid="251"/>
                                        </p:tgtEl>
                                        <p:attrNameLst>
                                          <p:attrName>style.visibility</p:attrName>
                                        </p:attrNameLst>
                                      </p:cBhvr>
                                      <p:to>
                                        <p:strVal val="hidden"/>
                                      </p:to>
                                    </p:set>
                                  </p:childTnLst>
                                </p:cTn>
                              </p:par>
                              <p:par>
                                <p:cTn id="389" presetID="10" presetClass="exit" presetSubtype="0" fill="hold" nodeType="withEffect">
                                  <p:stCondLst>
                                    <p:cond delay="0"/>
                                  </p:stCondLst>
                                  <p:childTnLst>
                                    <p:animEffect transition="out" filter="fade">
                                      <p:cBhvr>
                                        <p:cTn id="390" dur="500"/>
                                        <p:tgtEl>
                                          <p:spTgt spid="187"/>
                                        </p:tgtEl>
                                      </p:cBhvr>
                                    </p:animEffect>
                                    <p:set>
                                      <p:cBhvr>
                                        <p:cTn id="391" dur="1" fill="hold">
                                          <p:stCondLst>
                                            <p:cond delay="499"/>
                                          </p:stCondLst>
                                        </p:cTn>
                                        <p:tgtEl>
                                          <p:spTgt spid="187"/>
                                        </p:tgtEl>
                                        <p:attrNameLst>
                                          <p:attrName>style.visibility</p:attrName>
                                        </p:attrNameLst>
                                      </p:cBhvr>
                                      <p:to>
                                        <p:strVal val="hidden"/>
                                      </p:to>
                                    </p:set>
                                  </p:childTnLst>
                                </p:cTn>
                              </p:par>
                              <p:par>
                                <p:cTn id="392" presetID="37" presetClass="path" presetSubtype="0" accel="50000" decel="50000" fill="hold" nodeType="withEffect">
                                  <p:stCondLst>
                                    <p:cond delay="0"/>
                                  </p:stCondLst>
                                  <p:childTnLst>
                                    <p:animMotion origin="layout" path="M -1.04167E-6 0 L 0.0918 0.04005 C 0.11094 0.04907 0.13958 0.05394 0.16979 0.05394 C 0.20404 0.05394 0.23151 0.04907 0.25065 0.04005 L 0.34258 0 " pathEditMode="relative" rAng="0" ptsTypes="AAAAA">
                                      <p:cBhvr>
                                        <p:cTn id="393" dur="500" fill="hold"/>
                                        <p:tgtEl>
                                          <p:spTgt spid="138"/>
                                        </p:tgtEl>
                                        <p:attrNameLst>
                                          <p:attrName>ppt_x</p:attrName>
                                          <p:attrName>ppt_y</p:attrName>
                                        </p:attrNameLst>
                                      </p:cBhvr>
                                      <p:rCtr x="17122" y="2685"/>
                                    </p:animMotion>
                                  </p:childTnLst>
                                </p:cTn>
                              </p:par>
                              <p:par>
                                <p:cTn id="394" presetID="37" presetClass="path" presetSubtype="0" accel="50000" decel="50000" fill="hold" nodeType="withEffect">
                                  <p:stCondLst>
                                    <p:cond delay="0"/>
                                  </p:stCondLst>
                                  <p:childTnLst>
                                    <p:animMotion origin="layout" path="M -1.04167E-6 1.48148E-6 L 0.0918 0.04004 C 0.11094 0.04907 0.13958 0.05393 0.16979 0.05393 C 0.20404 0.05393 0.23151 0.04907 0.25065 0.04004 L 0.34258 1.48148E-6 " pathEditMode="relative" rAng="0" ptsTypes="AAAAA">
                                      <p:cBhvr>
                                        <p:cTn id="395" dur="500" fill="hold"/>
                                        <p:tgtEl>
                                          <p:spTgt spid="140"/>
                                        </p:tgtEl>
                                        <p:attrNameLst>
                                          <p:attrName>ppt_x</p:attrName>
                                          <p:attrName>ppt_y</p:attrName>
                                        </p:attrNameLst>
                                      </p:cBhvr>
                                      <p:rCtr x="17122" y="2685"/>
                                    </p:animMotion>
                                  </p:childTnLst>
                                </p:cTn>
                              </p:par>
                              <p:par>
                                <p:cTn id="396" presetID="2" presetClass="entr" presetSubtype="12" fill="hold" nodeType="withEffect">
                                  <p:stCondLst>
                                    <p:cond delay="0"/>
                                  </p:stCondLst>
                                  <p:childTnLst>
                                    <p:set>
                                      <p:cBhvr>
                                        <p:cTn id="397" dur="1" fill="hold">
                                          <p:stCondLst>
                                            <p:cond delay="0"/>
                                          </p:stCondLst>
                                        </p:cTn>
                                        <p:tgtEl>
                                          <p:spTgt spid="259"/>
                                        </p:tgtEl>
                                        <p:attrNameLst>
                                          <p:attrName>style.visibility</p:attrName>
                                        </p:attrNameLst>
                                      </p:cBhvr>
                                      <p:to>
                                        <p:strVal val="visible"/>
                                      </p:to>
                                    </p:set>
                                    <p:anim calcmode="lin" valueType="num">
                                      <p:cBhvr additive="base">
                                        <p:cTn id="398" dur="500" fill="hold"/>
                                        <p:tgtEl>
                                          <p:spTgt spid="259"/>
                                        </p:tgtEl>
                                        <p:attrNameLst>
                                          <p:attrName>ppt_x</p:attrName>
                                        </p:attrNameLst>
                                      </p:cBhvr>
                                      <p:tavLst>
                                        <p:tav tm="0">
                                          <p:val>
                                            <p:strVal val="0-#ppt_w/2"/>
                                          </p:val>
                                        </p:tav>
                                        <p:tav tm="100000">
                                          <p:val>
                                            <p:strVal val="#ppt_x"/>
                                          </p:val>
                                        </p:tav>
                                      </p:tavLst>
                                    </p:anim>
                                    <p:anim calcmode="lin" valueType="num">
                                      <p:cBhvr additive="base">
                                        <p:cTn id="399" dur="500" fill="hold"/>
                                        <p:tgtEl>
                                          <p:spTgt spid="259"/>
                                        </p:tgtEl>
                                        <p:attrNameLst>
                                          <p:attrName>ppt_y</p:attrName>
                                        </p:attrNameLst>
                                      </p:cBhvr>
                                      <p:tavLst>
                                        <p:tav tm="0">
                                          <p:val>
                                            <p:strVal val="1+#ppt_h/2"/>
                                          </p:val>
                                        </p:tav>
                                        <p:tav tm="100000">
                                          <p:val>
                                            <p:strVal val="#ppt_y"/>
                                          </p:val>
                                        </p:tav>
                                      </p:tavLst>
                                    </p:anim>
                                  </p:childTnLst>
                                </p:cTn>
                              </p:par>
                              <p:par>
                                <p:cTn id="400" presetID="1" presetClass="entr" presetSubtype="0" fill="hold" grpId="0" nodeType="withEffect">
                                  <p:stCondLst>
                                    <p:cond delay="0"/>
                                  </p:stCondLst>
                                  <p:childTnLst>
                                    <p:set>
                                      <p:cBhvr>
                                        <p:cTn id="401" dur="1" fill="hold">
                                          <p:stCondLst>
                                            <p:cond delay="0"/>
                                          </p:stCondLst>
                                        </p:cTn>
                                        <p:tgtEl>
                                          <p:spTgt spid="344"/>
                                        </p:tgtEl>
                                        <p:attrNameLst>
                                          <p:attrName>style.visibility</p:attrName>
                                        </p:attrNameLst>
                                      </p:cBhvr>
                                      <p:to>
                                        <p:strVal val="visible"/>
                                      </p:to>
                                    </p:set>
                                  </p:childTnLst>
                                </p:cTn>
                              </p:par>
                              <p:par>
                                <p:cTn id="402" presetID="1" presetClass="entr" presetSubtype="0" fill="hold" grpId="0" nodeType="withEffect">
                                  <p:stCondLst>
                                    <p:cond delay="0"/>
                                  </p:stCondLst>
                                  <p:childTnLst>
                                    <p:set>
                                      <p:cBhvr>
                                        <p:cTn id="403" dur="1" fill="hold">
                                          <p:stCondLst>
                                            <p:cond delay="0"/>
                                          </p:stCondLst>
                                        </p:cTn>
                                        <p:tgtEl>
                                          <p:spTgt spid="345"/>
                                        </p:tgtEl>
                                        <p:attrNameLst>
                                          <p:attrName>style.visibility</p:attrName>
                                        </p:attrNameLst>
                                      </p:cBhvr>
                                      <p:to>
                                        <p:strVal val="visible"/>
                                      </p:to>
                                    </p:set>
                                  </p:childTnLst>
                                </p:cTn>
                              </p:par>
                            </p:childTnLst>
                          </p:cTn>
                        </p:par>
                        <p:par>
                          <p:cTn id="404" fill="hold">
                            <p:stCondLst>
                              <p:cond delay="17000"/>
                            </p:stCondLst>
                            <p:childTnLst>
                              <p:par>
                                <p:cTn id="405" presetID="37" presetClass="path" presetSubtype="0" accel="50000" decel="50000" fill="hold" nodeType="afterEffect">
                                  <p:stCondLst>
                                    <p:cond delay="0"/>
                                  </p:stCondLst>
                                  <p:childTnLst>
                                    <p:animMotion origin="layout" path="M 0.00039 0 L 0.08737 0.04005 C 0.10547 0.04907 0.13268 0.05394 0.1612 0.05394 C 0.19362 0.05394 0.21966 0.04907 0.23776 0.04005 L 0.32487 0 " pathEditMode="relative" rAng="0" ptsTypes="AAAAA">
                                      <p:cBhvr>
                                        <p:cTn id="406" dur="500" fill="hold"/>
                                        <p:tgtEl>
                                          <p:spTgt spid="214"/>
                                        </p:tgtEl>
                                        <p:attrNameLst>
                                          <p:attrName>ppt_x</p:attrName>
                                          <p:attrName>ppt_y</p:attrName>
                                        </p:attrNameLst>
                                      </p:cBhvr>
                                      <p:rCtr x="16224" y="2685"/>
                                    </p:animMotion>
                                  </p:childTnLst>
                                </p:cTn>
                              </p:par>
                              <p:par>
                                <p:cTn id="407" presetID="37" presetClass="path" presetSubtype="0" accel="50000" decel="50000" fill="hold" nodeType="withEffect">
                                  <p:stCondLst>
                                    <p:cond delay="0"/>
                                  </p:stCondLst>
                                  <p:childTnLst>
                                    <p:animMotion origin="layout" path="M 0.00039 1.48148E-6 L 0.08737 0.04004 C 0.10547 0.04907 0.13268 0.05393 0.1612 0.05393 C 0.19362 0.05393 0.21966 0.04907 0.23776 0.04004 L 0.32487 1.48148E-6 " pathEditMode="relative" rAng="0" ptsTypes="AAAAA">
                                      <p:cBhvr>
                                        <p:cTn id="408" dur="500" fill="hold"/>
                                        <p:tgtEl>
                                          <p:spTgt spid="171"/>
                                        </p:tgtEl>
                                        <p:attrNameLst>
                                          <p:attrName>ppt_x</p:attrName>
                                          <p:attrName>ppt_y</p:attrName>
                                        </p:attrNameLst>
                                      </p:cBhvr>
                                      <p:rCtr x="16224" y="2685"/>
                                    </p:animMotion>
                                  </p:childTnLst>
                                </p:cTn>
                              </p:par>
                              <p:par>
                                <p:cTn id="409" presetID="1" presetClass="entr" presetSubtype="0" fill="hold" grpId="0" nodeType="withEffect">
                                  <p:stCondLst>
                                    <p:cond delay="0"/>
                                  </p:stCondLst>
                                  <p:childTnLst>
                                    <p:set>
                                      <p:cBhvr>
                                        <p:cTn id="410" dur="1" fill="hold">
                                          <p:stCondLst>
                                            <p:cond delay="0"/>
                                          </p:stCondLst>
                                        </p:cTn>
                                        <p:tgtEl>
                                          <p:spTgt spid="346"/>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347"/>
                                        </p:tgtEl>
                                        <p:attrNameLst>
                                          <p:attrName>style.visibility</p:attrName>
                                        </p:attrNameLst>
                                      </p:cBhvr>
                                      <p:to>
                                        <p:strVal val="visible"/>
                                      </p:to>
                                    </p:set>
                                  </p:childTnLst>
                                </p:cTn>
                              </p:par>
                            </p:childTnLst>
                          </p:cTn>
                        </p:par>
                        <p:par>
                          <p:cTn id="413" fill="hold">
                            <p:stCondLst>
                              <p:cond delay="17500"/>
                            </p:stCondLst>
                            <p:childTnLst>
                              <p:par>
                                <p:cTn id="414" presetID="10" presetClass="exit" presetSubtype="0" fill="hold" nodeType="afterEffect">
                                  <p:stCondLst>
                                    <p:cond delay="0"/>
                                  </p:stCondLst>
                                  <p:childTnLst>
                                    <p:animEffect transition="out" filter="fade">
                                      <p:cBhvr>
                                        <p:cTn id="415" dur="500"/>
                                        <p:tgtEl>
                                          <p:spTgt spid="252"/>
                                        </p:tgtEl>
                                      </p:cBhvr>
                                    </p:animEffect>
                                    <p:set>
                                      <p:cBhvr>
                                        <p:cTn id="416" dur="1" fill="hold">
                                          <p:stCondLst>
                                            <p:cond delay="499"/>
                                          </p:stCondLst>
                                        </p:cTn>
                                        <p:tgtEl>
                                          <p:spTgt spid="252"/>
                                        </p:tgtEl>
                                        <p:attrNameLst>
                                          <p:attrName>style.visibility</p:attrName>
                                        </p:attrNameLst>
                                      </p:cBhvr>
                                      <p:to>
                                        <p:strVal val="hidden"/>
                                      </p:to>
                                    </p:set>
                                  </p:childTnLst>
                                </p:cTn>
                              </p:par>
                              <p:par>
                                <p:cTn id="417" presetID="2" presetClass="entr" presetSubtype="12" fill="hold" nodeType="withEffect">
                                  <p:stCondLst>
                                    <p:cond delay="0"/>
                                  </p:stCondLst>
                                  <p:childTnLst>
                                    <p:set>
                                      <p:cBhvr>
                                        <p:cTn id="418" dur="1" fill="hold">
                                          <p:stCondLst>
                                            <p:cond delay="0"/>
                                          </p:stCondLst>
                                        </p:cTn>
                                        <p:tgtEl>
                                          <p:spTgt spid="317"/>
                                        </p:tgtEl>
                                        <p:attrNameLst>
                                          <p:attrName>style.visibility</p:attrName>
                                        </p:attrNameLst>
                                      </p:cBhvr>
                                      <p:to>
                                        <p:strVal val="visible"/>
                                      </p:to>
                                    </p:set>
                                    <p:anim calcmode="lin" valueType="num">
                                      <p:cBhvr additive="base">
                                        <p:cTn id="419" dur="500" fill="hold"/>
                                        <p:tgtEl>
                                          <p:spTgt spid="317"/>
                                        </p:tgtEl>
                                        <p:attrNameLst>
                                          <p:attrName>ppt_x</p:attrName>
                                        </p:attrNameLst>
                                      </p:cBhvr>
                                      <p:tavLst>
                                        <p:tav tm="0">
                                          <p:val>
                                            <p:strVal val="0-#ppt_w/2"/>
                                          </p:val>
                                        </p:tav>
                                        <p:tav tm="100000">
                                          <p:val>
                                            <p:strVal val="#ppt_x"/>
                                          </p:val>
                                        </p:tav>
                                      </p:tavLst>
                                    </p:anim>
                                    <p:anim calcmode="lin" valueType="num">
                                      <p:cBhvr additive="base">
                                        <p:cTn id="420" dur="500" fill="hold"/>
                                        <p:tgtEl>
                                          <p:spTgt spid="317"/>
                                        </p:tgtEl>
                                        <p:attrNameLst>
                                          <p:attrName>ppt_y</p:attrName>
                                        </p:attrNameLst>
                                      </p:cBhvr>
                                      <p:tavLst>
                                        <p:tav tm="0">
                                          <p:val>
                                            <p:strVal val="1+#ppt_h/2"/>
                                          </p:val>
                                        </p:tav>
                                        <p:tav tm="100000">
                                          <p:val>
                                            <p:strVal val="#ppt_y"/>
                                          </p:val>
                                        </p:tav>
                                      </p:tavLst>
                                    </p:anim>
                                  </p:childTnLst>
                                </p:cTn>
                              </p:par>
                              <p:par>
                                <p:cTn id="421" presetID="10" presetClass="exit" presetSubtype="0" fill="hold" nodeType="withEffect">
                                  <p:stCondLst>
                                    <p:cond delay="0"/>
                                  </p:stCondLst>
                                  <p:childTnLst>
                                    <p:animEffect transition="out" filter="fade">
                                      <p:cBhvr>
                                        <p:cTn id="422" dur="500"/>
                                        <p:tgtEl>
                                          <p:spTgt spid="188"/>
                                        </p:tgtEl>
                                      </p:cBhvr>
                                    </p:animEffect>
                                    <p:set>
                                      <p:cBhvr>
                                        <p:cTn id="423" dur="1" fill="hold">
                                          <p:stCondLst>
                                            <p:cond delay="499"/>
                                          </p:stCondLst>
                                        </p:cTn>
                                        <p:tgtEl>
                                          <p:spTgt spid="188"/>
                                        </p:tgtEl>
                                        <p:attrNameLst>
                                          <p:attrName>style.visibility</p:attrName>
                                        </p:attrNameLst>
                                      </p:cBhvr>
                                      <p:to>
                                        <p:strVal val="hidden"/>
                                      </p:to>
                                    </p:set>
                                  </p:childTnLst>
                                </p:cTn>
                              </p:par>
                              <p:par>
                                <p:cTn id="424" presetID="37" presetClass="path" presetSubtype="0" accel="50000" decel="50000" fill="hold" nodeType="withEffect">
                                  <p:stCondLst>
                                    <p:cond delay="0"/>
                                  </p:stCondLst>
                                  <p:childTnLst>
                                    <p:animMotion origin="layout" path="M 4.16667E-6 -4.44444E-6 L 0.09179 0.04005 C 0.11093 0.04908 0.13958 0.05394 0.16979 0.05394 C 0.20403 0.05394 0.23151 0.04908 0.25065 0.04005 L 0.34257 -4.44444E-6 " pathEditMode="relative" rAng="0" ptsTypes="AAAAA">
                                      <p:cBhvr>
                                        <p:cTn id="425" dur="500" fill="hold"/>
                                        <p:tgtEl>
                                          <p:spTgt spid="139"/>
                                        </p:tgtEl>
                                        <p:attrNameLst>
                                          <p:attrName>ppt_x</p:attrName>
                                          <p:attrName>ppt_y</p:attrName>
                                        </p:attrNameLst>
                                      </p:cBhvr>
                                      <p:rCtr x="17122" y="2685"/>
                                    </p:animMotion>
                                  </p:childTnLst>
                                </p:cTn>
                              </p:par>
                              <p:par>
                                <p:cTn id="426" presetID="37" presetClass="path" presetSubtype="0" accel="50000" decel="50000" fill="hold" nodeType="withEffect">
                                  <p:stCondLst>
                                    <p:cond delay="0"/>
                                  </p:stCondLst>
                                  <p:childTnLst>
                                    <p:animMotion origin="layout" path="M 4.16667E-6 -2.96296E-6 L 0.09179 0.04005 C 0.11093 0.04908 0.13958 0.05394 0.16979 0.05394 C 0.20403 0.05394 0.23151 0.04908 0.25065 0.04005 L 0.34257 -2.96296E-6 " pathEditMode="relative" rAng="0" ptsTypes="AAAAA">
                                      <p:cBhvr>
                                        <p:cTn id="427" dur="500" fill="hold"/>
                                        <p:tgtEl>
                                          <p:spTgt spid="146"/>
                                        </p:tgtEl>
                                        <p:attrNameLst>
                                          <p:attrName>ppt_x</p:attrName>
                                          <p:attrName>ppt_y</p:attrName>
                                        </p:attrNameLst>
                                      </p:cBhvr>
                                      <p:rCtr x="17122" y="2685"/>
                                    </p:animMotion>
                                  </p:childTnLst>
                                </p:cTn>
                              </p:par>
                              <p:par>
                                <p:cTn id="428" presetID="2" presetClass="entr" presetSubtype="12" fill="hold" nodeType="withEffect">
                                  <p:stCondLst>
                                    <p:cond delay="0"/>
                                  </p:stCondLst>
                                  <p:childTnLst>
                                    <p:set>
                                      <p:cBhvr>
                                        <p:cTn id="429" dur="1" fill="hold">
                                          <p:stCondLst>
                                            <p:cond delay="0"/>
                                          </p:stCondLst>
                                        </p:cTn>
                                        <p:tgtEl>
                                          <p:spTgt spid="260"/>
                                        </p:tgtEl>
                                        <p:attrNameLst>
                                          <p:attrName>style.visibility</p:attrName>
                                        </p:attrNameLst>
                                      </p:cBhvr>
                                      <p:to>
                                        <p:strVal val="visible"/>
                                      </p:to>
                                    </p:set>
                                    <p:anim calcmode="lin" valueType="num">
                                      <p:cBhvr additive="base">
                                        <p:cTn id="430" dur="500" fill="hold"/>
                                        <p:tgtEl>
                                          <p:spTgt spid="260"/>
                                        </p:tgtEl>
                                        <p:attrNameLst>
                                          <p:attrName>ppt_x</p:attrName>
                                        </p:attrNameLst>
                                      </p:cBhvr>
                                      <p:tavLst>
                                        <p:tav tm="0">
                                          <p:val>
                                            <p:strVal val="0-#ppt_w/2"/>
                                          </p:val>
                                        </p:tav>
                                        <p:tav tm="100000">
                                          <p:val>
                                            <p:strVal val="#ppt_x"/>
                                          </p:val>
                                        </p:tav>
                                      </p:tavLst>
                                    </p:anim>
                                    <p:anim calcmode="lin" valueType="num">
                                      <p:cBhvr additive="base">
                                        <p:cTn id="431" dur="500" fill="hold"/>
                                        <p:tgtEl>
                                          <p:spTgt spid="260"/>
                                        </p:tgtEl>
                                        <p:attrNameLst>
                                          <p:attrName>ppt_y</p:attrName>
                                        </p:attrNameLst>
                                      </p:cBhvr>
                                      <p:tavLst>
                                        <p:tav tm="0">
                                          <p:val>
                                            <p:strVal val="1+#ppt_h/2"/>
                                          </p:val>
                                        </p:tav>
                                        <p:tav tm="100000">
                                          <p:val>
                                            <p:strVal val="#ppt_y"/>
                                          </p:val>
                                        </p:tav>
                                      </p:tavLst>
                                    </p:anim>
                                  </p:childTnLst>
                                </p:cTn>
                              </p:par>
                              <p:par>
                                <p:cTn id="432" presetID="1" presetClass="entr" presetSubtype="0" fill="hold" grpId="0" nodeType="withEffect">
                                  <p:stCondLst>
                                    <p:cond delay="0"/>
                                  </p:stCondLst>
                                  <p:childTnLst>
                                    <p:set>
                                      <p:cBhvr>
                                        <p:cTn id="433" dur="1" fill="hold">
                                          <p:stCondLst>
                                            <p:cond delay="0"/>
                                          </p:stCondLst>
                                        </p:cTn>
                                        <p:tgtEl>
                                          <p:spTgt spid="348"/>
                                        </p:tgtEl>
                                        <p:attrNameLst>
                                          <p:attrName>style.visibility</p:attrName>
                                        </p:attrNameLst>
                                      </p:cBhvr>
                                      <p:to>
                                        <p:strVal val="visible"/>
                                      </p:to>
                                    </p:set>
                                  </p:childTnLst>
                                </p:cTn>
                              </p:par>
                              <p:par>
                                <p:cTn id="434" presetID="1" presetClass="entr" presetSubtype="0" fill="hold" grpId="0" nodeType="withEffect">
                                  <p:stCondLst>
                                    <p:cond delay="0"/>
                                  </p:stCondLst>
                                  <p:childTnLst>
                                    <p:set>
                                      <p:cBhvr>
                                        <p:cTn id="435" dur="1" fill="hold">
                                          <p:stCondLst>
                                            <p:cond delay="0"/>
                                          </p:stCondLst>
                                        </p:cTn>
                                        <p:tgtEl>
                                          <p:spTgt spid="349"/>
                                        </p:tgtEl>
                                        <p:attrNameLst>
                                          <p:attrName>style.visibility</p:attrName>
                                        </p:attrNameLst>
                                      </p:cBhvr>
                                      <p:to>
                                        <p:strVal val="visible"/>
                                      </p:to>
                                    </p:set>
                                  </p:childTnLst>
                                </p:cTn>
                              </p:par>
                            </p:childTnLst>
                          </p:cTn>
                        </p:par>
                        <p:par>
                          <p:cTn id="436" fill="hold">
                            <p:stCondLst>
                              <p:cond delay="18000"/>
                            </p:stCondLst>
                            <p:childTnLst>
                              <p:par>
                                <p:cTn id="437" presetID="37" presetClass="path" presetSubtype="0" accel="50000" decel="50000" fill="hold" nodeType="afterEffect">
                                  <p:stCondLst>
                                    <p:cond delay="0"/>
                                  </p:stCondLst>
                                  <p:childTnLst>
                                    <p:animMotion origin="layout" path="M 0.00039 -4.44444E-6 L 0.08737 0.04005 C 0.10546 0.04908 0.13268 0.05394 0.16119 0.05394 C 0.19362 0.05394 0.21966 0.04908 0.23776 0.04005 L 0.32487 -4.44444E-6 " pathEditMode="relative" rAng="0" ptsTypes="AAAAA">
                                      <p:cBhvr>
                                        <p:cTn id="438" dur="500" fill="hold"/>
                                        <p:tgtEl>
                                          <p:spTgt spid="215"/>
                                        </p:tgtEl>
                                        <p:attrNameLst>
                                          <p:attrName>ppt_x</p:attrName>
                                          <p:attrName>ppt_y</p:attrName>
                                        </p:attrNameLst>
                                      </p:cBhvr>
                                      <p:rCtr x="16224" y="2685"/>
                                    </p:animMotion>
                                  </p:childTnLst>
                                </p:cTn>
                              </p:par>
                              <p:par>
                                <p:cTn id="439" presetID="37" presetClass="path" presetSubtype="0" accel="50000" decel="50000" fill="hold" nodeType="withEffect">
                                  <p:stCondLst>
                                    <p:cond delay="0"/>
                                  </p:stCondLst>
                                  <p:childTnLst>
                                    <p:animMotion origin="layout" path="M 0.00039 -2.96296E-6 L 0.08737 0.04005 C 0.10546 0.04908 0.13268 0.05394 0.16119 0.05394 C 0.19362 0.05394 0.21966 0.04908 0.23776 0.04005 L 0.32487 -2.96296E-6 " pathEditMode="relative" rAng="0" ptsTypes="AAAAA">
                                      <p:cBhvr>
                                        <p:cTn id="440" dur="500" fill="hold"/>
                                        <p:tgtEl>
                                          <p:spTgt spid="172"/>
                                        </p:tgtEl>
                                        <p:attrNameLst>
                                          <p:attrName>ppt_x</p:attrName>
                                          <p:attrName>ppt_y</p:attrName>
                                        </p:attrNameLst>
                                      </p:cBhvr>
                                      <p:rCtr x="16224" y="2685"/>
                                    </p:animMotion>
                                  </p:childTnLst>
                                </p:cTn>
                              </p:par>
                              <p:par>
                                <p:cTn id="441" presetID="37" presetClass="path" presetSubtype="0" accel="50000" decel="50000" fill="hold" nodeType="withEffect">
                                  <p:stCondLst>
                                    <p:cond delay="0"/>
                                  </p:stCondLst>
                                  <p:childTnLst>
                                    <p:animMotion origin="layout" path="M 6.25E-7 -2.96296E-6 L 0.0918 0.04005 C 0.11094 0.04908 0.13958 0.05394 0.16979 0.05394 C 0.20404 0.05394 0.23151 0.04908 0.25065 0.04005 L 0.34258 -2.96296E-6 " pathEditMode="relative" rAng="0" ptsTypes="AAAAA">
                                      <p:cBhvr>
                                        <p:cTn id="442" dur="500" fill="hold"/>
                                        <p:tgtEl>
                                          <p:spTgt spid="141"/>
                                        </p:tgtEl>
                                        <p:attrNameLst>
                                          <p:attrName>ppt_x</p:attrName>
                                          <p:attrName>ppt_y</p:attrName>
                                        </p:attrNameLst>
                                      </p:cBhvr>
                                      <p:rCtr x="17122" y="2685"/>
                                    </p:animMotion>
                                  </p:childTnLst>
                                </p:cTn>
                              </p:par>
                              <p:par>
                                <p:cTn id="443" presetID="37" presetClass="path" presetSubtype="0" accel="50000" decel="50000" fill="hold" nodeType="withEffect">
                                  <p:stCondLst>
                                    <p:cond delay="0"/>
                                  </p:stCondLst>
                                  <p:childTnLst>
                                    <p:animMotion origin="layout" path="M 6.25E-7 -1.48148E-6 L 0.0918 0.04005 C 0.11094 0.04908 0.13958 0.05394 0.16979 0.05394 C 0.20404 0.05394 0.23151 0.04908 0.25065 0.04005 L 0.34258 -1.48148E-6 " pathEditMode="relative" rAng="0" ptsTypes="AAAAA">
                                      <p:cBhvr>
                                        <p:cTn id="444" dur="500" fill="hold"/>
                                        <p:tgtEl>
                                          <p:spTgt spid="152"/>
                                        </p:tgtEl>
                                        <p:attrNameLst>
                                          <p:attrName>ppt_x</p:attrName>
                                          <p:attrName>ppt_y</p:attrName>
                                        </p:attrNameLst>
                                      </p:cBhvr>
                                      <p:rCtr x="17122" y="2685"/>
                                    </p:animMotion>
                                  </p:childTnLst>
                                </p:cTn>
                              </p:par>
                              <p:par>
                                <p:cTn id="445" presetID="1" presetClass="entr" presetSubtype="0" fill="hold" grpId="0" nodeType="withEffect">
                                  <p:stCondLst>
                                    <p:cond delay="0"/>
                                  </p:stCondLst>
                                  <p:childTnLst>
                                    <p:set>
                                      <p:cBhvr>
                                        <p:cTn id="446" dur="1" fill="hold">
                                          <p:stCondLst>
                                            <p:cond delay="0"/>
                                          </p:stCondLst>
                                        </p:cTn>
                                        <p:tgtEl>
                                          <p:spTgt spid="350"/>
                                        </p:tgtEl>
                                        <p:attrNameLst>
                                          <p:attrName>style.visibility</p:attrName>
                                        </p:attrNameLst>
                                      </p:cBhvr>
                                      <p:to>
                                        <p:strVal val="visible"/>
                                      </p:to>
                                    </p:set>
                                  </p:childTnLst>
                                </p:cTn>
                              </p:par>
                              <p:par>
                                <p:cTn id="447" presetID="1" presetClass="entr" presetSubtype="0" fill="hold" grpId="0" nodeType="withEffect">
                                  <p:stCondLst>
                                    <p:cond delay="0"/>
                                  </p:stCondLst>
                                  <p:childTnLst>
                                    <p:set>
                                      <p:cBhvr>
                                        <p:cTn id="448" dur="1" fill="hold">
                                          <p:stCondLst>
                                            <p:cond delay="0"/>
                                          </p:stCondLst>
                                        </p:cTn>
                                        <p:tgtEl>
                                          <p:spTgt spid="351"/>
                                        </p:tgtEl>
                                        <p:attrNameLst>
                                          <p:attrName>style.visibility</p:attrName>
                                        </p:attrNameLst>
                                      </p:cBhvr>
                                      <p:to>
                                        <p:strVal val="visible"/>
                                      </p:to>
                                    </p:set>
                                  </p:childTnLst>
                                </p:cTn>
                              </p:par>
                            </p:childTnLst>
                          </p:cTn>
                        </p:par>
                        <p:par>
                          <p:cTn id="449" fill="hold">
                            <p:stCondLst>
                              <p:cond delay="18500"/>
                            </p:stCondLst>
                            <p:childTnLst>
                              <p:par>
                                <p:cTn id="450" presetID="37" presetClass="path" presetSubtype="0" accel="50000" decel="50000" fill="hold" nodeType="afterEffect">
                                  <p:stCondLst>
                                    <p:cond delay="0"/>
                                  </p:stCondLst>
                                  <p:childTnLst>
                                    <p:animMotion origin="layout" path="M 0.00039 -2.96296E-6 L 0.08737 0.04005 C 0.10547 0.04908 0.13268 0.05394 0.1612 0.05394 C 0.19362 0.05394 0.21966 0.04908 0.23776 0.04005 L 0.32487 -2.96296E-6 " pathEditMode="relative" rAng="0" ptsTypes="AAAAA">
                                      <p:cBhvr>
                                        <p:cTn id="451" dur="500" fill="hold"/>
                                        <p:tgtEl>
                                          <p:spTgt spid="216"/>
                                        </p:tgtEl>
                                        <p:attrNameLst>
                                          <p:attrName>ppt_x</p:attrName>
                                          <p:attrName>ppt_y</p:attrName>
                                        </p:attrNameLst>
                                      </p:cBhvr>
                                      <p:rCtr x="16224" y="2685"/>
                                    </p:animMotion>
                                  </p:childTnLst>
                                </p:cTn>
                              </p:par>
                              <p:par>
                                <p:cTn id="452" presetID="37" presetClass="path" presetSubtype="0" accel="50000" decel="50000" fill="hold" nodeType="withEffect">
                                  <p:stCondLst>
                                    <p:cond delay="0"/>
                                  </p:stCondLst>
                                  <p:childTnLst>
                                    <p:animMotion origin="layout" path="M 0.00039 -1.48148E-6 L 0.08737 0.04005 C 0.10547 0.04908 0.13268 0.05394 0.1612 0.05394 C 0.19362 0.05394 0.21966 0.04908 0.23776 0.04005 L 0.32487 -1.48148E-6 " pathEditMode="relative" rAng="0" ptsTypes="AAAAA">
                                      <p:cBhvr>
                                        <p:cTn id="453" dur="500" fill="hold"/>
                                        <p:tgtEl>
                                          <p:spTgt spid="173"/>
                                        </p:tgtEl>
                                        <p:attrNameLst>
                                          <p:attrName>ppt_x</p:attrName>
                                          <p:attrName>ppt_y</p:attrName>
                                        </p:attrNameLst>
                                      </p:cBhvr>
                                      <p:rCtr x="16224" y="2685"/>
                                    </p:animMotion>
                                  </p:childTnLst>
                                </p:cTn>
                              </p:par>
                              <p:par>
                                <p:cTn id="454" presetID="2" presetClass="entr" presetSubtype="12" fill="hold" nodeType="withEffect">
                                  <p:stCondLst>
                                    <p:cond delay="0"/>
                                  </p:stCondLst>
                                  <p:childTnLst>
                                    <p:set>
                                      <p:cBhvr>
                                        <p:cTn id="455" dur="1" fill="hold">
                                          <p:stCondLst>
                                            <p:cond delay="0"/>
                                          </p:stCondLst>
                                        </p:cTn>
                                        <p:tgtEl>
                                          <p:spTgt spid="261"/>
                                        </p:tgtEl>
                                        <p:attrNameLst>
                                          <p:attrName>style.visibility</p:attrName>
                                        </p:attrNameLst>
                                      </p:cBhvr>
                                      <p:to>
                                        <p:strVal val="visible"/>
                                      </p:to>
                                    </p:set>
                                    <p:anim calcmode="lin" valueType="num">
                                      <p:cBhvr additive="base">
                                        <p:cTn id="456" dur="500" fill="hold"/>
                                        <p:tgtEl>
                                          <p:spTgt spid="261"/>
                                        </p:tgtEl>
                                        <p:attrNameLst>
                                          <p:attrName>ppt_x</p:attrName>
                                        </p:attrNameLst>
                                      </p:cBhvr>
                                      <p:tavLst>
                                        <p:tav tm="0">
                                          <p:val>
                                            <p:strVal val="0-#ppt_w/2"/>
                                          </p:val>
                                        </p:tav>
                                        <p:tav tm="100000">
                                          <p:val>
                                            <p:strVal val="#ppt_x"/>
                                          </p:val>
                                        </p:tav>
                                      </p:tavLst>
                                    </p:anim>
                                    <p:anim calcmode="lin" valueType="num">
                                      <p:cBhvr additive="base">
                                        <p:cTn id="457" dur="500" fill="hold"/>
                                        <p:tgtEl>
                                          <p:spTgt spid="261"/>
                                        </p:tgtEl>
                                        <p:attrNameLst>
                                          <p:attrName>ppt_y</p:attrName>
                                        </p:attrNameLst>
                                      </p:cBhvr>
                                      <p:tavLst>
                                        <p:tav tm="0">
                                          <p:val>
                                            <p:strVal val="1+#ppt_h/2"/>
                                          </p:val>
                                        </p:tav>
                                        <p:tav tm="100000">
                                          <p:val>
                                            <p:strVal val="#ppt_y"/>
                                          </p:val>
                                        </p:tav>
                                      </p:tavLst>
                                    </p:anim>
                                  </p:childTnLst>
                                </p:cTn>
                              </p:par>
                              <p:par>
                                <p:cTn id="458" presetID="1" presetClass="entr" presetSubtype="0" fill="hold" grpId="0" nodeType="withEffect">
                                  <p:stCondLst>
                                    <p:cond delay="0"/>
                                  </p:stCondLst>
                                  <p:childTnLst>
                                    <p:set>
                                      <p:cBhvr>
                                        <p:cTn id="459" dur="1" fill="hold">
                                          <p:stCondLst>
                                            <p:cond delay="0"/>
                                          </p:stCondLst>
                                        </p:cTn>
                                        <p:tgtEl>
                                          <p:spTgt spid="352"/>
                                        </p:tgtEl>
                                        <p:attrNameLst>
                                          <p:attrName>style.visibility</p:attrName>
                                        </p:attrNameLst>
                                      </p:cBhvr>
                                      <p:to>
                                        <p:strVal val="visible"/>
                                      </p:to>
                                    </p:set>
                                  </p:childTnLst>
                                </p:cTn>
                              </p:par>
                              <p:par>
                                <p:cTn id="460" presetID="1" presetClass="entr" presetSubtype="0" fill="hold" grpId="0" nodeType="withEffect">
                                  <p:stCondLst>
                                    <p:cond delay="0"/>
                                  </p:stCondLst>
                                  <p:childTnLst>
                                    <p:set>
                                      <p:cBhvr>
                                        <p:cTn id="461" dur="1" fill="hold">
                                          <p:stCondLst>
                                            <p:cond delay="0"/>
                                          </p:stCondLst>
                                        </p:cTn>
                                        <p:tgtEl>
                                          <p:spTgt spid="353"/>
                                        </p:tgtEl>
                                        <p:attrNameLst>
                                          <p:attrName>style.visibility</p:attrName>
                                        </p:attrNameLst>
                                      </p:cBhvr>
                                      <p:to>
                                        <p:strVal val="visible"/>
                                      </p:to>
                                    </p:set>
                                  </p:childTnLst>
                                </p:cTn>
                              </p:par>
                            </p:childTnLst>
                          </p:cTn>
                        </p:par>
                        <p:par>
                          <p:cTn id="462" fill="hold">
                            <p:stCondLst>
                              <p:cond delay="19000"/>
                            </p:stCondLst>
                            <p:childTnLst>
                              <p:par>
                                <p:cTn id="463" presetID="2" presetClass="entr" presetSubtype="12" fill="hold" nodeType="afterEffect">
                                  <p:stCondLst>
                                    <p:cond delay="0"/>
                                  </p:stCondLst>
                                  <p:childTnLst>
                                    <p:set>
                                      <p:cBhvr>
                                        <p:cTn id="464" dur="1" fill="hold">
                                          <p:stCondLst>
                                            <p:cond delay="0"/>
                                          </p:stCondLst>
                                        </p:cTn>
                                        <p:tgtEl>
                                          <p:spTgt spid="262"/>
                                        </p:tgtEl>
                                        <p:attrNameLst>
                                          <p:attrName>style.visibility</p:attrName>
                                        </p:attrNameLst>
                                      </p:cBhvr>
                                      <p:to>
                                        <p:strVal val="visible"/>
                                      </p:to>
                                    </p:set>
                                    <p:anim calcmode="lin" valueType="num">
                                      <p:cBhvr additive="base">
                                        <p:cTn id="465" dur="500" fill="hold"/>
                                        <p:tgtEl>
                                          <p:spTgt spid="262"/>
                                        </p:tgtEl>
                                        <p:attrNameLst>
                                          <p:attrName>ppt_x</p:attrName>
                                        </p:attrNameLst>
                                      </p:cBhvr>
                                      <p:tavLst>
                                        <p:tav tm="0">
                                          <p:val>
                                            <p:strVal val="0-#ppt_w/2"/>
                                          </p:val>
                                        </p:tav>
                                        <p:tav tm="100000">
                                          <p:val>
                                            <p:strVal val="#ppt_x"/>
                                          </p:val>
                                        </p:tav>
                                      </p:tavLst>
                                    </p:anim>
                                    <p:anim calcmode="lin" valueType="num">
                                      <p:cBhvr additive="base">
                                        <p:cTn id="466" dur="500" fill="hold"/>
                                        <p:tgtEl>
                                          <p:spTgt spid="262"/>
                                        </p:tgtEl>
                                        <p:attrNameLst>
                                          <p:attrName>ppt_y</p:attrName>
                                        </p:attrNameLst>
                                      </p:cBhvr>
                                      <p:tavLst>
                                        <p:tav tm="0">
                                          <p:val>
                                            <p:strVal val="1+#ppt_h/2"/>
                                          </p:val>
                                        </p:tav>
                                        <p:tav tm="100000">
                                          <p:val>
                                            <p:strVal val="#ppt_y"/>
                                          </p:val>
                                        </p:tav>
                                      </p:tavLst>
                                    </p:anim>
                                  </p:childTnLst>
                                </p:cTn>
                              </p:par>
                              <p:par>
                                <p:cTn id="467" presetID="1" presetClass="entr" presetSubtype="0" fill="hold" grpId="0" nodeType="withEffect">
                                  <p:stCondLst>
                                    <p:cond delay="0"/>
                                  </p:stCondLst>
                                  <p:childTnLst>
                                    <p:set>
                                      <p:cBhvr>
                                        <p:cTn id="468" dur="1" fill="hold">
                                          <p:stCondLst>
                                            <p:cond delay="0"/>
                                          </p:stCondLst>
                                        </p:cTn>
                                        <p:tgtEl>
                                          <p:spTgt spid="354"/>
                                        </p:tgtEl>
                                        <p:attrNameLst>
                                          <p:attrName>style.visibility</p:attrName>
                                        </p:attrNameLst>
                                      </p:cBhvr>
                                      <p:to>
                                        <p:strVal val="visible"/>
                                      </p:to>
                                    </p:set>
                                  </p:childTnLst>
                                </p:cTn>
                              </p:par>
                              <p:par>
                                <p:cTn id="469" presetID="1" presetClass="entr" presetSubtype="0" fill="hold" grpId="0" nodeType="withEffect">
                                  <p:stCondLst>
                                    <p:cond delay="0"/>
                                  </p:stCondLst>
                                  <p:childTnLst>
                                    <p:set>
                                      <p:cBhvr>
                                        <p:cTn id="470"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314" grpId="0"/>
      <p:bldP spid="200" grpId="0" animBg="1"/>
      <p:bldP spid="220" grpId="0" animBg="1"/>
      <p:bldP spid="221" grpId="0" animBg="1"/>
      <p:bldP spid="222" grpId="0" animBg="1"/>
      <p:bldP spid="223" grpId="0" animBg="1"/>
      <p:bldP spid="224" grpId="0" animBg="1"/>
      <p:bldP spid="287" grpId="0" animBg="1"/>
      <p:bldP spid="225" grpId="0" animBg="1"/>
      <p:bldP spid="226" grpId="0" animBg="1"/>
      <p:bldP spid="245" grpId="0" animBg="1"/>
      <p:bldP spid="278" grpId="0" animBg="1"/>
      <p:bldP spid="279" grpId="0" animBg="1"/>
      <p:bldP spid="280" grpId="0" animBg="1"/>
      <p:bldP spid="281" grpId="0" animBg="1"/>
      <p:bldP spid="282" grpId="0" animBg="1"/>
      <p:bldP spid="288" grpId="0" animBg="1"/>
      <p:bldP spid="283" grpId="0" animBg="1"/>
      <p:bldP spid="284"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3"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2663825" y="196851"/>
            <a:ext cx="7639050" cy="1120775"/>
          </a:xfrm>
        </p:spPr>
        <p:txBody>
          <a:bodyPr/>
          <a:lstStyle/>
          <a:p>
            <a:pPr eaLnBrk="1" hangingPunct="1"/>
            <a:r>
              <a:rPr altLang="en-US" sz="2800"/>
              <a:t>Characteristics of an Effective Crisis Response System With </a:t>
            </a:r>
            <a:r>
              <a:rPr altLang="en-US" sz="2800">
                <a:solidFill>
                  <a:srgbClr val="0070C0"/>
                </a:solidFill>
              </a:rPr>
              <a:t>Good</a:t>
            </a:r>
            <a:r>
              <a:rPr altLang="en-US" sz="2800"/>
              <a:t> System Flow</a:t>
            </a:r>
          </a:p>
        </p:txBody>
      </p:sp>
      <p:sp>
        <p:nvSpPr>
          <p:cNvPr id="3" name="Content Placeholder 2"/>
          <p:cNvSpPr>
            <a:spLocks noGrp="1"/>
          </p:cNvSpPr>
          <p:nvPr>
            <p:ph idx="1"/>
          </p:nvPr>
        </p:nvSpPr>
        <p:spPr>
          <a:xfrm>
            <a:off x="2233613" y="1504951"/>
            <a:ext cx="7874000" cy="4792663"/>
          </a:xfrm>
        </p:spPr>
        <p:txBody>
          <a:bodyPr>
            <a:normAutofit fontScale="85000" lnSpcReduction="20000"/>
          </a:bodyPr>
          <a:lstStyle/>
          <a:p>
            <a:pPr eaLnBrk="1" fontAlgn="auto" hangingPunct="1">
              <a:spcAft>
                <a:spcPts val="0"/>
              </a:spcAft>
              <a:defRPr/>
            </a:pPr>
            <a:r>
              <a:rPr sz="2900" b="1">
                <a:solidFill>
                  <a:schemeClr val="tx1"/>
                </a:solidFill>
              </a:rPr>
              <a:t>Prevention of or diversion </a:t>
            </a:r>
            <a:r>
              <a:rPr sz="2900">
                <a:solidFill>
                  <a:schemeClr val="tx1"/>
                </a:solidFill>
              </a:rPr>
              <a:t>from homelessness when possible</a:t>
            </a:r>
          </a:p>
          <a:p>
            <a:pPr eaLnBrk="1" fontAlgn="auto" hangingPunct="1">
              <a:spcAft>
                <a:spcPts val="0"/>
              </a:spcAft>
              <a:defRPr/>
            </a:pPr>
            <a:endParaRPr sz="2900">
              <a:solidFill>
                <a:schemeClr val="tx1"/>
              </a:solidFill>
            </a:endParaRPr>
          </a:p>
          <a:p>
            <a:pPr eaLnBrk="1" fontAlgn="auto" hangingPunct="1">
              <a:spcAft>
                <a:spcPts val="0"/>
              </a:spcAft>
              <a:defRPr/>
            </a:pPr>
            <a:r>
              <a:rPr sz="2900" b="1">
                <a:solidFill>
                  <a:schemeClr val="tx1"/>
                </a:solidFill>
              </a:rPr>
              <a:t>Rapid identification and engagement of people </a:t>
            </a:r>
            <a:r>
              <a:rPr sz="2900">
                <a:solidFill>
                  <a:schemeClr val="tx1"/>
                </a:solidFill>
              </a:rPr>
              <a:t>experiencing unsheltered homelessness to connect them to crisis services</a:t>
            </a:r>
          </a:p>
          <a:p>
            <a:pPr eaLnBrk="1" fontAlgn="auto" hangingPunct="1">
              <a:spcAft>
                <a:spcPts val="0"/>
              </a:spcAft>
              <a:defRPr/>
            </a:pPr>
            <a:endParaRPr sz="2900">
              <a:solidFill>
                <a:schemeClr val="tx1"/>
              </a:solidFill>
            </a:endParaRPr>
          </a:p>
          <a:p>
            <a:pPr eaLnBrk="1" fontAlgn="auto" hangingPunct="1">
              <a:spcAft>
                <a:spcPts val="0"/>
              </a:spcAft>
              <a:defRPr/>
            </a:pPr>
            <a:r>
              <a:rPr sz="2900" b="1">
                <a:solidFill>
                  <a:schemeClr val="tx1"/>
                </a:solidFill>
              </a:rPr>
              <a:t>Quick, accessible pathways to shelter </a:t>
            </a:r>
            <a:r>
              <a:rPr sz="2900">
                <a:solidFill>
                  <a:schemeClr val="tx1"/>
                </a:solidFill>
              </a:rPr>
              <a:t>and other crisis services with short stays in shelter</a:t>
            </a:r>
          </a:p>
          <a:p>
            <a:pPr eaLnBrk="1" fontAlgn="auto" hangingPunct="1">
              <a:spcAft>
                <a:spcPts val="0"/>
              </a:spcAft>
              <a:defRPr/>
            </a:pPr>
            <a:endParaRPr sz="2900">
              <a:solidFill>
                <a:schemeClr val="tx1"/>
              </a:solidFill>
            </a:endParaRPr>
          </a:p>
          <a:p>
            <a:pPr eaLnBrk="1" fontAlgn="auto" hangingPunct="1">
              <a:spcAft>
                <a:spcPts val="0"/>
              </a:spcAft>
              <a:defRPr/>
            </a:pPr>
            <a:r>
              <a:rPr sz="2900" b="1">
                <a:solidFill>
                  <a:schemeClr val="tx1"/>
                </a:solidFill>
              </a:rPr>
              <a:t>Rapid connection to permanent housing </a:t>
            </a:r>
            <a:r>
              <a:rPr sz="2900">
                <a:solidFill>
                  <a:schemeClr val="tx1"/>
                </a:solidFill>
              </a:rPr>
              <a:t>for all sheltered and unsheltered people, with priority on most vulnerable</a:t>
            </a:r>
          </a:p>
          <a:p>
            <a:pPr eaLnBrk="1" fontAlgn="auto" hangingPunct="1">
              <a:spcAft>
                <a:spcPts val="0"/>
              </a:spcAft>
              <a:defRPr/>
            </a:pPr>
            <a:endParaRPr sz="2900"/>
          </a:p>
          <a:p>
            <a:pPr eaLnBrk="1" fontAlgn="auto" hangingPunct="1">
              <a:spcAft>
                <a:spcPts val="0"/>
              </a:spcAft>
              <a:buFont typeface="Arial"/>
              <a:buChar char="•"/>
              <a:defRPr/>
            </a:pPr>
            <a:endParaRPr sz="260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78</a:t>
            </a:r>
          </a:p>
        </p:txBody>
      </p:sp>
    </p:spTree>
    <p:extLst>
      <p:ext uri="{BB962C8B-B14F-4D97-AF65-F5344CB8AC3E}">
        <p14:creationId xmlns:p14="http://schemas.microsoft.com/office/powerpoint/2010/main" val="110749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2663825" y="196851"/>
            <a:ext cx="7639050" cy="1120775"/>
          </a:xfrm>
        </p:spPr>
        <p:txBody>
          <a:bodyPr/>
          <a:lstStyle/>
          <a:p>
            <a:pPr eaLnBrk="1" hangingPunct="1"/>
            <a:r>
              <a:rPr altLang="en-US" sz="2800"/>
              <a:t>Characteristics of an Effective Crisis Response System With </a:t>
            </a:r>
            <a:r>
              <a:rPr altLang="en-US" sz="2800">
                <a:solidFill>
                  <a:schemeClr val="accent2"/>
                </a:solidFill>
              </a:rPr>
              <a:t>Good </a:t>
            </a:r>
            <a:r>
              <a:rPr altLang="en-US" sz="2800"/>
              <a:t>System Flow</a:t>
            </a:r>
          </a:p>
        </p:txBody>
      </p:sp>
      <p:sp>
        <p:nvSpPr>
          <p:cNvPr id="3" name="Content Placeholder 2"/>
          <p:cNvSpPr>
            <a:spLocks noGrp="1"/>
          </p:cNvSpPr>
          <p:nvPr>
            <p:ph idx="1"/>
          </p:nvPr>
        </p:nvSpPr>
        <p:spPr>
          <a:xfrm>
            <a:off x="2222500" y="1597025"/>
            <a:ext cx="7874000" cy="4667250"/>
          </a:xfrm>
        </p:spPr>
        <p:txBody>
          <a:bodyPr>
            <a:normAutofit fontScale="85000" lnSpcReduction="20000"/>
          </a:bodyPr>
          <a:lstStyle/>
          <a:p>
            <a:pPr eaLnBrk="1" fontAlgn="auto" hangingPunct="1">
              <a:spcAft>
                <a:spcPts val="0"/>
              </a:spcAft>
              <a:defRPr/>
            </a:pPr>
            <a:r>
              <a:rPr sz="2900" b="1" dirty="0">
                <a:solidFill>
                  <a:schemeClr val="tx1">
                    <a:lumMod val="95000"/>
                    <a:lumOff val="5000"/>
                  </a:schemeClr>
                </a:solidFill>
                <a:sym typeface="Helvetica Light"/>
              </a:rPr>
              <a:t>Enough rapid re-housing </a:t>
            </a:r>
            <a:r>
              <a:rPr sz="2900" dirty="0">
                <a:solidFill>
                  <a:schemeClr val="tx1">
                    <a:lumMod val="95000"/>
                    <a:lumOff val="5000"/>
                  </a:schemeClr>
                </a:solidFill>
                <a:sym typeface="Helvetica Light"/>
              </a:rPr>
              <a:t>and other housing interventions to match the needs of people in a community to decrease number of people experiencing homelessness and the average length of homelessness across the system</a:t>
            </a:r>
          </a:p>
          <a:p>
            <a:pPr eaLnBrk="1" fontAlgn="auto" hangingPunct="1">
              <a:spcAft>
                <a:spcPts val="0"/>
              </a:spcAft>
              <a:defRPr/>
            </a:pPr>
            <a:endParaRPr sz="2900" dirty="0">
              <a:solidFill>
                <a:schemeClr val="tx1">
                  <a:lumMod val="95000"/>
                  <a:lumOff val="5000"/>
                </a:schemeClr>
              </a:solidFill>
            </a:endParaRPr>
          </a:p>
          <a:p>
            <a:pPr eaLnBrk="1" fontAlgn="auto" hangingPunct="1">
              <a:spcAft>
                <a:spcPts val="0"/>
              </a:spcAft>
              <a:defRPr/>
            </a:pPr>
            <a:r>
              <a:rPr sz="2900" dirty="0">
                <a:solidFill>
                  <a:schemeClr val="tx1">
                    <a:lumMod val="95000"/>
                    <a:lumOff val="5000"/>
                  </a:schemeClr>
                </a:solidFill>
              </a:rPr>
              <a:t>Utilization of long-term and intensive resources like PSH and vouchers reserved only for small number of people who most need those to exit homelessness</a:t>
            </a:r>
          </a:p>
          <a:p>
            <a:pPr eaLnBrk="1" fontAlgn="auto" hangingPunct="1">
              <a:spcAft>
                <a:spcPts val="0"/>
              </a:spcAft>
              <a:defRPr/>
            </a:pPr>
            <a:endParaRPr sz="2900" dirty="0">
              <a:solidFill>
                <a:schemeClr val="tx1">
                  <a:lumMod val="95000"/>
                  <a:lumOff val="5000"/>
                </a:schemeClr>
              </a:solidFill>
            </a:endParaRPr>
          </a:p>
          <a:p>
            <a:pPr eaLnBrk="1" fontAlgn="auto" hangingPunct="1">
              <a:spcAft>
                <a:spcPts val="0"/>
              </a:spcAft>
              <a:defRPr/>
            </a:pPr>
            <a:r>
              <a:rPr sz="2900" dirty="0">
                <a:solidFill>
                  <a:schemeClr val="tx1">
                    <a:lumMod val="95000"/>
                    <a:lumOff val="5000"/>
                  </a:schemeClr>
                </a:solidFill>
              </a:rPr>
              <a:t>Strong connections to internal and external system partners, services, and mainstream agency benefits and networks to promote longer-term housing stability</a:t>
            </a:r>
          </a:p>
          <a:p>
            <a:pPr eaLnBrk="1" fontAlgn="auto" hangingPunct="1">
              <a:spcAft>
                <a:spcPts val="0"/>
              </a:spcAft>
              <a:defRPr/>
            </a:pPr>
            <a:endParaRPr sz="2900" dirty="0"/>
          </a:p>
          <a:p>
            <a:pPr eaLnBrk="1" fontAlgn="auto" hangingPunct="1">
              <a:spcAft>
                <a:spcPts val="0"/>
              </a:spcAft>
              <a:buFont typeface="Arial"/>
              <a:buChar char="•"/>
              <a:defRPr/>
            </a:pPr>
            <a:endParaRPr sz="2600" dirty="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79</a:t>
            </a:r>
          </a:p>
        </p:txBody>
      </p:sp>
    </p:spTree>
    <p:extLst>
      <p:ext uri="{BB962C8B-B14F-4D97-AF65-F5344CB8AC3E}">
        <p14:creationId xmlns:p14="http://schemas.microsoft.com/office/powerpoint/2010/main" val="2257190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89167" y="2335349"/>
            <a:ext cx="9484724" cy="1498600"/>
          </a:xfrm>
        </p:spPr>
        <p:txBody>
          <a:bodyPr/>
          <a:lstStyle/>
          <a:p>
            <a:pPr algn="ctr"/>
            <a:r>
              <a:rPr lang="en-US" dirty="0"/>
              <a:t>The Connection: </a:t>
            </a:r>
            <a:br>
              <a:rPr lang="en-US" dirty="0"/>
            </a:br>
            <a:r>
              <a:rPr lang="en-US" sz="4800" dirty="0"/>
              <a:t>Scaling Up RRH &amp; Coordinated Entry</a:t>
            </a:r>
          </a:p>
        </p:txBody>
      </p:sp>
    </p:spTree>
    <p:extLst>
      <p:ext uri="{BB962C8B-B14F-4D97-AF65-F5344CB8AC3E}">
        <p14:creationId xmlns:p14="http://schemas.microsoft.com/office/powerpoint/2010/main" val="240234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2726" y="1518896"/>
            <a:ext cx="9915868" cy="4652962"/>
          </a:xfrm>
        </p:spPr>
        <p:txBody>
          <a:bodyPr numCol="1">
            <a:noAutofit/>
          </a:bodyPr>
          <a:lstStyle/>
          <a:p>
            <a:pPr marL="0" indent="0">
              <a:buNone/>
            </a:pPr>
            <a:r>
              <a:rPr lang="en-US" sz="3000" dirty="0">
                <a:solidFill>
                  <a:schemeClr val="accent4"/>
                </a:solidFill>
                <a:latin typeface="+mj-lt"/>
              </a:rPr>
              <a:t>Ashley Mann-McLellan </a:t>
            </a:r>
          </a:p>
          <a:p>
            <a:pPr marL="0" indent="0">
              <a:buNone/>
            </a:pPr>
            <a:r>
              <a:rPr lang="en-US" sz="3000" dirty="0">
                <a:solidFill>
                  <a:schemeClr val="accent4"/>
                </a:solidFill>
                <a:latin typeface="+mj-lt"/>
              </a:rPr>
              <a:t>	</a:t>
            </a:r>
            <a:r>
              <a:rPr lang="en-US" sz="2600" dirty="0">
                <a:solidFill>
                  <a:schemeClr val="accent4"/>
                </a:solidFill>
                <a:latin typeface="+mj-lt"/>
              </a:rPr>
              <a:t>Technical Assistance Collaborative (TAC)</a:t>
            </a:r>
          </a:p>
          <a:p>
            <a:pPr marL="0" indent="0">
              <a:buNone/>
            </a:pPr>
            <a:endParaRPr lang="en-US" sz="2600" dirty="0">
              <a:solidFill>
                <a:schemeClr val="accent4"/>
              </a:solidFill>
              <a:latin typeface="+mj-lt"/>
            </a:endParaRPr>
          </a:p>
          <a:p>
            <a:pPr marL="0" indent="0">
              <a:buNone/>
            </a:pPr>
            <a:r>
              <a:rPr lang="en-US" sz="2600" dirty="0">
                <a:solidFill>
                  <a:schemeClr val="accent4"/>
                </a:solidFill>
                <a:latin typeface="+mj-lt"/>
              </a:rPr>
              <a:t>Your Turn…</a:t>
            </a:r>
          </a:p>
          <a:p>
            <a:pPr marL="0" indent="0">
              <a:buNone/>
            </a:pPr>
            <a:r>
              <a:rPr lang="en-US" sz="2600" dirty="0">
                <a:solidFill>
                  <a:schemeClr val="accent4"/>
                </a:solidFill>
                <a:latin typeface="+mj-lt"/>
              </a:rPr>
              <a:t>	Name, Org, Role, Type of RRH Funding</a:t>
            </a:r>
          </a:p>
          <a:p>
            <a:pPr lvl="3"/>
            <a:endParaRPr lang="en-US" sz="2600" dirty="0">
              <a:solidFill>
                <a:schemeClr val="accent4"/>
              </a:solidFill>
              <a:latin typeface="+mj-lt"/>
            </a:endParaRPr>
          </a:p>
          <a:p>
            <a:pPr marL="914400" lvl="2" indent="0">
              <a:buNone/>
            </a:pPr>
            <a:endParaRPr lang="en-US" sz="2800" dirty="0">
              <a:solidFill>
                <a:schemeClr val="accent4"/>
              </a:solidFill>
              <a:latin typeface="+mj-lt"/>
            </a:endParaRPr>
          </a:p>
        </p:txBody>
      </p:sp>
      <p:sp>
        <p:nvSpPr>
          <p:cNvPr id="2" name="Title 1"/>
          <p:cNvSpPr>
            <a:spLocks noGrp="1"/>
          </p:cNvSpPr>
          <p:nvPr>
            <p:ph type="title"/>
          </p:nvPr>
        </p:nvSpPr>
        <p:spPr/>
        <p:txBody>
          <a:bodyPr>
            <a:normAutofit/>
          </a:bodyPr>
          <a:lstStyle/>
          <a:p>
            <a:r>
              <a:rPr lang="en-US" sz="2800" dirty="0"/>
              <a:t>Introductions</a:t>
            </a:r>
          </a:p>
        </p:txBody>
      </p:sp>
    </p:spTree>
    <p:extLst>
      <p:ext uri="{BB962C8B-B14F-4D97-AF65-F5344CB8AC3E}">
        <p14:creationId xmlns:p14="http://schemas.microsoft.com/office/powerpoint/2010/main" val="1221303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0651" y="1485901"/>
            <a:ext cx="7642225" cy="4691063"/>
          </a:xfrm>
        </p:spPr>
        <p:txBody>
          <a:bodyPr/>
          <a:lstStyle/>
          <a:p>
            <a:pPr marL="0" indent="0" eaLnBrk="1" fontAlgn="auto" hangingPunct="1">
              <a:spcAft>
                <a:spcPts val="0"/>
              </a:spcAft>
              <a:buNone/>
              <a:defRPr/>
            </a:pPr>
            <a:r>
              <a:rPr sz="2800" b="1" dirty="0">
                <a:solidFill>
                  <a:srgbClr val="0070C0"/>
                </a:solidFill>
              </a:rPr>
              <a:t>Why?</a:t>
            </a:r>
          </a:p>
          <a:p>
            <a:pPr marL="457200" lvl="1" indent="0" eaLnBrk="1" fontAlgn="auto" hangingPunct="1">
              <a:spcAft>
                <a:spcPts val="0"/>
              </a:spcAft>
              <a:buNone/>
              <a:defRPr/>
            </a:pPr>
            <a:endParaRPr sz="2800" dirty="0"/>
          </a:p>
          <a:p>
            <a:pPr marL="0" indent="-114300" eaLnBrk="1" fontAlgn="auto" hangingPunct="1">
              <a:spcAft>
                <a:spcPts val="0"/>
              </a:spcAft>
              <a:buNone/>
              <a:defRPr/>
            </a:pPr>
            <a:r>
              <a:rPr sz="2800" dirty="0">
                <a:solidFill>
                  <a:schemeClr val="tx1"/>
                </a:solidFill>
              </a:rPr>
              <a:t>Scaling up RRH is a key feature of communities that have seen significant decreases in their homeless numbers</a:t>
            </a:r>
            <a:r>
              <a:rPr lang="en-US" sz="2800" dirty="0">
                <a:solidFill>
                  <a:schemeClr val="tx1"/>
                </a:solidFill>
              </a:rPr>
              <a:t>:</a:t>
            </a:r>
            <a:r>
              <a:rPr sz="2800" dirty="0">
                <a:solidFill>
                  <a:schemeClr val="tx1"/>
                </a:solidFill>
              </a:rPr>
              <a:t> </a:t>
            </a:r>
          </a:p>
          <a:p>
            <a:pPr lvl="2" eaLnBrk="1" fontAlgn="auto" hangingPunct="1">
              <a:spcAft>
                <a:spcPts val="0"/>
              </a:spcAft>
              <a:defRPr/>
            </a:pPr>
            <a:r>
              <a:rPr sz="2800" dirty="0">
                <a:solidFill>
                  <a:schemeClr val="tx1"/>
                </a:solidFill>
              </a:rPr>
              <a:t>Houston</a:t>
            </a:r>
          </a:p>
          <a:p>
            <a:pPr lvl="2" eaLnBrk="1" fontAlgn="auto" hangingPunct="1">
              <a:spcAft>
                <a:spcPts val="0"/>
              </a:spcAft>
              <a:defRPr/>
            </a:pPr>
            <a:r>
              <a:rPr sz="2800" dirty="0">
                <a:solidFill>
                  <a:schemeClr val="tx1"/>
                </a:solidFill>
              </a:rPr>
              <a:t>Virginia</a:t>
            </a:r>
          </a:p>
          <a:p>
            <a:pPr lvl="2" eaLnBrk="1" fontAlgn="auto" hangingPunct="1">
              <a:spcAft>
                <a:spcPts val="0"/>
              </a:spcAft>
              <a:defRPr/>
            </a:pPr>
            <a:r>
              <a:rPr sz="2800" dirty="0">
                <a:solidFill>
                  <a:schemeClr val="tx1"/>
                </a:solidFill>
              </a:rPr>
              <a:t>Salt Lake City</a:t>
            </a:r>
          </a:p>
          <a:p>
            <a:pPr lvl="2" eaLnBrk="1" fontAlgn="auto" hangingPunct="1">
              <a:spcAft>
                <a:spcPts val="0"/>
              </a:spcAft>
              <a:defRPr/>
            </a:pPr>
            <a:r>
              <a:rPr sz="2800" dirty="0">
                <a:solidFill>
                  <a:schemeClr val="tx1"/>
                </a:solidFill>
              </a:rPr>
              <a:t>Mercer County, NJ</a:t>
            </a:r>
          </a:p>
          <a:p>
            <a:pPr eaLnBrk="1" fontAlgn="auto" hangingPunct="1">
              <a:spcAft>
                <a:spcPts val="0"/>
              </a:spcAft>
              <a:buFont typeface="Arial"/>
              <a:buChar char="•"/>
              <a:defRPr/>
            </a:pPr>
            <a:endParaRPr dirty="0"/>
          </a:p>
        </p:txBody>
      </p:sp>
      <p:sp>
        <p:nvSpPr>
          <p:cNvPr id="281603" name="Title 1"/>
          <p:cNvSpPr>
            <a:spLocks noGrp="1"/>
          </p:cNvSpPr>
          <p:nvPr>
            <p:ph type="title"/>
          </p:nvPr>
        </p:nvSpPr>
        <p:spPr>
          <a:xfrm>
            <a:off x="2657475" y="169863"/>
            <a:ext cx="7645400" cy="1173162"/>
          </a:xfrm>
        </p:spPr>
        <p:txBody>
          <a:bodyPr/>
          <a:lstStyle/>
          <a:p>
            <a:pPr eaLnBrk="1" hangingPunct="1"/>
            <a:r>
              <a:rPr altLang="en-US" sz="2800"/>
              <a:t>Bring RRH to Scale</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118</a:t>
            </a:r>
          </a:p>
        </p:txBody>
      </p:sp>
    </p:spTree>
    <p:extLst>
      <p:ext uri="{BB962C8B-B14F-4D97-AF65-F5344CB8AC3E}">
        <p14:creationId xmlns:p14="http://schemas.microsoft.com/office/powerpoint/2010/main" val="928833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a:xfrm>
            <a:off x="2663825" y="196851"/>
            <a:ext cx="7639050" cy="1120775"/>
          </a:xfrm>
        </p:spPr>
        <p:txBody>
          <a:bodyPr/>
          <a:lstStyle/>
          <a:p>
            <a:pPr eaLnBrk="1" hangingPunct="1"/>
            <a:r>
              <a:rPr altLang="en-US" sz="2800"/>
              <a:t>Bring RRH to Scale	</a:t>
            </a:r>
          </a:p>
        </p:txBody>
      </p:sp>
      <p:sp>
        <p:nvSpPr>
          <p:cNvPr id="283651" name="Content Placeholder 2"/>
          <p:cNvSpPr>
            <a:spLocks noGrp="1"/>
          </p:cNvSpPr>
          <p:nvPr>
            <p:ph idx="1"/>
          </p:nvPr>
        </p:nvSpPr>
        <p:spPr>
          <a:xfrm>
            <a:off x="1792514" y="1317626"/>
            <a:ext cx="7988300" cy="5216448"/>
          </a:xfrm>
        </p:spPr>
        <p:txBody>
          <a:bodyPr>
            <a:normAutofit/>
          </a:bodyPr>
          <a:lstStyle/>
          <a:p>
            <a:pPr marL="0" indent="0" eaLnBrk="1" hangingPunct="1">
              <a:buNone/>
            </a:pPr>
            <a:r>
              <a:rPr altLang="en-US" sz="2800" b="1" dirty="0">
                <a:solidFill>
                  <a:schemeClr val="accent2"/>
                </a:solidFill>
              </a:rPr>
              <a:t>How? </a:t>
            </a:r>
            <a:endParaRPr lang="en-US" altLang="en-US" sz="2800" b="1" dirty="0">
              <a:solidFill>
                <a:schemeClr val="accent2"/>
              </a:solidFill>
            </a:endParaRPr>
          </a:p>
          <a:p>
            <a:pPr marL="0" indent="0" eaLnBrk="1" hangingPunct="1">
              <a:buNone/>
            </a:pPr>
            <a:endParaRPr altLang="en-US" sz="2800" b="1" dirty="0">
              <a:solidFill>
                <a:schemeClr val="accent2"/>
              </a:solidFill>
            </a:endParaRPr>
          </a:p>
          <a:p>
            <a:pPr eaLnBrk="1" hangingPunct="1"/>
            <a:r>
              <a:rPr lang="en-US" altLang="en-US" sz="2800" dirty="0">
                <a:solidFill>
                  <a:schemeClr val="tx1"/>
                </a:solidFill>
              </a:rPr>
              <a:t>Look at the whole system and i</a:t>
            </a:r>
            <a:r>
              <a:rPr altLang="en-US" sz="2800" dirty="0">
                <a:solidFill>
                  <a:schemeClr val="tx1"/>
                </a:solidFill>
              </a:rPr>
              <a:t>dentify where RRH is needed</a:t>
            </a:r>
          </a:p>
          <a:p>
            <a:pPr eaLnBrk="1" hangingPunct="1"/>
            <a:r>
              <a:rPr lang="en-US" altLang="en-US" sz="2800" dirty="0">
                <a:solidFill>
                  <a:schemeClr val="tx1"/>
                </a:solidFill>
              </a:rPr>
              <a:t>Take stock of your system’s needs, strengths and gaps</a:t>
            </a:r>
          </a:p>
          <a:p>
            <a:pPr eaLnBrk="1" hangingPunct="1"/>
            <a:r>
              <a:rPr lang="en-US" altLang="en-US" sz="2800" dirty="0">
                <a:solidFill>
                  <a:schemeClr val="tx1"/>
                </a:solidFill>
              </a:rPr>
              <a:t>Assess your system’s investments and existing resources </a:t>
            </a:r>
          </a:p>
          <a:p>
            <a:pPr eaLnBrk="1" hangingPunct="1"/>
            <a:r>
              <a:rPr lang="en-US" altLang="en-US" sz="2800" dirty="0">
                <a:solidFill>
                  <a:schemeClr val="tx1"/>
                </a:solidFill>
              </a:rPr>
              <a:t>Allocate resources to match the need </a:t>
            </a:r>
          </a:p>
          <a:p>
            <a:pPr lvl="1" eaLnBrk="1" hangingPunct="1">
              <a:buClrTx/>
            </a:pPr>
            <a:endParaRPr lang="en-US" altLang="en-US" sz="2800" dirty="0">
              <a:solidFill>
                <a:schemeClr val="tx1"/>
              </a:solidFill>
            </a:endParaRPr>
          </a:p>
          <a:p>
            <a:pPr lvl="1" eaLnBrk="1" hangingPunct="1"/>
            <a:endParaRPr altLang="en-US" dirty="0"/>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119</a:t>
            </a:r>
          </a:p>
        </p:txBody>
      </p:sp>
    </p:spTree>
    <p:extLst>
      <p:ext uri="{BB962C8B-B14F-4D97-AF65-F5344CB8AC3E}">
        <p14:creationId xmlns:p14="http://schemas.microsoft.com/office/powerpoint/2010/main" val="3135741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Gaps Analysis</a:t>
            </a:r>
          </a:p>
        </p:txBody>
      </p:sp>
      <p:sp>
        <p:nvSpPr>
          <p:cNvPr id="4" name="Rectangle 3"/>
          <p:cNvSpPr/>
          <p:nvPr/>
        </p:nvSpPr>
        <p:spPr>
          <a:xfrm>
            <a:off x="3124200" y="5553620"/>
            <a:ext cx="6019800" cy="1087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0" y="4572000"/>
            <a:ext cx="5486400" cy="400110"/>
          </a:xfrm>
          <a:prstGeom prst="rect">
            <a:avLst/>
          </a:prstGeom>
          <a:noFill/>
        </p:spPr>
        <p:txBody>
          <a:bodyPr wrap="square" rtlCol="0">
            <a:spAutoFit/>
          </a:bodyPr>
          <a:lstStyle/>
          <a:p>
            <a:pPr algn="ctr"/>
            <a:r>
              <a:rPr lang="en-US" sz="2000" b="1" dirty="0">
                <a:solidFill>
                  <a:schemeClr val="bg1"/>
                </a:solidFill>
              </a:rPr>
              <a:t>845 YYA Point in Time (CUI 2016)</a:t>
            </a:r>
          </a:p>
        </p:txBody>
      </p:sp>
      <p:sp>
        <p:nvSpPr>
          <p:cNvPr id="8" name="TextBox 7"/>
          <p:cNvSpPr txBox="1"/>
          <p:nvPr/>
        </p:nvSpPr>
        <p:spPr>
          <a:xfrm>
            <a:off x="2400300" y="3528158"/>
            <a:ext cx="2590800" cy="400110"/>
          </a:xfrm>
          <a:prstGeom prst="rect">
            <a:avLst/>
          </a:prstGeom>
          <a:noFill/>
        </p:spPr>
        <p:txBody>
          <a:bodyPr wrap="square" rtlCol="0">
            <a:spAutoFit/>
          </a:bodyPr>
          <a:lstStyle/>
          <a:p>
            <a:r>
              <a:rPr lang="en-US" sz="2000" dirty="0"/>
              <a:t> </a:t>
            </a:r>
            <a:endParaRPr lang="en-US" b="1" dirty="0">
              <a:solidFill>
                <a:schemeClr val="accent6">
                  <a:lumMod val="75000"/>
                </a:schemeClr>
              </a:solidFill>
            </a:endParaRPr>
          </a:p>
        </p:txBody>
      </p:sp>
      <p:sp>
        <p:nvSpPr>
          <p:cNvPr id="9" name="Curved Up Arrow 8"/>
          <p:cNvSpPr/>
          <p:nvPr/>
        </p:nvSpPr>
        <p:spPr>
          <a:xfrm rot="15633783">
            <a:off x="3420248" y="3301665"/>
            <a:ext cx="2524676"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057400" y="2012856"/>
            <a:ext cx="2438400" cy="969496"/>
          </a:xfrm>
          <a:prstGeom prst="rect">
            <a:avLst/>
          </a:prstGeom>
          <a:noFill/>
        </p:spPr>
        <p:txBody>
          <a:bodyPr wrap="square" rtlCol="0">
            <a:spAutoFit/>
          </a:bodyPr>
          <a:lstStyle/>
          <a:p>
            <a:r>
              <a:rPr lang="en-US" sz="2400" dirty="0"/>
              <a:t>2700 Expected to Self Resolve</a:t>
            </a:r>
          </a:p>
          <a:p>
            <a:endParaRPr lang="en-US" sz="900" dirty="0"/>
          </a:p>
        </p:txBody>
      </p:sp>
      <p:sp>
        <p:nvSpPr>
          <p:cNvPr id="11" name="TextBox 10"/>
          <p:cNvSpPr txBox="1"/>
          <p:nvPr/>
        </p:nvSpPr>
        <p:spPr>
          <a:xfrm>
            <a:off x="3200400" y="6047346"/>
            <a:ext cx="5867400" cy="584775"/>
          </a:xfrm>
          <a:prstGeom prst="rect">
            <a:avLst/>
          </a:prstGeom>
          <a:noFill/>
        </p:spPr>
        <p:txBody>
          <a:bodyPr wrap="square" rtlCol="0">
            <a:spAutoFit/>
          </a:bodyPr>
          <a:lstStyle/>
          <a:p>
            <a:pPr algn="ctr"/>
            <a:r>
              <a:rPr lang="en-US" sz="1400" dirty="0">
                <a:solidFill>
                  <a:schemeClr val="bg1"/>
                </a:solidFill>
              </a:rPr>
              <a:t>12,000 Current Homeless – 2700 expected self resolve=</a:t>
            </a:r>
          </a:p>
          <a:p>
            <a:pPr algn="ctr"/>
            <a:r>
              <a:rPr lang="en-US" b="1" dirty="0">
                <a:solidFill>
                  <a:schemeClr val="bg1"/>
                </a:solidFill>
              </a:rPr>
              <a:t>9300 Need a Housing Intervention/year</a:t>
            </a:r>
          </a:p>
        </p:txBody>
      </p:sp>
      <p:sp>
        <p:nvSpPr>
          <p:cNvPr id="12" name="Up Arrow 11"/>
          <p:cNvSpPr/>
          <p:nvPr/>
        </p:nvSpPr>
        <p:spPr>
          <a:xfrm>
            <a:off x="5859972" y="2588181"/>
            <a:ext cx="2438400" cy="29464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72272" y="3022827"/>
            <a:ext cx="1447800" cy="2031325"/>
          </a:xfrm>
          <a:prstGeom prst="rect">
            <a:avLst/>
          </a:prstGeom>
          <a:noFill/>
        </p:spPr>
        <p:txBody>
          <a:bodyPr wrap="square" rtlCol="0">
            <a:spAutoFit/>
          </a:bodyPr>
          <a:lstStyle/>
          <a:p>
            <a:pPr algn="ctr"/>
            <a:r>
              <a:rPr lang="en-US" sz="1400" b="1" dirty="0">
                <a:solidFill>
                  <a:schemeClr val="bg1"/>
                </a:solidFill>
              </a:rPr>
              <a:t>1,900 </a:t>
            </a:r>
            <a:r>
              <a:rPr lang="en-US" sz="1400" b="1" dirty="0" err="1">
                <a:solidFill>
                  <a:schemeClr val="bg1"/>
                </a:solidFill>
              </a:rPr>
              <a:t>hsg</a:t>
            </a:r>
            <a:r>
              <a:rPr lang="en-US" sz="1400" b="1" dirty="0">
                <a:solidFill>
                  <a:schemeClr val="bg1"/>
                </a:solidFill>
              </a:rPr>
              <a:t>  interventions per year</a:t>
            </a:r>
          </a:p>
          <a:p>
            <a:pPr algn="ctr"/>
            <a:r>
              <a:rPr lang="en-US" sz="1400" dirty="0">
                <a:solidFill>
                  <a:schemeClr val="bg1"/>
                </a:solidFill>
              </a:rPr>
              <a:t>(current rate)</a:t>
            </a:r>
          </a:p>
          <a:p>
            <a:pPr algn="ctr"/>
            <a:endParaRPr lang="en-US" sz="1400" dirty="0">
              <a:solidFill>
                <a:schemeClr val="bg1"/>
              </a:solidFill>
            </a:endParaRPr>
          </a:p>
          <a:p>
            <a:pPr algn="ctr"/>
            <a:endParaRPr lang="en-US" sz="1400" dirty="0">
              <a:solidFill>
                <a:schemeClr val="bg1"/>
              </a:solidFill>
            </a:endParaRPr>
          </a:p>
          <a:p>
            <a:pPr algn="ctr"/>
            <a:r>
              <a:rPr lang="en-US" sz="1400" b="1" dirty="0">
                <a:solidFill>
                  <a:schemeClr val="bg1"/>
                </a:solidFill>
              </a:rPr>
              <a:t>20% of need</a:t>
            </a:r>
          </a:p>
          <a:p>
            <a:pPr algn="ctr"/>
            <a:endParaRPr lang="en-US" sz="1400" b="1" dirty="0">
              <a:solidFill>
                <a:schemeClr val="bg1"/>
              </a:solidFill>
            </a:endParaRPr>
          </a:p>
          <a:p>
            <a:pPr algn="ctr"/>
            <a:r>
              <a:rPr lang="en-US" sz="1400" dirty="0">
                <a:solidFill>
                  <a:schemeClr val="bg1"/>
                </a:solidFill>
              </a:rPr>
              <a:t>Gap: 7,400 units </a:t>
            </a:r>
          </a:p>
        </p:txBody>
      </p:sp>
      <p:pic>
        <p:nvPicPr>
          <p:cNvPr id="15" name="Content Placeholder 14"/>
          <p:cNvPicPr>
            <a:picLocks noGrp="1" noChangeAspect="1"/>
          </p:cNvPicPr>
          <p:nvPr>
            <p:ph idx="1"/>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28498" y="1752600"/>
            <a:ext cx="1259439" cy="816588"/>
          </a:xfrm>
          <a:prstGeom prst="rect">
            <a:avLst/>
          </a:prstGeom>
        </p:spPr>
      </p:pic>
      <p:sp>
        <p:nvSpPr>
          <p:cNvPr id="18" name="TextBox 17"/>
          <p:cNvSpPr txBox="1"/>
          <p:nvPr/>
        </p:nvSpPr>
        <p:spPr>
          <a:xfrm>
            <a:off x="8877300" y="3017396"/>
            <a:ext cx="1447800" cy="1169551"/>
          </a:xfrm>
          <a:prstGeom prst="rect">
            <a:avLst/>
          </a:prstGeom>
          <a:noFill/>
        </p:spPr>
        <p:txBody>
          <a:bodyPr wrap="square" rtlCol="0">
            <a:spAutoFit/>
          </a:bodyPr>
          <a:lstStyle/>
          <a:p>
            <a:pPr algn="ctr"/>
            <a:r>
              <a:rPr lang="en-US" sz="1400" b="1" dirty="0">
                <a:solidFill>
                  <a:schemeClr val="bg1"/>
                </a:solidFill>
              </a:rPr>
              <a:t>Need</a:t>
            </a:r>
          </a:p>
          <a:p>
            <a:pPr algn="ctr"/>
            <a:r>
              <a:rPr lang="en-US" sz="1400" b="1" dirty="0">
                <a:solidFill>
                  <a:schemeClr val="bg1"/>
                </a:solidFill>
              </a:rPr>
              <a:t>3,230 </a:t>
            </a:r>
            <a:r>
              <a:rPr lang="en-US" sz="1400" b="1" dirty="0" err="1">
                <a:solidFill>
                  <a:schemeClr val="bg1"/>
                </a:solidFill>
              </a:rPr>
              <a:t>hsg</a:t>
            </a:r>
            <a:r>
              <a:rPr lang="en-US" sz="1400" b="1" dirty="0">
                <a:solidFill>
                  <a:schemeClr val="bg1"/>
                </a:solidFill>
              </a:rPr>
              <a:t>  interventions</a:t>
            </a:r>
          </a:p>
          <a:p>
            <a:pPr algn="ctr"/>
            <a:r>
              <a:rPr lang="en-US" sz="1400" b="1" dirty="0">
                <a:solidFill>
                  <a:schemeClr val="bg1"/>
                </a:solidFill>
              </a:rPr>
              <a:t>per year</a:t>
            </a:r>
          </a:p>
          <a:p>
            <a:pPr algn="ctr"/>
            <a:r>
              <a:rPr lang="en-US" sz="1400" dirty="0">
                <a:solidFill>
                  <a:schemeClr val="bg1"/>
                </a:solidFill>
              </a:rPr>
              <a:t>(4,350-1,120)</a:t>
            </a:r>
          </a:p>
        </p:txBody>
      </p:sp>
      <p:sp>
        <p:nvSpPr>
          <p:cNvPr id="20" name="TextBox 19"/>
          <p:cNvSpPr txBox="1"/>
          <p:nvPr/>
        </p:nvSpPr>
        <p:spPr>
          <a:xfrm>
            <a:off x="3276600" y="5659021"/>
            <a:ext cx="5715000" cy="369332"/>
          </a:xfrm>
          <a:prstGeom prst="rect">
            <a:avLst/>
          </a:prstGeom>
          <a:noFill/>
        </p:spPr>
        <p:txBody>
          <a:bodyPr wrap="square" rtlCol="0">
            <a:spAutoFit/>
          </a:bodyPr>
          <a:lstStyle/>
          <a:p>
            <a:pPr algn="ctr"/>
            <a:r>
              <a:rPr lang="en-US" b="1" dirty="0">
                <a:solidFill>
                  <a:schemeClr val="bg1"/>
                </a:solidFill>
              </a:rPr>
              <a:t>12,000 Households Homeless in FY 2017</a:t>
            </a:r>
          </a:p>
        </p:txBody>
      </p:sp>
      <p:sp>
        <p:nvSpPr>
          <p:cNvPr id="5" name="TextBox 4"/>
          <p:cNvSpPr txBox="1"/>
          <p:nvPr/>
        </p:nvSpPr>
        <p:spPr>
          <a:xfrm>
            <a:off x="8809836" y="2161037"/>
            <a:ext cx="1562100" cy="2862322"/>
          </a:xfrm>
          <a:prstGeom prst="rect">
            <a:avLst/>
          </a:prstGeom>
          <a:noFill/>
        </p:spPr>
        <p:txBody>
          <a:bodyPr wrap="square" rtlCol="0">
            <a:spAutoFit/>
          </a:bodyPr>
          <a:lstStyle/>
          <a:p>
            <a:r>
              <a:rPr lang="en-US" sz="1000" i="1" dirty="0"/>
              <a:t>Data Sources</a:t>
            </a:r>
          </a:p>
          <a:p>
            <a:r>
              <a:rPr lang="en-US" sz="1000" i="1" dirty="0"/>
              <a:t>Draft 2017 AHAR data (unduplicated </a:t>
            </a:r>
            <a:r>
              <a:rPr lang="en-US" sz="1000" i="1" dirty="0" err="1"/>
              <a:t>Inds</a:t>
            </a:r>
            <a:r>
              <a:rPr lang="en-US" sz="1000" i="1" dirty="0"/>
              <a:t> &amp; family households in ES and TH)</a:t>
            </a:r>
          </a:p>
          <a:p>
            <a:endParaRPr lang="en-US" sz="1000" i="1" dirty="0"/>
          </a:p>
          <a:p>
            <a:r>
              <a:rPr lang="en-US" sz="1000" i="1" dirty="0"/>
              <a:t>Self Resolve- </a:t>
            </a:r>
            <a:r>
              <a:rPr lang="en-US" sz="1000" i="1" dirty="0" err="1"/>
              <a:t>Approx</a:t>
            </a:r>
            <a:r>
              <a:rPr lang="en-US" sz="1000" i="1" dirty="0"/>
              <a:t> 22% of newly homeless self resolve  per local study</a:t>
            </a:r>
          </a:p>
          <a:p>
            <a:endParaRPr lang="en-US" sz="1000" i="1" dirty="0"/>
          </a:p>
          <a:p>
            <a:r>
              <a:rPr lang="en-US" sz="1000" i="1" dirty="0"/>
              <a:t>Units- 2017 HIC + est. 600 mainstream units</a:t>
            </a:r>
          </a:p>
          <a:p>
            <a:endParaRPr lang="en-US" sz="1000" i="1" dirty="0"/>
          </a:p>
          <a:p>
            <a:r>
              <a:rPr lang="en-US" sz="1000" i="1" dirty="0"/>
              <a:t>Note: Family State RRH is not included in inventory at this time due to limited data availability</a:t>
            </a:r>
          </a:p>
          <a:p>
            <a:endParaRPr lang="en-US" sz="1000" i="1" dirty="0"/>
          </a:p>
        </p:txBody>
      </p:sp>
      <p:sp>
        <p:nvSpPr>
          <p:cNvPr id="3" name="Oval 2"/>
          <p:cNvSpPr/>
          <p:nvPr/>
        </p:nvSpPr>
        <p:spPr>
          <a:xfrm>
            <a:off x="6325436" y="4186946"/>
            <a:ext cx="1494636" cy="11165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894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a:xfrm>
            <a:off x="2663825" y="196851"/>
            <a:ext cx="7639050" cy="1120775"/>
          </a:xfrm>
        </p:spPr>
        <p:txBody>
          <a:bodyPr/>
          <a:lstStyle/>
          <a:p>
            <a:pPr eaLnBrk="1" hangingPunct="1"/>
            <a:r>
              <a:rPr altLang="en-US" sz="2800"/>
              <a:t>Bring RRH to Scale </a:t>
            </a:r>
            <a:endParaRPr altLang="en-US"/>
          </a:p>
        </p:txBody>
      </p:sp>
      <p:sp>
        <p:nvSpPr>
          <p:cNvPr id="3" name="Content Placeholder 2"/>
          <p:cNvSpPr>
            <a:spLocks noGrp="1"/>
          </p:cNvSpPr>
          <p:nvPr>
            <p:ph idx="1"/>
          </p:nvPr>
        </p:nvSpPr>
        <p:spPr>
          <a:xfrm>
            <a:off x="2290763" y="1550988"/>
            <a:ext cx="8012112" cy="4610100"/>
          </a:xfrm>
        </p:spPr>
        <p:txBody>
          <a:bodyPr>
            <a:normAutofit/>
          </a:bodyPr>
          <a:lstStyle/>
          <a:p>
            <a:pPr marL="457200" lvl="1" indent="-434975" eaLnBrk="1" fontAlgn="auto" hangingPunct="1">
              <a:spcAft>
                <a:spcPts val="0"/>
              </a:spcAft>
              <a:buNone/>
              <a:defRPr/>
            </a:pPr>
            <a:r>
              <a:rPr lang="en-US" sz="2800" b="1" dirty="0">
                <a:solidFill>
                  <a:srgbClr val="0070C0"/>
                </a:solidFill>
              </a:rPr>
              <a:t>Gaps</a:t>
            </a:r>
            <a:endParaRPr lang="en-US" sz="2800" b="1" dirty="0"/>
          </a:p>
          <a:p>
            <a:pPr marL="0" indent="0" eaLnBrk="1" fontAlgn="auto" hangingPunct="1">
              <a:spcAft>
                <a:spcPts val="0"/>
              </a:spcAft>
              <a:buNone/>
              <a:defRPr/>
            </a:pPr>
            <a:endParaRPr sz="2800" b="1" dirty="0">
              <a:solidFill>
                <a:schemeClr val="accent2"/>
              </a:solidFill>
            </a:endParaRPr>
          </a:p>
          <a:p>
            <a:pPr lvl="1" eaLnBrk="1" fontAlgn="auto" hangingPunct="1">
              <a:spcAft>
                <a:spcPts val="0"/>
              </a:spcAft>
              <a:buClr>
                <a:schemeClr val="tx1"/>
              </a:buClr>
              <a:defRPr/>
            </a:pPr>
            <a:r>
              <a:rPr sz="2800" dirty="0">
                <a:solidFill>
                  <a:schemeClr val="tx1"/>
                </a:solidFill>
                <a:latin typeface="Calibri" panose="020F0502020204030204" pitchFamily="34" charset="0"/>
              </a:rPr>
              <a:t>Along the way, look for “deal</a:t>
            </a:r>
            <a:r>
              <a:rPr lang="en-US" sz="2800" dirty="0">
                <a:solidFill>
                  <a:schemeClr val="tx1"/>
                </a:solidFill>
                <a:latin typeface="Calibri" panose="020F0502020204030204" pitchFamily="34" charset="0"/>
              </a:rPr>
              <a:t>-</a:t>
            </a:r>
            <a:r>
              <a:rPr sz="2800" dirty="0">
                <a:solidFill>
                  <a:schemeClr val="tx1"/>
                </a:solidFill>
                <a:latin typeface="Calibri" panose="020F0502020204030204" pitchFamily="34" charset="0"/>
              </a:rPr>
              <a:t>breaker” gaps </a:t>
            </a:r>
            <a:r>
              <a:rPr lang="en-US" sz="2800" dirty="0">
                <a:solidFill>
                  <a:schemeClr val="tx1"/>
                </a:solidFill>
                <a:latin typeface="Calibri" panose="020F0502020204030204" pitchFamily="34" charset="0"/>
              </a:rPr>
              <a:t>that bottleneck the system</a:t>
            </a:r>
          </a:p>
          <a:p>
            <a:pPr lvl="2" eaLnBrk="1" fontAlgn="auto" hangingPunct="1">
              <a:spcAft>
                <a:spcPts val="0"/>
              </a:spcAft>
              <a:buClr>
                <a:schemeClr val="tx1"/>
              </a:buClr>
              <a:defRPr/>
            </a:pPr>
            <a:r>
              <a:rPr lang="en-US" dirty="0">
                <a:solidFill>
                  <a:schemeClr val="accent5"/>
                </a:solidFill>
                <a:latin typeface="Calibri" panose="020F0502020204030204" pitchFamily="34" charset="0"/>
              </a:rPr>
              <a:t>Ex. Lack of referrals</a:t>
            </a:r>
          </a:p>
          <a:p>
            <a:pPr lvl="2" eaLnBrk="1" fontAlgn="auto" hangingPunct="1">
              <a:spcAft>
                <a:spcPts val="0"/>
              </a:spcAft>
              <a:buClr>
                <a:schemeClr val="tx1"/>
              </a:buClr>
              <a:defRPr/>
            </a:pPr>
            <a:r>
              <a:rPr lang="en-US" dirty="0">
                <a:solidFill>
                  <a:schemeClr val="accent5"/>
                </a:solidFill>
                <a:latin typeface="Calibri" panose="020F0502020204030204" pitchFamily="34" charset="0"/>
              </a:rPr>
              <a:t>Ex. Ineligible costs leading to deal breakers</a:t>
            </a:r>
          </a:p>
          <a:p>
            <a:pPr lvl="2" eaLnBrk="1" fontAlgn="auto" hangingPunct="1">
              <a:spcAft>
                <a:spcPts val="0"/>
              </a:spcAft>
              <a:buClr>
                <a:schemeClr val="tx1"/>
              </a:buClr>
              <a:defRPr/>
            </a:pPr>
            <a:r>
              <a:rPr lang="en-US" dirty="0">
                <a:solidFill>
                  <a:schemeClr val="accent5"/>
                </a:solidFill>
                <a:latin typeface="Calibri" panose="020F0502020204030204" pitchFamily="34" charset="0"/>
              </a:rPr>
              <a:t>Ex. Lack of specialized housing search staff</a:t>
            </a:r>
          </a:p>
          <a:p>
            <a:pPr lvl="1" eaLnBrk="1" fontAlgn="auto" hangingPunct="1">
              <a:spcAft>
                <a:spcPts val="0"/>
              </a:spcAft>
              <a:buClr>
                <a:schemeClr val="tx1"/>
              </a:buClr>
              <a:defRPr/>
            </a:pPr>
            <a:endParaRPr sz="2800" dirty="0">
              <a:solidFill>
                <a:schemeClr val="tx1"/>
              </a:solidFill>
              <a:latin typeface="Calibri" panose="020F0502020204030204" pitchFamily="34" charset="0"/>
            </a:endParaRPr>
          </a:p>
          <a:p>
            <a:pPr lvl="1" eaLnBrk="1" fontAlgn="auto" hangingPunct="1">
              <a:spcAft>
                <a:spcPts val="0"/>
              </a:spcAft>
              <a:buClr>
                <a:schemeClr val="tx1"/>
              </a:buClr>
              <a:defRPr/>
            </a:pPr>
            <a:r>
              <a:rPr sz="2800" dirty="0">
                <a:solidFill>
                  <a:schemeClr val="tx1"/>
                </a:solidFill>
                <a:latin typeface="Calibri" panose="020F0502020204030204" pitchFamily="34" charset="0"/>
              </a:rPr>
              <a:t>Is </a:t>
            </a:r>
            <a:r>
              <a:rPr lang="en-US" sz="2800" dirty="0">
                <a:solidFill>
                  <a:schemeClr val="tx1"/>
                </a:solidFill>
                <a:latin typeface="Calibri" panose="020F0502020204030204" pitchFamily="34" charset="0"/>
              </a:rPr>
              <a:t>RRH or another intervention or service </a:t>
            </a:r>
            <a:r>
              <a:rPr sz="2800" dirty="0">
                <a:solidFill>
                  <a:schemeClr val="tx1"/>
                </a:solidFill>
                <a:latin typeface="Calibri" panose="020F0502020204030204" pitchFamily="34" charset="0"/>
              </a:rPr>
              <a:t>not being accessed because of an unnoticed barrier?</a:t>
            </a:r>
          </a:p>
          <a:p>
            <a:pPr lvl="2" eaLnBrk="1" fontAlgn="auto" hangingPunct="1">
              <a:spcAft>
                <a:spcPts val="0"/>
              </a:spcAft>
              <a:buClr>
                <a:schemeClr val="tx1"/>
              </a:buClr>
              <a:defRPr/>
            </a:pPr>
            <a:r>
              <a:rPr lang="en-US" dirty="0">
                <a:solidFill>
                  <a:schemeClr val="accent5"/>
                </a:solidFill>
                <a:latin typeface="Calibri" panose="020F0502020204030204" pitchFamily="34" charset="0"/>
              </a:rPr>
              <a:t>Ex. Lack of buy in from crisis response staff</a:t>
            </a:r>
          </a:p>
          <a:p>
            <a:pPr lvl="1" eaLnBrk="1" fontAlgn="auto" hangingPunct="1">
              <a:spcAft>
                <a:spcPts val="0"/>
              </a:spcAft>
              <a:buClr>
                <a:schemeClr val="tx1"/>
              </a:buClr>
              <a:defRPr/>
            </a:pPr>
            <a:endParaRPr sz="2800" dirty="0">
              <a:solidFill>
                <a:schemeClr val="tx1"/>
              </a:solidFill>
              <a:latin typeface="Calibri" panose="020F0502020204030204" pitchFamily="34" charset="0"/>
            </a:endParaRPr>
          </a:p>
          <a:p>
            <a:pPr marL="457200" lvl="1" indent="0" eaLnBrk="1" fontAlgn="auto" hangingPunct="1">
              <a:spcAft>
                <a:spcPts val="0"/>
              </a:spcAft>
              <a:buClr>
                <a:schemeClr val="tx1"/>
              </a:buClr>
              <a:buNone/>
              <a:defRPr/>
            </a:pPr>
            <a:endParaRPr sz="2400" dirty="0"/>
          </a:p>
          <a:p>
            <a:pPr marL="0" indent="0" eaLnBrk="1" fontAlgn="auto" hangingPunct="1">
              <a:spcAft>
                <a:spcPts val="0"/>
              </a:spcAft>
              <a:buNone/>
              <a:defRPr/>
            </a:pPr>
            <a:endParaRPr dirty="0"/>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solidFill>
                  <a:srgbClr val="000000">
                    <a:tint val="75000"/>
                  </a:srgbClr>
                </a:solidFill>
              </a:rPr>
              <a:t>121</a:t>
            </a:r>
            <a:endParaRPr lang="en-US" dirty="0">
              <a:solidFill>
                <a:srgbClr val="000000">
                  <a:tint val="75000"/>
                </a:srgbClr>
              </a:solidFill>
            </a:endParaRPr>
          </a:p>
        </p:txBody>
      </p:sp>
    </p:spTree>
    <p:extLst>
      <p:ext uri="{BB962C8B-B14F-4D97-AF65-F5344CB8AC3E}">
        <p14:creationId xmlns:p14="http://schemas.microsoft.com/office/powerpoint/2010/main" val="180980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Content Placeholder 2"/>
          <p:cNvSpPr>
            <a:spLocks noGrp="1"/>
          </p:cNvSpPr>
          <p:nvPr>
            <p:ph idx="1"/>
          </p:nvPr>
        </p:nvSpPr>
        <p:spPr>
          <a:xfrm>
            <a:off x="2436813" y="2019300"/>
            <a:ext cx="7886700" cy="5348288"/>
          </a:xfrm>
        </p:spPr>
        <p:txBody>
          <a:bodyPr/>
          <a:lstStyle/>
          <a:p>
            <a:pPr eaLnBrk="1" hangingPunct="1"/>
            <a:r>
              <a:rPr altLang="en-US" dirty="0">
                <a:solidFill>
                  <a:schemeClr val="tx1"/>
                </a:solidFill>
                <a:latin typeface="Calibri" panose="020F0502020204030204" pitchFamily="34" charset="0"/>
              </a:rPr>
              <a:t>Funding sources have different restrictions so figure out which funds can be used</a:t>
            </a:r>
          </a:p>
          <a:p>
            <a:pPr lvl="1" eaLnBrk="1" hangingPunct="1"/>
            <a:r>
              <a:rPr altLang="en-US" sz="2400" dirty="0">
                <a:solidFill>
                  <a:schemeClr val="tx1"/>
                </a:solidFill>
                <a:latin typeface="Calibri" panose="020F0502020204030204" pitchFamily="34" charset="0"/>
              </a:rPr>
              <a:t> If you can combine sources, you can move households through RRH services and have multiple sources address different core components of RRH</a:t>
            </a:r>
          </a:p>
          <a:p>
            <a:pPr marL="457200" lvl="1" indent="0" eaLnBrk="1" hangingPunct="1">
              <a:buNone/>
            </a:pPr>
            <a:endParaRPr altLang="en-US" sz="2400" dirty="0">
              <a:solidFill>
                <a:schemeClr val="tx1"/>
              </a:solidFill>
              <a:latin typeface="Calibri" panose="020F0502020204030204" pitchFamily="34" charset="0"/>
            </a:endParaRPr>
          </a:p>
          <a:p>
            <a:pPr eaLnBrk="1" hangingPunct="1"/>
            <a:r>
              <a:rPr altLang="en-US" dirty="0">
                <a:solidFill>
                  <a:schemeClr val="tx1"/>
                </a:solidFill>
                <a:latin typeface="Calibri" panose="020F0502020204030204" pitchFamily="34" charset="0"/>
              </a:rPr>
              <a:t>Make it seamless: the household being served should never feel the change in funding type </a:t>
            </a:r>
          </a:p>
          <a:p>
            <a:pPr marL="0" indent="0" eaLnBrk="1" hangingPunct="1">
              <a:buNone/>
            </a:pPr>
            <a:endParaRPr altLang="en-US" dirty="0">
              <a:solidFill>
                <a:schemeClr val="tx1"/>
              </a:solidFill>
              <a:latin typeface="Calibri" panose="020F0502020204030204" pitchFamily="34" charset="0"/>
            </a:endParaRPr>
          </a:p>
          <a:p>
            <a:pPr eaLnBrk="1" hangingPunct="1"/>
            <a:r>
              <a:rPr altLang="en-US" dirty="0">
                <a:solidFill>
                  <a:schemeClr val="tx1"/>
                </a:solidFill>
                <a:latin typeface="Calibri" panose="020F0502020204030204" pitchFamily="34" charset="0"/>
              </a:rPr>
              <a:t>With sources braided, more households can be served and with a wider array of options  </a:t>
            </a:r>
          </a:p>
        </p:txBody>
      </p:sp>
      <p:sp>
        <p:nvSpPr>
          <p:cNvPr id="302083" name="Title 1"/>
          <p:cNvSpPr>
            <a:spLocks noGrp="1"/>
          </p:cNvSpPr>
          <p:nvPr>
            <p:ph type="title"/>
          </p:nvPr>
        </p:nvSpPr>
        <p:spPr>
          <a:xfrm>
            <a:off x="2543175" y="1373188"/>
            <a:ext cx="7886700" cy="544512"/>
          </a:xfrm>
        </p:spPr>
        <p:txBody>
          <a:bodyPr>
            <a:normAutofit fontScale="90000"/>
          </a:bodyPr>
          <a:lstStyle/>
          <a:p>
            <a:pPr eaLnBrk="1" hangingPunct="1">
              <a:defRPr/>
            </a:pPr>
            <a:r>
              <a:rPr altLang="en-US" sz="3200">
                <a:latin typeface="Arial" panose="020B0604020202020204" pitchFamily="34" charset="0"/>
                <a:cs typeface="Arial" panose="020B0604020202020204" pitchFamily="34" charset="0"/>
              </a:rPr>
              <a:t>Bring RRH to Scale </a:t>
            </a:r>
            <a:br>
              <a:rPr altLang="en-US" sz="3200">
                <a:solidFill>
                  <a:srgbClr val="0070C0"/>
                </a:solidFill>
                <a:latin typeface="Arial" panose="020B0604020202020204" pitchFamily="34" charset="0"/>
                <a:cs typeface="Arial" panose="020B0604020202020204" pitchFamily="34" charset="0"/>
              </a:rPr>
            </a:br>
            <a:br>
              <a:rPr altLang="en-US" sz="3200">
                <a:latin typeface="Arial" panose="020B0604020202020204" pitchFamily="34" charset="0"/>
                <a:cs typeface="Arial" panose="020B0604020202020204" pitchFamily="34" charset="0"/>
              </a:rPr>
            </a:br>
            <a:r>
              <a:rPr altLang="en-US" sz="3200">
                <a:solidFill>
                  <a:srgbClr val="0070C0"/>
                </a:solidFill>
                <a:latin typeface="Arial" panose="020B0604020202020204" pitchFamily="34" charset="0"/>
                <a:cs typeface="Arial" panose="020B0604020202020204" pitchFamily="34" charset="0"/>
              </a:rPr>
              <a:t>Braiding and Blending Funding</a:t>
            </a:r>
            <a:br>
              <a:rPr altLang="en-US" sz="3200">
                <a:latin typeface="Arial" panose="020B0604020202020204" pitchFamily="34" charset="0"/>
                <a:cs typeface="Arial" panose="020B0604020202020204" pitchFamily="34" charset="0"/>
              </a:rPr>
            </a:br>
            <a:br>
              <a:rPr altLang="en-US" sz="3000">
                <a:latin typeface="Arial" panose="020B0604020202020204" pitchFamily="34" charset="0"/>
                <a:cs typeface="Arial" panose="020B0604020202020204" pitchFamily="34" charset="0"/>
              </a:rPr>
            </a:br>
            <a:endParaRPr altLang="en-US" sz="300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126</a:t>
            </a:r>
          </a:p>
        </p:txBody>
      </p:sp>
    </p:spTree>
    <p:extLst>
      <p:ext uri="{BB962C8B-B14F-4D97-AF65-F5344CB8AC3E}">
        <p14:creationId xmlns:p14="http://schemas.microsoft.com/office/powerpoint/2010/main" val="3221215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25" y="2401888"/>
            <a:ext cx="4668838" cy="4456112"/>
          </a:xfrm>
        </p:spPr>
        <p:txBody>
          <a:bodyPr>
            <a:noAutofit/>
          </a:bodyPr>
          <a:lstStyle/>
          <a:p>
            <a:pPr marL="0" indent="0" eaLnBrk="1" fontAlgn="auto" hangingPunct="1">
              <a:spcAft>
                <a:spcPts val="0"/>
              </a:spcAft>
              <a:buNone/>
              <a:defRPr/>
            </a:pPr>
            <a:r>
              <a:rPr b="1" dirty="0">
                <a:solidFill>
                  <a:schemeClr val="tx1"/>
                </a:solidFill>
                <a:latin typeface="Calibri" panose="020F0502020204030204" pitchFamily="34" charset="0"/>
              </a:rPr>
              <a:t>Braiding Funding</a:t>
            </a:r>
          </a:p>
          <a:p>
            <a:pPr eaLnBrk="1" fontAlgn="auto" hangingPunct="1">
              <a:spcAft>
                <a:spcPts val="0"/>
              </a:spcAft>
              <a:defRPr/>
            </a:pPr>
            <a:r>
              <a:rPr dirty="0">
                <a:solidFill>
                  <a:schemeClr val="tx1"/>
                </a:solidFill>
                <a:latin typeface="Calibri" panose="020F0502020204030204" pitchFamily="34" charset="0"/>
              </a:rPr>
              <a:t>Lots of different funds are used for rapid re-housing</a:t>
            </a:r>
          </a:p>
          <a:p>
            <a:pPr eaLnBrk="1" fontAlgn="auto" hangingPunct="1">
              <a:spcAft>
                <a:spcPts val="0"/>
              </a:spcAft>
              <a:defRPr/>
            </a:pPr>
            <a:r>
              <a:rPr dirty="0">
                <a:solidFill>
                  <a:schemeClr val="tx1"/>
                </a:solidFill>
                <a:latin typeface="Calibri" panose="020F0502020204030204" pitchFamily="34" charset="0"/>
              </a:rPr>
              <a:t>Funding streams may have different eligibility or reporting requirements </a:t>
            </a:r>
          </a:p>
          <a:p>
            <a:pPr eaLnBrk="1" fontAlgn="auto" hangingPunct="1">
              <a:spcAft>
                <a:spcPts val="0"/>
              </a:spcAft>
              <a:defRPr/>
            </a:pPr>
            <a:r>
              <a:rPr dirty="0">
                <a:solidFill>
                  <a:schemeClr val="tx1"/>
                </a:solidFill>
                <a:latin typeface="Calibri" panose="020F0502020204030204" pitchFamily="34" charset="0"/>
              </a:rPr>
              <a:t>Tracking and accountability is maintained at administrative/systems level</a:t>
            </a:r>
          </a:p>
          <a:p>
            <a:pPr eaLnBrk="1" fontAlgn="auto" hangingPunct="1">
              <a:spcAft>
                <a:spcPts val="0"/>
              </a:spcAft>
              <a:defRPr/>
            </a:pPr>
            <a:r>
              <a:rPr dirty="0">
                <a:solidFill>
                  <a:schemeClr val="tx1"/>
                </a:solidFill>
                <a:latin typeface="Calibri" panose="020F0502020204030204" pitchFamily="34" charset="0"/>
              </a:rPr>
              <a:t>One contract </a:t>
            </a:r>
          </a:p>
        </p:txBody>
      </p:sp>
      <p:sp>
        <p:nvSpPr>
          <p:cNvPr id="304131" name="Title 1"/>
          <p:cNvSpPr>
            <a:spLocks noGrp="1"/>
          </p:cNvSpPr>
          <p:nvPr>
            <p:ph type="title"/>
          </p:nvPr>
        </p:nvSpPr>
        <p:spPr>
          <a:xfrm>
            <a:off x="2627313" y="1063626"/>
            <a:ext cx="7886700" cy="542925"/>
          </a:xfrm>
        </p:spPr>
        <p:txBody>
          <a:bodyPr>
            <a:normAutofit fontScale="90000"/>
          </a:bodyPr>
          <a:lstStyle/>
          <a:p>
            <a:pPr eaLnBrk="1" hangingPunct="1">
              <a:defRPr/>
            </a:pPr>
            <a:r>
              <a:rPr altLang="en-US" sz="3200">
                <a:latin typeface="Arial" panose="020B0604020202020204" pitchFamily="34" charset="0"/>
                <a:cs typeface="Arial" panose="020B0604020202020204" pitchFamily="34" charset="0"/>
              </a:rPr>
              <a:t>Bring RRH to Scale </a:t>
            </a:r>
            <a:br>
              <a:rPr altLang="en-US" sz="3200">
                <a:solidFill>
                  <a:srgbClr val="0070C0"/>
                </a:solidFill>
                <a:latin typeface="Arial" panose="020B0604020202020204" pitchFamily="34" charset="0"/>
                <a:cs typeface="Arial" panose="020B0604020202020204" pitchFamily="34" charset="0"/>
              </a:rPr>
            </a:br>
            <a:br>
              <a:rPr altLang="en-US" sz="3200">
                <a:latin typeface="Arial" panose="020B0604020202020204" pitchFamily="34" charset="0"/>
                <a:cs typeface="Arial" panose="020B0604020202020204" pitchFamily="34" charset="0"/>
              </a:rPr>
            </a:br>
            <a:r>
              <a:rPr altLang="en-US" sz="3200">
                <a:latin typeface="Arial" panose="020B0604020202020204" pitchFamily="34" charset="0"/>
                <a:cs typeface="Arial" panose="020B0604020202020204" pitchFamily="34" charset="0"/>
              </a:rPr>
              <a:t>			</a:t>
            </a:r>
            <a:r>
              <a:rPr altLang="en-US" sz="3200">
                <a:solidFill>
                  <a:srgbClr val="0070C0"/>
                </a:solidFill>
                <a:latin typeface="Arial" panose="020B0604020202020204" pitchFamily="34" charset="0"/>
                <a:cs typeface="Arial" panose="020B0604020202020204" pitchFamily="34" charset="0"/>
              </a:rPr>
              <a:t>Braiding and</a:t>
            </a:r>
            <a:br>
              <a:rPr altLang="en-US" sz="3200">
                <a:solidFill>
                  <a:srgbClr val="0070C0"/>
                </a:solidFill>
                <a:latin typeface="Arial" panose="020B0604020202020204" pitchFamily="34" charset="0"/>
                <a:cs typeface="Arial" panose="020B0604020202020204" pitchFamily="34" charset="0"/>
              </a:rPr>
            </a:br>
            <a:r>
              <a:rPr altLang="en-US" sz="3200">
                <a:solidFill>
                  <a:srgbClr val="0070C0"/>
                </a:solidFill>
                <a:latin typeface="Arial" panose="020B0604020202020204" pitchFamily="34" charset="0"/>
                <a:cs typeface="Arial" panose="020B0604020202020204" pitchFamily="34" charset="0"/>
              </a:rPr>
              <a:t>			Blending Funding</a:t>
            </a:r>
            <a:endParaRPr altLang="en-US" sz="3000">
              <a:latin typeface="Arial" panose="020B0604020202020204" pitchFamily="34" charset="0"/>
              <a:cs typeface="Arial" panose="020B0604020202020204" pitchFamily="34" charset="0"/>
            </a:endParaRPr>
          </a:p>
        </p:txBody>
      </p:sp>
      <p:pic>
        <p:nvPicPr>
          <p:cNvPr id="7172" name="Picture 4" descr="https://s-media-cache-ak0.pinimg.com/736x/0a/69/e6/0a69e6bead0b144d3d8bd9b619a3631c.jpg"/>
          <p:cNvPicPr>
            <a:picLocks noChangeAspect="1" noChangeArrowheads="1"/>
          </p:cNvPicPr>
          <p:nvPr/>
        </p:nvPicPr>
        <p:blipFill>
          <a:blip r:embed="rId3">
            <a:extLst>
              <a:ext uri="{28A0092B-C50C-407E-A947-70E740481C1C}">
                <a14:useLocalDpi xmlns:a14="http://schemas.microsoft.com/office/drawing/2010/main" val="0"/>
              </a:ext>
            </a:extLst>
          </a:blip>
          <a:srcRect b="5315"/>
          <a:stretch>
            <a:fillRect/>
          </a:stretch>
        </p:blipFill>
        <p:spPr bwMode="auto">
          <a:xfrm>
            <a:off x="1524000" y="1335088"/>
            <a:ext cx="3714750" cy="55229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127</a:t>
            </a:r>
          </a:p>
        </p:txBody>
      </p:sp>
    </p:spTree>
    <p:extLst>
      <p:ext uri="{BB962C8B-B14F-4D97-AF65-F5344CB8AC3E}">
        <p14:creationId xmlns:p14="http://schemas.microsoft.com/office/powerpoint/2010/main" val="4038790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6913" y="2760663"/>
            <a:ext cx="4502150" cy="4456112"/>
          </a:xfrm>
        </p:spPr>
        <p:txBody>
          <a:bodyPr>
            <a:noAutofit/>
          </a:bodyPr>
          <a:lstStyle/>
          <a:p>
            <a:pPr marL="0" indent="0" eaLnBrk="1" fontAlgn="auto" hangingPunct="1">
              <a:spcAft>
                <a:spcPts val="0"/>
              </a:spcAft>
              <a:buNone/>
              <a:defRPr/>
            </a:pPr>
            <a:r>
              <a:rPr b="1" dirty="0">
                <a:solidFill>
                  <a:schemeClr val="tx1"/>
                </a:solidFill>
                <a:latin typeface="Calibri" panose="020F0502020204030204" pitchFamily="34" charset="0"/>
              </a:rPr>
              <a:t>Blending Funding</a:t>
            </a:r>
          </a:p>
          <a:p>
            <a:pPr eaLnBrk="1" fontAlgn="auto" hangingPunct="1">
              <a:spcAft>
                <a:spcPts val="0"/>
              </a:spcAft>
              <a:defRPr/>
            </a:pPr>
            <a:r>
              <a:rPr dirty="0">
                <a:solidFill>
                  <a:schemeClr val="tx1"/>
                </a:solidFill>
                <a:latin typeface="Calibri" panose="020F0502020204030204" pitchFamily="34" charset="0"/>
              </a:rPr>
              <a:t>Lots of different funds are combined into a flexible pool for rapid re-housing</a:t>
            </a:r>
          </a:p>
          <a:p>
            <a:pPr eaLnBrk="1" fontAlgn="auto" hangingPunct="1">
              <a:spcAft>
                <a:spcPts val="0"/>
              </a:spcAft>
              <a:defRPr/>
            </a:pPr>
            <a:r>
              <a:rPr dirty="0">
                <a:solidFill>
                  <a:schemeClr val="tx1"/>
                </a:solidFill>
                <a:latin typeface="Calibri" panose="020F0502020204030204" pitchFamily="34" charset="0"/>
              </a:rPr>
              <a:t>One set of eligibility and reporting requirements  </a:t>
            </a:r>
          </a:p>
          <a:p>
            <a:pPr eaLnBrk="1" fontAlgn="auto" hangingPunct="1">
              <a:spcAft>
                <a:spcPts val="0"/>
              </a:spcAft>
              <a:defRPr/>
            </a:pPr>
            <a:r>
              <a:rPr dirty="0">
                <a:solidFill>
                  <a:schemeClr val="tx1"/>
                </a:solidFill>
                <a:latin typeface="Calibri" panose="020F0502020204030204" pitchFamily="34" charset="0"/>
              </a:rPr>
              <a:t>They are allocated to providers without specific requirements </a:t>
            </a:r>
          </a:p>
          <a:p>
            <a:pPr eaLnBrk="1" fontAlgn="auto" hangingPunct="1">
              <a:spcAft>
                <a:spcPts val="0"/>
              </a:spcAft>
              <a:defRPr/>
            </a:pPr>
            <a:r>
              <a:rPr dirty="0">
                <a:solidFill>
                  <a:schemeClr val="tx1"/>
                </a:solidFill>
                <a:latin typeface="Calibri" panose="020F0502020204030204" pitchFamily="34" charset="0"/>
              </a:rPr>
              <a:t>One contract</a:t>
            </a:r>
          </a:p>
        </p:txBody>
      </p:sp>
      <p:sp>
        <p:nvSpPr>
          <p:cNvPr id="306179" name="Title 1"/>
          <p:cNvSpPr>
            <a:spLocks noGrp="1"/>
          </p:cNvSpPr>
          <p:nvPr>
            <p:ph type="title"/>
          </p:nvPr>
        </p:nvSpPr>
        <p:spPr>
          <a:xfrm>
            <a:off x="2781300" y="1335089"/>
            <a:ext cx="7886700" cy="542925"/>
          </a:xfrm>
        </p:spPr>
        <p:txBody>
          <a:bodyPr>
            <a:normAutofit fontScale="90000"/>
          </a:bodyPr>
          <a:lstStyle/>
          <a:p>
            <a:pPr eaLnBrk="1" hangingPunct="1">
              <a:defRPr/>
            </a:pPr>
            <a:r>
              <a:rPr altLang="en-US" sz="3200" dirty="0">
                <a:latin typeface="Arial" panose="020B0604020202020204" pitchFamily="34" charset="0"/>
                <a:cs typeface="Arial" panose="020B0604020202020204" pitchFamily="34" charset="0"/>
              </a:rPr>
              <a:t>Bring RRH to Scale </a:t>
            </a:r>
            <a:br>
              <a:rPr altLang="en-US" sz="3200" dirty="0">
                <a:solidFill>
                  <a:srgbClr val="0070C0"/>
                </a:solidFill>
                <a:latin typeface="Arial" panose="020B0604020202020204" pitchFamily="34" charset="0"/>
                <a:cs typeface="Arial" panose="020B0604020202020204" pitchFamily="34" charset="0"/>
              </a:rPr>
            </a:br>
            <a:br>
              <a:rPr altLang="en-US" sz="3200" dirty="0">
                <a:latin typeface="Arial" panose="020B0604020202020204" pitchFamily="34" charset="0"/>
                <a:cs typeface="Arial" panose="020B0604020202020204" pitchFamily="34" charset="0"/>
              </a:rPr>
            </a:br>
            <a:r>
              <a:rPr altLang="en-US" sz="3200" dirty="0">
                <a:latin typeface="Arial" panose="020B0604020202020204" pitchFamily="34" charset="0"/>
                <a:cs typeface="Arial" panose="020B0604020202020204" pitchFamily="34" charset="0"/>
              </a:rPr>
              <a:t>			  </a:t>
            </a:r>
            <a:r>
              <a:rPr altLang="en-US" sz="3200" dirty="0">
                <a:solidFill>
                  <a:srgbClr val="0070C0"/>
                </a:solidFill>
                <a:latin typeface="Arial" panose="020B0604020202020204" pitchFamily="34" charset="0"/>
                <a:cs typeface="Arial" panose="020B0604020202020204" pitchFamily="34" charset="0"/>
              </a:rPr>
              <a:t>Braiding and Blending 			  </a:t>
            </a:r>
            <a:r>
              <a:rPr lang="en-US" altLang="en-US" sz="3200" dirty="0">
                <a:solidFill>
                  <a:srgbClr val="0070C0"/>
                </a:solidFill>
                <a:latin typeface="Arial" panose="020B0604020202020204" pitchFamily="34" charset="0"/>
                <a:cs typeface="Arial" panose="020B0604020202020204" pitchFamily="34" charset="0"/>
              </a:rPr>
              <a:t>	  </a:t>
            </a:r>
            <a:r>
              <a:rPr altLang="en-US" sz="3200" dirty="0">
                <a:solidFill>
                  <a:srgbClr val="0070C0"/>
                </a:solidFill>
                <a:latin typeface="Arial" panose="020B0604020202020204" pitchFamily="34" charset="0"/>
                <a:cs typeface="Arial" panose="020B0604020202020204" pitchFamily="34" charset="0"/>
              </a:rPr>
              <a:t>Funding</a:t>
            </a:r>
            <a:endParaRPr altLang="en-US" sz="3000" dirty="0">
              <a:latin typeface="Arial" panose="020B0604020202020204" pitchFamily="34" charset="0"/>
              <a:cs typeface="Arial" panose="020B0604020202020204" pitchFamily="34" charset="0"/>
            </a:endParaRPr>
          </a:p>
        </p:txBody>
      </p:sp>
      <p:pic>
        <p:nvPicPr>
          <p:cNvPr id="7174" name="Picture 6" descr="https://t1.ftcdn.net/jpg/00/95/15/98/160_F_95159821_w1JMxDZgVxXSo8IWcq8f5ywMrSuCsT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878013"/>
            <a:ext cx="4016375" cy="441463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128</a:t>
            </a:r>
          </a:p>
        </p:txBody>
      </p:sp>
    </p:spTree>
    <p:extLst>
      <p:ext uri="{BB962C8B-B14F-4D97-AF65-F5344CB8AC3E}">
        <p14:creationId xmlns:p14="http://schemas.microsoft.com/office/powerpoint/2010/main" val="1510513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66" y="1423851"/>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908766" y="4012475"/>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962503" y="235915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4222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95525" y="1512888"/>
            <a:ext cx="7640638" cy="4691062"/>
          </a:xfrm>
        </p:spPr>
        <p:txBody>
          <a:bodyPr/>
          <a:lstStyle/>
          <a:p>
            <a:pPr marL="0" indent="0" eaLnBrk="1" fontAlgn="auto" hangingPunct="1">
              <a:spcAft>
                <a:spcPts val="0"/>
              </a:spcAft>
              <a:buNone/>
              <a:defRPr/>
            </a:pPr>
            <a:r>
              <a:rPr b="1" dirty="0">
                <a:solidFill>
                  <a:schemeClr val="accent2"/>
                </a:solidFill>
                <a:latin typeface="Calibri" panose="020F0502020204030204" pitchFamily="34" charset="0"/>
              </a:rPr>
              <a:t>What is system-wide </a:t>
            </a:r>
            <a:r>
              <a:rPr lang="en-US" b="1" dirty="0">
                <a:solidFill>
                  <a:schemeClr val="accent2"/>
                </a:solidFill>
                <a:latin typeface="Calibri" panose="020F0502020204030204" pitchFamily="34" charset="0"/>
              </a:rPr>
              <a:t>p</a:t>
            </a:r>
            <a:r>
              <a:rPr b="1" dirty="0">
                <a:solidFill>
                  <a:schemeClr val="accent2"/>
                </a:solidFill>
                <a:latin typeface="Calibri" panose="020F0502020204030204" pitchFamily="34" charset="0"/>
              </a:rPr>
              <a:t>rogressive </a:t>
            </a:r>
            <a:r>
              <a:rPr lang="en-US" b="1" dirty="0">
                <a:solidFill>
                  <a:schemeClr val="accent2"/>
                </a:solidFill>
                <a:latin typeface="Calibri" panose="020F0502020204030204" pitchFamily="34" charset="0"/>
              </a:rPr>
              <a:t>e</a:t>
            </a:r>
            <a:r>
              <a:rPr b="1" dirty="0">
                <a:solidFill>
                  <a:schemeClr val="accent2"/>
                </a:solidFill>
                <a:latin typeface="Calibri" panose="020F0502020204030204" pitchFamily="34" charset="0"/>
              </a:rPr>
              <a:t>ngagement?</a:t>
            </a:r>
          </a:p>
          <a:p>
            <a:pPr eaLnBrk="1" fontAlgn="auto" hangingPunct="1">
              <a:spcAft>
                <a:spcPts val="0"/>
              </a:spcAft>
              <a:buFont typeface="Arial"/>
              <a:buChar char="•"/>
              <a:defRPr/>
            </a:pPr>
            <a:endParaRPr dirty="0">
              <a:latin typeface="Calibri" panose="020F0502020204030204" pitchFamily="34" charset="0"/>
            </a:endParaRPr>
          </a:p>
          <a:p>
            <a:pPr marL="0" indent="0" eaLnBrk="1" fontAlgn="auto" hangingPunct="1">
              <a:spcAft>
                <a:spcPts val="0"/>
              </a:spcAft>
              <a:buNone/>
              <a:defRPr/>
            </a:pPr>
            <a:r>
              <a:rPr dirty="0">
                <a:solidFill>
                  <a:schemeClr val="tx1"/>
                </a:solidFill>
                <a:latin typeface="Calibri" panose="020F0502020204030204" pitchFamily="34" charset="0"/>
              </a:rPr>
              <a:t>P</a:t>
            </a:r>
            <a:r>
              <a:rPr lang="en-US" dirty="0">
                <a:solidFill>
                  <a:schemeClr val="tx1"/>
                </a:solidFill>
                <a:latin typeface="Calibri" panose="020F0502020204030204" pitchFamily="34" charset="0"/>
              </a:rPr>
              <a:t>rogressive engagement (PE)</a:t>
            </a:r>
            <a:r>
              <a:rPr dirty="0">
                <a:solidFill>
                  <a:schemeClr val="tx1"/>
                </a:solidFill>
                <a:latin typeface="Calibri" panose="020F0502020204030204" pitchFamily="34" charset="0"/>
              </a:rPr>
              <a:t> is a system strategy to provide most or all people with just enough RRH assistance at system entry to help them exit from homelessness, while reserving intensive resources for people who are most in need of PSH and longer-term supports, in order to shorten the time people are homeless and help more people exit homelessness.</a:t>
            </a:r>
          </a:p>
        </p:txBody>
      </p:sp>
      <p:sp>
        <p:nvSpPr>
          <p:cNvPr id="245763" name="Title 3"/>
          <p:cNvSpPr>
            <a:spLocks noGrp="1"/>
          </p:cNvSpPr>
          <p:nvPr>
            <p:ph type="title"/>
          </p:nvPr>
        </p:nvSpPr>
        <p:spPr>
          <a:xfrm>
            <a:off x="2657475" y="169863"/>
            <a:ext cx="7645400" cy="1173162"/>
          </a:xfrm>
        </p:spPr>
        <p:txBody>
          <a:bodyPr/>
          <a:lstStyle/>
          <a:p>
            <a:pPr eaLnBrk="1" hangingPunct="1"/>
            <a:r>
              <a:rPr altLang="en-US" sz="2800" dirty="0"/>
              <a:t>Progressive Engagement Across the System Using RRH</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100</a:t>
            </a:r>
          </a:p>
        </p:txBody>
      </p:sp>
    </p:spTree>
    <p:extLst>
      <p:ext uri="{BB962C8B-B14F-4D97-AF65-F5344CB8AC3E}">
        <p14:creationId xmlns:p14="http://schemas.microsoft.com/office/powerpoint/2010/main" val="3404889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9897F"/>
          </a:solidFill>
        </p:spPr>
        <p:txBody>
          <a:bodyPr rtlCol="0">
            <a:normAutofit/>
          </a:bodyPr>
          <a:lstStyle/>
          <a:p>
            <a:pPr eaLnBrk="1" fontAlgn="auto" hangingPunct="1">
              <a:spcAft>
                <a:spcPts val="0"/>
              </a:spcAft>
              <a:defRPr/>
            </a:pPr>
            <a:r>
              <a:rPr lang="en-US" dirty="0">
                <a:solidFill>
                  <a:schemeClr val="bg1"/>
                </a:solidFill>
              </a:rPr>
              <a:t>System-Wide Progressive Engagement</a:t>
            </a:r>
          </a:p>
        </p:txBody>
      </p:sp>
      <p:grpSp>
        <p:nvGrpSpPr>
          <p:cNvPr id="247811" name="Group 9"/>
          <p:cNvGrpSpPr>
            <a:grpSpLocks/>
          </p:cNvGrpSpPr>
          <p:nvPr/>
        </p:nvGrpSpPr>
        <p:grpSpPr bwMode="auto">
          <a:xfrm>
            <a:off x="2968626" y="1617664"/>
            <a:ext cx="6481763" cy="5100637"/>
            <a:chOff x="609598" y="1600200"/>
            <a:chExt cx="7852867" cy="4749800"/>
          </a:xfrm>
        </p:grpSpPr>
        <p:sp>
          <p:nvSpPr>
            <p:cNvPr id="11" name="Rounded Rectangle 10"/>
            <p:cNvSpPr/>
            <p:nvPr/>
          </p:nvSpPr>
          <p:spPr>
            <a:xfrm>
              <a:off x="609598" y="1600200"/>
              <a:ext cx="7581680" cy="1294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defTabSz="457200">
                <a:defRPr/>
              </a:pPr>
              <a:r>
                <a:rPr lang="en-US" sz="6000" b="1" dirty="0">
                  <a:solidFill>
                    <a:srgbClr val="074865"/>
                  </a:solidFill>
                  <a:latin typeface="Arial"/>
                </a:rPr>
                <a:t>Permanent Housing</a:t>
              </a:r>
            </a:p>
          </p:txBody>
        </p:sp>
        <p:grpSp>
          <p:nvGrpSpPr>
            <p:cNvPr id="247819" name="Group 11"/>
            <p:cNvGrpSpPr>
              <a:grpSpLocks/>
            </p:cNvGrpSpPr>
            <p:nvPr/>
          </p:nvGrpSpPr>
          <p:grpSpPr bwMode="auto">
            <a:xfrm>
              <a:off x="609600" y="3048000"/>
              <a:ext cx="1524000" cy="3276600"/>
              <a:chOff x="685800" y="3048000"/>
              <a:chExt cx="1524000" cy="3276600"/>
            </a:xfrm>
          </p:grpSpPr>
          <p:sp>
            <p:nvSpPr>
              <p:cNvPr id="29" name="Rounded Rectangle 28"/>
              <p:cNvSpPr/>
              <p:nvPr/>
            </p:nvSpPr>
            <p:spPr>
              <a:xfrm>
                <a:off x="685798" y="3733396"/>
                <a:ext cx="1523260" cy="25914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457200">
                  <a:defRPr/>
                </a:pPr>
                <a:endParaRPr lang="en-US" sz="2000" b="1" dirty="0">
                  <a:solidFill>
                    <a:srgbClr val="074865"/>
                  </a:solidFill>
                  <a:latin typeface="Arial"/>
                </a:endParaRPr>
              </a:p>
              <a:p>
                <a:pPr algn="ctr" defTabSz="457200">
                  <a:defRPr/>
                </a:pPr>
                <a:r>
                  <a:rPr lang="en-US" sz="2000" b="1" dirty="0">
                    <a:solidFill>
                      <a:srgbClr val="074865"/>
                    </a:solidFill>
                    <a:latin typeface="Arial"/>
                  </a:rPr>
                  <a:t>Shelter Entry</a:t>
                </a:r>
              </a:p>
            </p:txBody>
          </p:sp>
          <p:sp>
            <p:nvSpPr>
              <p:cNvPr id="30" name="Up Arrow 29"/>
              <p:cNvSpPr/>
              <p:nvPr/>
            </p:nvSpPr>
            <p:spPr>
              <a:xfrm>
                <a:off x="1257021" y="3047462"/>
                <a:ext cx="380815" cy="83820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grpSp>
        <p:grpSp>
          <p:nvGrpSpPr>
            <p:cNvPr id="247820" name="Group 12"/>
            <p:cNvGrpSpPr>
              <a:grpSpLocks/>
            </p:cNvGrpSpPr>
            <p:nvPr/>
          </p:nvGrpSpPr>
          <p:grpSpPr bwMode="auto">
            <a:xfrm>
              <a:off x="2590800" y="3048000"/>
              <a:ext cx="1066800" cy="3276600"/>
              <a:chOff x="2362200" y="3048000"/>
              <a:chExt cx="1066800" cy="3276600"/>
            </a:xfrm>
          </p:grpSpPr>
          <p:sp>
            <p:nvSpPr>
              <p:cNvPr id="27" name="Rounded Rectangle 26"/>
              <p:cNvSpPr/>
              <p:nvPr/>
            </p:nvSpPr>
            <p:spPr>
              <a:xfrm>
                <a:off x="2362005" y="4190194"/>
                <a:ext cx="1067436" cy="21346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000" b="1" dirty="0">
                    <a:solidFill>
                      <a:srgbClr val="074865"/>
                    </a:solidFill>
                    <a:latin typeface="Arial"/>
                  </a:rPr>
                  <a:t>RRH $</a:t>
                </a:r>
              </a:p>
            </p:txBody>
          </p:sp>
          <p:sp>
            <p:nvSpPr>
              <p:cNvPr id="28" name="Up Arrow 27"/>
              <p:cNvSpPr/>
              <p:nvPr/>
            </p:nvSpPr>
            <p:spPr>
              <a:xfrm>
                <a:off x="2704354" y="3047462"/>
                <a:ext cx="382739" cy="125804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grpSp>
        <p:grpSp>
          <p:nvGrpSpPr>
            <p:cNvPr id="247821" name="Group 13"/>
            <p:cNvGrpSpPr>
              <a:grpSpLocks/>
            </p:cNvGrpSpPr>
            <p:nvPr/>
          </p:nvGrpSpPr>
          <p:grpSpPr bwMode="auto">
            <a:xfrm>
              <a:off x="4267200" y="3048000"/>
              <a:ext cx="1066800" cy="3276600"/>
              <a:chOff x="2362200" y="3048000"/>
              <a:chExt cx="1066800" cy="3276600"/>
            </a:xfrm>
          </p:grpSpPr>
          <p:sp>
            <p:nvSpPr>
              <p:cNvPr id="25" name="Rounded Rectangle 24"/>
              <p:cNvSpPr/>
              <p:nvPr/>
            </p:nvSpPr>
            <p:spPr>
              <a:xfrm>
                <a:off x="2362729" y="4876128"/>
                <a:ext cx="1065512" cy="1448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000" b="1" dirty="0">
                    <a:solidFill>
                      <a:srgbClr val="074865"/>
                    </a:solidFill>
                    <a:latin typeface="Arial"/>
                  </a:rPr>
                  <a:t>RRH $$</a:t>
                </a:r>
              </a:p>
            </p:txBody>
          </p:sp>
          <p:sp>
            <p:nvSpPr>
              <p:cNvPr id="26" name="Up Arrow 25"/>
              <p:cNvSpPr/>
              <p:nvPr/>
            </p:nvSpPr>
            <p:spPr>
              <a:xfrm>
                <a:off x="2705078" y="3047462"/>
                <a:ext cx="380815" cy="1828666"/>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grpSp>
        <p:grpSp>
          <p:nvGrpSpPr>
            <p:cNvPr id="247822" name="Group 14"/>
            <p:cNvGrpSpPr>
              <a:grpSpLocks/>
            </p:cNvGrpSpPr>
            <p:nvPr/>
          </p:nvGrpSpPr>
          <p:grpSpPr bwMode="auto">
            <a:xfrm>
              <a:off x="5867400" y="3060700"/>
              <a:ext cx="1066800" cy="3276600"/>
              <a:chOff x="2362200" y="3048000"/>
              <a:chExt cx="1066800" cy="3276600"/>
            </a:xfrm>
          </p:grpSpPr>
          <p:sp>
            <p:nvSpPr>
              <p:cNvPr id="23" name="Rounded Rectangle 22"/>
              <p:cNvSpPr/>
              <p:nvPr/>
            </p:nvSpPr>
            <p:spPr>
              <a:xfrm>
                <a:off x="2362722" y="5587799"/>
                <a:ext cx="1065512" cy="7361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defTabSz="457200">
                  <a:defRPr/>
                </a:pPr>
                <a:r>
                  <a:rPr lang="en-US" sz="3200" b="1" dirty="0">
                    <a:solidFill>
                      <a:srgbClr val="074865"/>
                    </a:solidFill>
                    <a:latin typeface="Arial"/>
                  </a:rPr>
                  <a:t>RRH $$$</a:t>
                </a:r>
              </a:p>
            </p:txBody>
          </p:sp>
          <p:sp>
            <p:nvSpPr>
              <p:cNvPr id="24" name="Up Arrow 23"/>
              <p:cNvSpPr/>
              <p:nvPr/>
            </p:nvSpPr>
            <p:spPr>
              <a:xfrm>
                <a:off x="2705071" y="3048067"/>
                <a:ext cx="380815" cy="2539732"/>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grpSp>
        <p:grpSp>
          <p:nvGrpSpPr>
            <p:cNvPr id="247823" name="Group 15"/>
            <p:cNvGrpSpPr>
              <a:grpSpLocks/>
            </p:cNvGrpSpPr>
            <p:nvPr/>
          </p:nvGrpSpPr>
          <p:grpSpPr bwMode="auto">
            <a:xfrm>
              <a:off x="7395665" y="3073400"/>
              <a:ext cx="1066800" cy="3276600"/>
              <a:chOff x="2290265" y="3048000"/>
              <a:chExt cx="1066800" cy="3276600"/>
            </a:xfrm>
          </p:grpSpPr>
          <p:sp>
            <p:nvSpPr>
              <p:cNvPr id="21" name="Rounded Rectangle 20"/>
              <p:cNvSpPr/>
              <p:nvPr/>
            </p:nvSpPr>
            <p:spPr>
              <a:xfrm>
                <a:off x="2289629" y="5943197"/>
                <a:ext cx="1067436" cy="381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defTabSz="457200">
                  <a:defRPr/>
                </a:pPr>
                <a:r>
                  <a:rPr lang="en-US" sz="3200" b="1" dirty="0">
                    <a:solidFill>
                      <a:srgbClr val="074865"/>
                    </a:solidFill>
                    <a:latin typeface="Arial"/>
                  </a:rPr>
                  <a:t>PSH</a:t>
                </a:r>
              </a:p>
            </p:txBody>
          </p:sp>
          <p:sp>
            <p:nvSpPr>
              <p:cNvPr id="22" name="Up Arrow 21"/>
              <p:cNvSpPr/>
              <p:nvPr/>
            </p:nvSpPr>
            <p:spPr>
              <a:xfrm>
                <a:off x="2631978" y="3048671"/>
                <a:ext cx="382739" cy="2894525"/>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grpSp>
        <p:sp>
          <p:nvSpPr>
            <p:cNvPr id="17" name="Right Arrow 16"/>
            <p:cNvSpPr/>
            <p:nvPr/>
          </p:nvSpPr>
          <p:spPr>
            <a:xfrm>
              <a:off x="2234794" y="5993728"/>
              <a:ext cx="305805" cy="35627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sp>
          <p:nvSpPr>
            <p:cNvPr id="18" name="Right Arrow 17"/>
            <p:cNvSpPr/>
            <p:nvPr/>
          </p:nvSpPr>
          <p:spPr>
            <a:xfrm>
              <a:off x="3886915" y="5968597"/>
              <a:ext cx="303883" cy="35627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sp>
          <p:nvSpPr>
            <p:cNvPr id="19" name="Right Arrow 18"/>
            <p:cNvSpPr/>
            <p:nvPr/>
          </p:nvSpPr>
          <p:spPr>
            <a:xfrm>
              <a:off x="5498647" y="5993728"/>
              <a:ext cx="305807" cy="35627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sp>
          <p:nvSpPr>
            <p:cNvPr id="20" name="Right Arrow 19"/>
            <p:cNvSpPr/>
            <p:nvPr/>
          </p:nvSpPr>
          <p:spPr>
            <a:xfrm>
              <a:off x="7014214" y="5981902"/>
              <a:ext cx="305807" cy="35479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Arial"/>
              </a:endParaRPr>
            </a:p>
          </p:txBody>
        </p:sp>
      </p:grpSp>
      <p:grpSp>
        <p:nvGrpSpPr>
          <p:cNvPr id="42" name="Group 41"/>
          <p:cNvGrpSpPr>
            <a:grpSpLocks/>
          </p:cNvGrpSpPr>
          <p:nvPr/>
        </p:nvGrpSpPr>
        <p:grpSpPr bwMode="auto">
          <a:xfrm>
            <a:off x="1524001" y="1619250"/>
            <a:ext cx="1330325" cy="5099050"/>
            <a:chOff x="0" y="1618891"/>
            <a:chExt cx="1330036" cy="5098875"/>
          </a:xfrm>
        </p:grpSpPr>
        <p:sp>
          <p:nvSpPr>
            <p:cNvPr id="36" name="Rounded Rectangle 35"/>
            <p:cNvSpPr/>
            <p:nvPr/>
          </p:nvSpPr>
          <p:spPr>
            <a:xfrm>
              <a:off x="0" y="1618891"/>
              <a:ext cx="1330036" cy="1390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457200">
                <a:defRPr/>
              </a:pPr>
              <a:r>
                <a:rPr lang="en-US" sz="1200" b="1" dirty="0">
                  <a:solidFill>
                    <a:srgbClr val="074865"/>
                  </a:solidFill>
                  <a:latin typeface="Arial"/>
                </a:rPr>
                <a:t>Coordinated Entry/</a:t>
              </a:r>
            </a:p>
            <a:p>
              <a:pPr algn="ctr" defTabSz="457200">
                <a:defRPr/>
              </a:pPr>
              <a:r>
                <a:rPr lang="en-US" sz="1200" b="1" dirty="0">
                  <a:solidFill>
                    <a:srgbClr val="074865"/>
                  </a:solidFill>
                  <a:latin typeface="Arial"/>
                </a:rPr>
                <a:t>Diversion</a:t>
              </a:r>
            </a:p>
          </p:txBody>
        </p:sp>
        <p:sp>
          <p:nvSpPr>
            <p:cNvPr id="9" name="Bent Arrow 8"/>
            <p:cNvSpPr>
              <a:spLocks/>
            </p:cNvSpPr>
            <p:nvPr/>
          </p:nvSpPr>
          <p:spPr bwMode="auto">
            <a:xfrm rot="10800000" flipH="1">
              <a:off x="587247" y="3009493"/>
              <a:ext cx="742789" cy="3708273"/>
            </a:xfrm>
            <a:custGeom>
              <a:avLst/>
              <a:gdLst>
                <a:gd name="T0" fmla="*/ 0 w 742789"/>
                <a:gd name="T1" fmla="*/ 3708273 h 3708273"/>
                <a:gd name="T2" fmla="*/ 0 w 742789"/>
                <a:gd name="T3" fmla="*/ 417819 h 3708273"/>
                <a:gd name="T4" fmla="*/ 324970 w 742789"/>
                <a:gd name="T5" fmla="*/ 92849 h 3708273"/>
                <a:gd name="T6" fmla="*/ 557092 w 742789"/>
                <a:gd name="T7" fmla="*/ 92849 h 3708273"/>
                <a:gd name="T8" fmla="*/ 557092 w 742789"/>
                <a:gd name="T9" fmla="*/ 0 h 3708273"/>
                <a:gd name="T10" fmla="*/ 742789 w 742789"/>
                <a:gd name="T11" fmla="*/ 185697 h 3708273"/>
                <a:gd name="T12" fmla="*/ 557092 w 742789"/>
                <a:gd name="T13" fmla="*/ 371395 h 3708273"/>
                <a:gd name="T14" fmla="*/ 557092 w 742789"/>
                <a:gd name="T15" fmla="*/ 278546 h 3708273"/>
                <a:gd name="T16" fmla="*/ 324970 w 742789"/>
                <a:gd name="T17" fmla="*/ 278546 h 3708273"/>
                <a:gd name="T18" fmla="*/ 185697 w 742789"/>
                <a:gd name="T19" fmla="*/ 417819 h 3708273"/>
                <a:gd name="T20" fmla="*/ 185697 w 742789"/>
                <a:gd name="T21" fmla="*/ 3708273 h 3708273"/>
                <a:gd name="T22" fmla="*/ 0 w 742789"/>
                <a:gd name="T23" fmla="*/ 3708273 h 37082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2789" h="3708273">
                  <a:moveTo>
                    <a:pt x="0" y="3708273"/>
                  </a:moveTo>
                  <a:lnTo>
                    <a:pt x="0" y="417819"/>
                  </a:lnTo>
                  <a:cubicBezTo>
                    <a:pt x="0" y="238343"/>
                    <a:pt x="145494" y="92849"/>
                    <a:pt x="324970" y="92849"/>
                  </a:cubicBezTo>
                  <a:lnTo>
                    <a:pt x="557092" y="92849"/>
                  </a:lnTo>
                  <a:lnTo>
                    <a:pt x="557092" y="0"/>
                  </a:lnTo>
                  <a:lnTo>
                    <a:pt x="742789" y="185697"/>
                  </a:lnTo>
                  <a:lnTo>
                    <a:pt x="557092" y="371395"/>
                  </a:lnTo>
                  <a:lnTo>
                    <a:pt x="557092" y="278546"/>
                  </a:lnTo>
                  <a:lnTo>
                    <a:pt x="324970" y="278546"/>
                  </a:lnTo>
                  <a:cubicBezTo>
                    <a:pt x="248052" y="278546"/>
                    <a:pt x="185697" y="340901"/>
                    <a:pt x="185697" y="417819"/>
                  </a:cubicBezTo>
                  <a:lnTo>
                    <a:pt x="185697" y="3708273"/>
                  </a:lnTo>
                  <a:lnTo>
                    <a:pt x="0" y="3708273"/>
                  </a:lnTo>
                  <a:close/>
                </a:path>
              </a:pathLst>
            </a:custGeom>
            <a:solidFill>
              <a:schemeClr val="bg1"/>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eaLnBrk="0" fontAlgn="base" hangingPunct="0">
                <a:spcBef>
                  <a:spcPct val="0"/>
                </a:spcBef>
                <a:spcAft>
                  <a:spcPct val="0"/>
                </a:spcAft>
              </a:pPr>
              <a:endParaRPr lang="en-US">
                <a:solidFill>
                  <a:prstClr val="black"/>
                </a:solidFill>
                <a:latin typeface="Arial" charset="0"/>
              </a:endParaRPr>
            </a:p>
          </p:txBody>
        </p:sp>
      </p:grpSp>
      <p:grpSp>
        <p:nvGrpSpPr>
          <p:cNvPr id="40" name="Group 39"/>
          <p:cNvGrpSpPr>
            <a:grpSpLocks/>
          </p:cNvGrpSpPr>
          <p:nvPr/>
        </p:nvGrpSpPr>
        <p:grpSpPr bwMode="auto">
          <a:xfrm>
            <a:off x="9297989" y="1619250"/>
            <a:ext cx="1328737" cy="5018088"/>
            <a:chOff x="7773279" y="1618891"/>
            <a:chExt cx="1330036" cy="5017711"/>
          </a:xfrm>
        </p:grpSpPr>
        <p:sp>
          <p:nvSpPr>
            <p:cNvPr id="37" name="Rounded Rectangle 36"/>
            <p:cNvSpPr/>
            <p:nvPr/>
          </p:nvSpPr>
          <p:spPr>
            <a:xfrm>
              <a:off x="7773279" y="1618891"/>
              <a:ext cx="1330036" cy="13905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457200">
                <a:defRPr/>
              </a:pPr>
              <a:r>
                <a:rPr lang="en-US" sz="1600" b="1" dirty="0">
                  <a:solidFill>
                    <a:srgbClr val="074865"/>
                  </a:solidFill>
                  <a:latin typeface="Arial"/>
                </a:rPr>
                <a:t>Other Housing Subsidy</a:t>
              </a:r>
            </a:p>
          </p:txBody>
        </p:sp>
        <p:sp>
          <p:nvSpPr>
            <p:cNvPr id="41" name="Bent Arrow 40"/>
            <p:cNvSpPr>
              <a:spLocks/>
            </p:cNvSpPr>
            <p:nvPr/>
          </p:nvSpPr>
          <p:spPr bwMode="auto">
            <a:xfrm rot="16200000" flipV="1">
              <a:off x="6593628" y="4532122"/>
              <a:ext cx="3436680" cy="772279"/>
            </a:xfrm>
            <a:custGeom>
              <a:avLst/>
              <a:gdLst>
                <a:gd name="T0" fmla="*/ 0 w 3436680"/>
                <a:gd name="T1" fmla="*/ 772279 h 772279"/>
                <a:gd name="T2" fmla="*/ 0 w 3436680"/>
                <a:gd name="T3" fmla="*/ 440261 h 772279"/>
                <a:gd name="T4" fmla="*/ 337872 w 3436680"/>
                <a:gd name="T5" fmla="*/ 102389 h 772279"/>
                <a:gd name="T6" fmla="*/ 3243610 w 3436680"/>
                <a:gd name="T7" fmla="*/ 102389 h 772279"/>
                <a:gd name="T8" fmla="*/ 3243610 w 3436680"/>
                <a:gd name="T9" fmla="*/ 0 h 772279"/>
                <a:gd name="T10" fmla="*/ 3436680 w 3436680"/>
                <a:gd name="T11" fmla="*/ 198924 h 772279"/>
                <a:gd name="T12" fmla="*/ 3243610 w 3436680"/>
                <a:gd name="T13" fmla="*/ 397847 h 772279"/>
                <a:gd name="T14" fmla="*/ 3243610 w 3436680"/>
                <a:gd name="T15" fmla="*/ 295458 h 772279"/>
                <a:gd name="T16" fmla="*/ 337872 w 3436680"/>
                <a:gd name="T17" fmla="*/ 295458 h 772279"/>
                <a:gd name="T18" fmla="*/ 193070 w 3436680"/>
                <a:gd name="T19" fmla="*/ 440260 h 772279"/>
                <a:gd name="T20" fmla="*/ 193070 w 3436680"/>
                <a:gd name="T21" fmla="*/ 772279 h 772279"/>
                <a:gd name="T22" fmla="*/ 0 w 3436680"/>
                <a:gd name="T23" fmla="*/ 772279 h 772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6680" h="772279">
                  <a:moveTo>
                    <a:pt x="0" y="772279"/>
                  </a:moveTo>
                  <a:lnTo>
                    <a:pt x="0" y="440261"/>
                  </a:lnTo>
                  <a:cubicBezTo>
                    <a:pt x="0" y="253659"/>
                    <a:pt x="151270" y="102389"/>
                    <a:pt x="337872" y="102389"/>
                  </a:cubicBezTo>
                  <a:lnTo>
                    <a:pt x="3243610" y="102389"/>
                  </a:lnTo>
                  <a:lnTo>
                    <a:pt x="3243610" y="0"/>
                  </a:lnTo>
                  <a:lnTo>
                    <a:pt x="3436680" y="198924"/>
                  </a:lnTo>
                  <a:lnTo>
                    <a:pt x="3243610" y="397847"/>
                  </a:lnTo>
                  <a:lnTo>
                    <a:pt x="3243610" y="295458"/>
                  </a:lnTo>
                  <a:lnTo>
                    <a:pt x="337872" y="295458"/>
                  </a:lnTo>
                  <a:cubicBezTo>
                    <a:pt x="257900" y="295458"/>
                    <a:pt x="193070" y="360288"/>
                    <a:pt x="193070" y="440260"/>
                  </a:cubicBezTo>
                  <a:lnTo>
                    <a:pt x="193070" y="772279"/>
                  </a:lnTo>
                  <a:lnTo>
                    <a:pt x="0" y="772279"/>
                  </a:lnTo>
                  <a:close/>
                </a:path>
              </a:pathLst>
            </a:custGeom>
            <a:solidFill>
              <a:schemeClr val="bg1"/>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eaLnBrk="0" fontAlgn="base" hangingPunct="0">
                <a:spcBef>
                  <a:spcPct val="0"/>
                </a:spcBef>
                <a:spcAft>
                  <a:spcPct val="0"/>
                </a:spcAft>
              </a:pPr>
              <a:endParaRPr lang="en-US">
                <a:solidFill>
                  <a:prstClr val="black"/>
                </a:solidFill>
                <a:latin typeface="Arial" charset="0"/>
              </a:endParaRPr>
            </a:p>
          </p:txBody>
        </p:sp>
      </p:grpSp>
      <p:sp>
        <p:nvSpPr>
          <p:cNvPr id="31"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101</a:t>
            </a:r>
          </a:p>
        </p:txBody>
      </p:sp>
    </p:spTree>
    <p:extLst>
      <p:ext uri="{BB962C8B-B14F-4D97-AF65-F5344CB8AC3E}">
        <p14:creationId xmlns:p14="http://schemas.microsoft.com/office/powerpoint/2010/main" val="197145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70143" y="1832405"/>
            <a:ext cx="4410850" cy="4652962"/>
          </a:xfrm>
        </p:spPr>
        <p:txBody>
          <a:bodyPr>
            <a:noAutofit/>
          </a:bodyPr>
          <a:lstStyle/>
          <a:p>
            <a:pPr lvl="2">
              <a:buFont typeface="Arial" charset="0"/>
              <a:buChar char="•"/>
            </a:pPr>
            <a:r>
              <a:rPr lang="en-US" sz="2800" dirty="0">
                <a:solidFill>
                  <a:schemeClr val="tx1"/>
                </a:solidFill>
                <a:latin typeface="Calibri" panose="020F0502020204030204" pitchFamily="34" charset="0"/>
              </a:rPr>
              <a:t>RRH Program Front Line Staff</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RRH Program Manager/Director</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Executive Director</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SSVF-funded RRH</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HUD-funded RRH</a:t>
            </a:r>
          </a:p>
        </p:txBody>
      </p:sp>
      <p:sp>
        <p:nvSpPr>
          <p:cNvPr id="4" name="Content Placeholder 3"/>
          <p:cNvSpPr>
            <a:spLocks noGrp="1"/>
          </p:cNvSpPr>
          <p:nvPr>
            <p:ph sz="half" idx="2"/>
          </p:nvPr>
        </p:nvSpPr>
        <p:spPr>
          <a:xfrm>
            <a:off x="5825879" y="1864421"/>
            <a:ext cx="4369155" cy="4652962"/>
          </a:xfrm>
        </p:spPr>
        <p:txBody>
          <a:bodyPr>
            <a:normAutofit/>
          </a:bodyPr>
          <a:lstStyle/>
          <a:p>
            <a:pPr lvl="2">
              <a:buFont typeface="Arial" charset="0"/>
              <a:buChar char="•"/>
            </a:pPr>
            <a:r>
              <a:rPr lang="en-US" sz="2800" dirty="0">
                <a:solidFill>
                  <a:schemeClr val="tx1"/>
                </a:solidFill>
                <a:latin typeface="Calibri" panose="020F0502020204030204" pitchFamily="34" charset="0"/>
              </a:rPr>
              <a:t>Other-funded RRH</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CoC/ System Leadership</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Funders</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HMIS/Data Analysts</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Other</a:t>
            </a:r>
          </a:p>
          <a:p>
            <a:endParaRPr lang="en-US"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2800" dirty="0"/>
              <a:t>Who Is Here? Quick Show of Hands! </a:t>
            </a:r>
          </a:p>
        </p:txBody>
      </p:sp>
    </p:spTree>
    <p:extLst>
      <p:ext uri="{BB962C8B-B14F-4D97-AF65-F5344CB8AC3E}">
        <p14:creationId xmlns:p14="http://schemas.microsoft.com/office/powerpoint/2010/main" val="2629149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46313" y="1455738"/>
            <a:ext cx="7778750" cy="4900612"/>
          </a:xfrm>
        </p:spPr>
        <p:txBody>
          <a:bodyPr>
            <a:normAutofit fontScale="92500" lnSpcReduction="10000"/>
          </a:bodyPr>
          <a:lstStyle/>
          <a:p>
            <a:pPr marL="0" indent="0" eaLnBrk="1" fontAlgn="auto" hangingPunct="1">
              <a:spcAft>
                <a:spcPts val="0"/>
              </a:spcAft>
              <a:buNone/>
              <a:defRPr/>
            </a:pPr>
            <a:r>
              <a:rPr b="1" dirty="0">
                <a:solidFill>
                  <a:schemeClr val="accent2"/>
                </a:solidFill>
                <a:latin typeface="Calibri" panose="020F0502020204030204" pitchFamily="34" charset="0"/>
              </a:rPr>
              <a:t>How?</a:t>
            </a:r>
          </a:p>
          <a:p>
            <a:pPr eaLnBrk="1" fontAlgn="auto" hangingPunct="1">
              <a:spcAft>
                <a:spcPts val="0"/>
              </a:spcAft>
              <a:buFont typeface="Arial"/>
              <a:buChar char="•"/>
              <a:defRPr/>
            </a:pPr>
            <a:endParaRPr sz="1300" dirty="0">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Provide a light touch (RRH) to all people entering the system, offering more only when need arises</a:t>
            </a:r>
          </a:p>
          <a:p>
            <a:pPr eaLnBrk="1" fontAlgn="auto" hangingPunct="1">
              <a:spcAft>
                <a:spcPts val="0"/>
              </a:spcAft>
              <a:buFont typeface="Arial"/>
              <a:buChar char="•"/>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Provide just enough financial and services support needed to help people obtain and stabilize in housing</a:t>
            </a:r>
          </a:p>
          <a:p>
            <a:pPr eaLnBrk="1" fontAlgn="auto" hangingPunct="1">
              <a:spcAft>
                <a:spcPts val="0"/>
              </a:spcAft>
              <a:buFont typeface="Arial"/>
              <a:buChar char="•"/>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Provide a “backstop” of a deeper resource if RRH or other interventions aren’t working out (PSH, vouchers, other longer subsidies)</a:t>
            </a:r>
          </a:p>
          <a:p>
            <a:pPr lvl="1" eaLnBrk="1" fontAlgn="auto" hangingPunct="1">
              <a:spcAft>
                <a:spcPts val="0"/>
              </a:spcAft>
              <a:buFont typeface="Courier New" panose="02070309020205020404" pitchFamily="49" charset="0"/>
              <a:buChar char="o"/>
              <a:defRPr/>
            </a:pPr>
            <a:r>
              <a:rPr dirty="0">
                <a:solidFill>
                  <a:schemeClr val="tx1"/>
                </a:solidFill>
                <a:latin typeface="Calibri" panose="020F0502020204030204" pitchFamily="34" charset="0"/>
              </a:rPr>
              <a:t>System can match the small % of people with PSH and more intensive supports at system entry if they are eligible (e.g., chronically homeless) but should save some of these resources to provide a “back-stop” who show a need for more than RRH</a:t>
            </a:r>
          </a:p>
        </p:txBody>
      </p:sp>
      <p:sp>
        <p:nvSpPr>
          <p:cNvPr id="249859" name="Title 3"/>
          <p:cNvSpPr>
            <a:spLocks noGrp="1"/>
          </p:cNvSpPr>
          <p:nvPr>
            <p:ph type="title"/>
          </p:nvPr>
        </p:nvSpPr>
        <p:spPr>
          <a:xfrm>
            <a:off x="2657475" y="169863"/>
            <a:ext cx="7645400" cy="1173162"/>
          </a:xfrm>
        </p:spPr>
        <p:txBody>
          <a:bodyPr/>
          <a:lstStyle/>
          <a:p>
            <a:pPr eaLnBrk="1" hangingPunct="1"/>
            <a:r>
              <a:rPr altLang="en-US" sz="2800"/>
              <a:t>Progressive Engagement Across the System Using RRH</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102</a:t>
            </a:r>
          </a:p>
        </p:txBody>
      </p:sp>
    </p:spTree>
    <p:extLst>
      <p:ext uri="{BB962C8B-B14F-4D97-AF65-F5344CB8AC3E}">
        <p14:creationId xmlns:p14="http://schemas.microsoft.com/office/powerpoint/2010/main" val="3220677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7314" y="1346200"/>
            <a:ext cx="10119360" cy="5018088"/>
          </a:xfrm>
        </p:spPr>
        <p:txBody>
          <a:bodyPr>
            <a:normAutofit fontScale="92500" lnSpcReduction="20000"/>
          </a:bodyPr>
          <a:lstStyle/>
          <a:p>
            <a:pPr marL="0" indent="0" eaLnBrk="1" fontAlgn="auto" hangingPunct="1">
              <a:spcAft>
                <a:spcPts val="0"/>
              </a:spcAft>
              <a:buNone/>
              <a:defRPr/>
            </a:pPr>
            <a:r>
              <a:rPr sz="2800" b="1" dirty="0">
                <a:solidFill>
                  <a:schemeClr val="accent2"/>
                </a:solidFill>
                <a:latin typeface="Calibri" panose="020F0502020204030204" pitchFamily="34" charset="0"/>
              </a:rPr>
              <a:t>Why?</a:t>
            </a:r>
          </a:p>
          <a:p>
            <a:pPr marL="0" indent="0" eaLnBrk="1" fontAlgn="auto" hangingPunct="1">
              <a:spcAft>
                <a:spcPts val="0"/>
              </a:spcAft>
              <a:buNone/>
              <a:defRPr/>
            </a:pPr>
            <a:endParaRPr sz="1400" b="1" dirty="0">
              <a:solidFill>
                <a:schemeClr val="accent2"/>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We want to try RRH for lots of households and PE helps use RRH efficiently to serve more people</a:t>
            </a:r>
          </a:p>
          <a:p>
            <a:pPr eaLnBrk="1" fontAlgn="auto" hangingPunct="1">
              <a:spcAft>
                <a:spcPts val="0"/>
              </a:spcAft>
              <a:buFont typeface="Arial"/>
              <a:buChar char="•"/>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But, we know it won’t work every time for every household</a:t>
            </a:r>
          </a:p>
          <a:p>
            <a:pPr eaLnBrk="1" fontAlgn="auto" hangingPunct="1">
              <a:spcAft>
                <a:spcPts val="0"/>
              </a:spcAft>
              <a:buFont typeface="Arial"/>
              <a:buChar char="•"/>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AND, we aren’t good at telling who at the front end is going to succeed</a:t>
            </a:r>
          </a:p>
          <a:p>
            <a:pPr eaLnBrk="1" fontAlgn="auto" hangingPunct="1">
              <a:spcAft>
                <a:spcPts val="0"/>
              </a:spcAft>
              <a:buFont typeface="Arial"/>
              <a:buChar char="•"/>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So, rather than screening people out at the front end, we should build our system to give people the opportunity to get RRH</a:t>
            </a:r>
          </a:p>
          <a:p>
            <a:pPr eaLnBrk="1" fontAlgn="auto" hangingPunct="1">
              <a:spcAft>
                <a:spcPts val="0"/>
              </a:spcAft>
              <a:buFont typeface="Arial"/>
              <a:buChar char="•"/>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Reserve the resources to provide that something deeper when and if what we’re trying isn’t working</a:t>
            </a:r>
            <a:r>
              <a:rPr lang="en-US" dirty="0">
                <a:solidFill>
                  <a:schemeClr val="tx1"/>
                </a:solidFill>
                <a:latin typeface="Calibri" panose="020F0502020204030204" pitchFamily="34" charset="0"/>
              </a:rPr>
              <a:t>. But don’t think of all RRH as a bridge!</a:t>
            </a:r>
            <a:endParaRPr dirty="0">
              <a:solidFill>
                <a:schemeClr val="tx1"/>
              </a:solidFill>
              <a:latin typeface="Calibri" panose="020F0502020204030204" pitchFamily="34" charset="0"/>
            </a:endParaRPr>
          </a:p>
          <a:p>
            <a:pPr eaLnBrk="1" fontAlgn="auto" hangingPunct="1">
              <a:spcAft>
                <a:spcPts val="0"/>
              </a:spcAft>
              <a:buFont typeface="Arial"/>
              <a:buChar char="•"/>
              <a:defRPr/>
            </a:pPr>
            <a:endParaRPr dirty="0">
              <a:latin typeface="Calibri" panose="020F0502020204030204" pitchFamily="34" charset="0"/>
            </a:endParaRPr>
          </a:p>
        </p:txBody>
      </p:sp>
      <p:sp>
        <p:nvSpPr>
          <p:cNvPr id="251907" name="Title 3"/>
          <p:cNvSpPr>
            <a:spLocks noGrp="1"/>
          </p:cNvSpPr>
          <p:nvPr>
            <p:ph type="title"/>
          </p:nvPr>
        </p:nvSpPr>
        <p:spPr>
          <a:xfrm>
            <a:off x="2657475" y="169863"/>
            <a:ext cx="7645400" cy="1173162"/>
          </a:xfrm>
        </p:spPr>
        <p:txBody>
          <a:bodyPr/>
          <a:lstStyle/>
          <a:p>
            <a:pPr eaLnBrk="1" hangingPunct="1"/>
            <a:r>
              <a:rPr altLang="en-US" sz="2800"/>
              <a:t>Progressive Engagement (PE) Across the System Using RRH</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103</a:t>
            </a:r>
          </a:p>
        </p:txBody>
      </p:sp>
    </p:spTree>
    <p:extLst>
      <p:ext uri="{BB962C8B-B14F-4D97-AF65-F5344CB8AC3E}">
        <p14:creationId xmlns:p14="http://schemas.microsoft.com/office/powerpoint/2010/main" val="2480580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22811" y="1346200"/>
            <a:ext cx="10685418" cy="5018088"/>
          </a:xfrm>
        </p:spPr>
        <p:txBody>
          <a:bodyPr>
            <a:normAutofit/>
          </a:bodyPr>
          <a:lstStyle/>
          <a:p>
            <a:pPr marL="0" indent="0" eaLnBrk="1" fontAlgn="auto" hangingPunct="1">
              <a:spcAft>
                <a:spcPts val="0"/>
              </a:spcAft>
              <a:buNone/>
              <a:defRPr/>
            </a:pPr>
            <a:r>
              <a:rPr sz="2800" b="1" dirty="0">
                <a:solidFill>
                  <a:schemeClr val="accent2"/>
                </a:solidFill>
                <a:latin typeface="Calibri" panose="020F0502020204030204" pitchFamily="34" charset="0"/>
              </a:rPr>
              <a:t>Sample Approaches from Around the Country</a:t>
            </a:r>
          </a:p>
          <a:p>
            <a:pPr marL="0" indent="0" eaLnBrk="1" fontAlgn="auto" hangingPunct="1">
              <a:spcAft>
                <a:spcPts val="0"/>
              </a:spcAft>
              <a:buNone/>
              <a:defRPr/>
            </a:pPr>
            <a:endParaRPr sz="1400" b="1" dirty="0">
              <a:solidFill>
                <a:schemeClr val="accent2"/>
              </a:solidFill>
              <a:latin typeface="Calibri" panose="020F0502020204030204" pitchFamily="34" charset="0"/>
            </a:endParaRPr>
          </a:p>
          <a:p>
            <a:pPr eaLnBrk="1" fontAlgn="auto" hangingPunct="1">
              <a:spcAft>
                <a:spcPts val="0"/>
              </a:spcAft>
              <a:buFont typeface="Arial"/>
              <a:buChar char="•"/>
              <a:defRPr/>
            </a:pPr>
            <a:r>
              <a:rPr dirty="0">
                <a:solidFill>
                  <a:schemeClr val="tx1"/>
                </a:solidFill>
                <a:latin typeface="Calibri" panose="020F0502020204030204" pitchFamily="34" charset="0"/>
              </a:rPr>
              <a:t>Existing assessment tools that measure activities of daily living</a:t>
            </a:r>
          </a:p>
          <a:p>
            <a:pPr marL="457200" lvl="1" indent="0" eaLnBrk="1" fontAlgn="auto" hangingPunct="1">
              <a:spcAft>
                <a:spcPts val="0"/>
              </a:spcAft>
              <a:buNone/>
              <a:defRPr/>
            </a:pPr>
            <a:endParaRPr lang="en-US" dirty="0">
              <a:solidFill>
                <a:schemeClr val="tx1"/>
              </a:solidFill>
              <a:latin typeface="Calibri" panose="020F0502020204030204" pitchFamily="34" charset="0"/>
            </a:endParaRPr>
          </a:p>
          <a:p>
            <a:pPr eaLnBrk="1" fontAlgn="auto" hangingPunct="1">
              <a:spcAft>
                <a:spcPts val="0"/>
              </a:spcAft>
              <a:buFont typeface="Arial"/>
              <a:buChar char="•"/>
              <a:defRPr/>
            </a:pPr>
            <a:r>
              <a:rPr lang="en-US" dirty="0">
                <a:solidFill>
                  <a:schemeClr val="tx1"/>
                </a:solidFill>
                <a:latin typeface="Calibri" panose="020F0502020204030204" pitchFamily="34" charset="0"/>
              </a:rPr>
              <a:t>Key factors such as…</a:t>
            </a:r>
          </a:p>
          <a:p>
            <a:pPr lvl="1" eaLnBrk="1" fontAlgn="auto" hangingPunct="1">
              <a:spcAft>
                <a:spcPts val="0"/>
              </a:spcAft>
              <a:buFont typeface="Arial"/>
              <a:buChar char="•"/>
              <a:defRPr/>
            </a:pPr>
            <a:r>
              <a:rPr lang="en-US" dirty="0">
                <a:solidFill>
                  <a:schemeClr val="tx1"/>
                </a:solidFill>
                <a:latin typeface="Calibri" panose="020F0502020204030204" pitchFamily="34" charset="0"/>
              </a:rPr>
              <a:t>Previous length of time homeless</a:t>
            </a:r>
          </a:p>
          <a:p>
            <a:pPr lvl="1" eaLnBrk="1" fontAlgn="auto" hangingPunct="1">
              <a:spcAft>
                <a:spcPts val="0"/>
              </a:spcAft>
              <a:buFont typeface="Arial"/>
              <a:buChar char="•"/>
              <a:defRPr/>
            </a:pPr>
            <a:r>
              <a:rPr lang="en-US" dirty="0">
                <a:solidFill>
                  <a:schemeClr val="tx1"/>
                </a:solidFill>
                <a:latin typeface="Calibri" panose="020F0502020204030204" pitchFamily="34" charset="0"/>
              </a:rPr>
              <a:t>Previous # of homeless episodes</a:t>
            </a:r>
          </a:p>
          <a:p>
            <a:pPr lvl="1" eaLnBrk="1" fontAlgn="auto" hangingPunct="1">
              <a:spcAft>
                <a:spcPts val="0"/>
              </a:spcAft>
              <a:buFont typeface="Arial"/>
              <a:buChar char="•"/>
              <a:defRPr/>
            </a:pPr>
            <a:r>
              <a:rPr lang="en-US" dirty="0">
                <a:solidFill>
                  <a:schemeClr val="tx1"/>
                </a:solidFill>
                <a:latin typeface="Calibri" panose="020F0502020204030204" pitchFamily="34" charset="0"/>
              </a:rPr>
              <a:t>Previous returns to literal homelessness after RRH</a:t>
            </a:r>
          </a:p>
          <a:p>
            <a:pPr lvl="1" eaLnBrk="1" fontAlgn="auto" hangingPunct="1">
              <a:spcAft>
                <a:spcPts val="0"/>
              </a:spcAft>
              <a:buFont typeface="Arial"/>
              <a:buChar char="•"/>
              <a:defRPr/>
            </a:pPr>
            <a:r>
              <a:rPr lang="en-US" dirty="0">
                <a:solidFill>
                  <a:schemeClr val="tx1"/>
                </a:solidFill>
                <a:latin typeface="Calibri" panose="020F0502020204030204" pitchFamily="34" charset="0"/>
              </a:rPr>
              <a:t>High rent burden (above xx%)</a:t>
            </a:r>
          </a:p>
          <a:p>
            <a:pPr lvl="1" eaLnBrk="1" fontAlgn="auto" hangingPunct="1">
              <a:spcAft>
                <a:spcPts val="0"/>
              </a:spcAft>
              <a:buFont typeface="Arial"/>
              <a:buChar char="•"/>
              <a:defRPr/>
            </a:pPr>
            <a:r>
              <a:rPr lang="en-US" dirty="0">
                <a:solidFill>
                  <a:schemeClr val="tx1"/>
                </a:solidFill>
                <a:latin typeface="Calibri" panose="020F0502020204030204" pitchFamily="34" charset="0"/>
              </a:rPr>
              <a:t>Current lease violations; current rental and/or utility debt</a:t>
            </a:r>
          </a:p>
          <a:p>
            <a:pPr lvl="1" eaLnBrk="1" fontAlgn="auto" hangingPunct="1">
              <a:spcAft>
                <a:spcPts val="0"/>
              </a:spcAft>
              <a:buFont typeface="Arial"/>
              <a:buChar char="•"/>
              <a:defRPr/>
            </a:pPr>
            <a:r>
              <a:rPr lang="en-US" dirty="0">
                <a:solidFill>
                  <a:schemeClr val="tx1"/>
                </a:solidFill>
                <a:latin typeface="Calibri" panose="020F0502020204030204" pitchFamily="34" charset="0"/>
              </a:rPr>
              <a:t>Presence of disability, severe service needs</a:t>
            </a:r>
          </a:p>
          <a:p>
            <a:pPr marL="457200" lvl="1" indent="0" eaLnBrk="1" fontAlgn="auto" hangingPunct="1">
              <a:spcAft>
                <a:spcPts val="0"/>
              </a:spcAft>
              <a:buNone/>
              <a:defRPr/>
            </a:pPr>
            <a:endParaRPr dirty="0">
              <a:solidFill>
                <a:schemeClr val="tx1"/>
              </a:solidFill>
              <a:latin typeface="Calibri" panose="020F0502020204030204" pitchFamily="34" charset="0"/>
            </a:endParaRPr>
          </a:p>
          <a:p>
            <a:pPr eaLnBrk="1" fontAlgn="auto" hangingPunct="1">
              <a:spcAft>
                <a:spcPts val="0"/>
              </a:spcAft>
              <a:buFont typeface="Arial"/>
              <a:buChar char="•"/>
              <a:defRPr/>
            </a:pPr>
            <a:endParaRPr dirty="0">
              <a:latin typeface="Calibri" panose="020F0502020204030204" pitchFamily="34" charset="0"/>
            </a:endParaRPr>
          </a:p>
        </p:txBody>
      </p:sp>
      <p:sp>
        <p:nvSpPr>
          <p:cNvPr id="251907" name="Title 3"/>
          <p:cNvSpPr>
            <a:spLocks noGrp="1"/>
          </p:cNvSpPr>
          <p:nvPr>
            <p:ph type="title"/>
          </p:nvPr>
        </p:nvSpPr>
        <p:spPr>
          <a:xfrm>
            <a:off x="2657474" y="169863"/>
            <a:ext cx="8585291" cy="1173162"/>
          </a:xfrm>
        </p:spPr>
        <p:txBody>
          <a:bodyPr/>
          <a:lstStyle/>
          <a:p>
            <a:pPr eaLnBrk="1" hangingPunct="1"/>
            <a:r>
              <a:rPr altLang="en-US" sz="2800" dirty="0"/>
              <a:t>PE: Prioritizing for the Back Pocket Resources</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103</a:t>
            </a:r>
          </a:p>
        </p:txBody>
      </p:sp>
    </p:spTree>
    <p:extLst>
      <p:ext uri="{BB962C8B-B14F-4D97-AF65-F5344CB8AC3E}">
        <p14:creationId xmlns:p14="http://schemas.microsoft.com/office/powerpoint/2010/main" val="3593935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9001" y="1416327"/>
            <a:ext cx="8005763" cy="4906963"/>
          </a:xfrm>
        </p:spPr>
        <p:txBody>
          <a:bodyPr/>
          <a:lstStyle/>
          <a:p>
            <a:pPr marL="0" indent="0" eaLnBrk="1" fontAlgn="auto" hangingPunct="1">
              <a:spcAft>
                <a:spcPts val="0"/>
              </a:spcAft>
              <a:buNone/>
              <a:defRPr/>
            </a:pPr>
            <a:r>
              <a:rPr b="1" dirty="0">
                <a:solidFill>
                  <a:schemeClr val="accent2"/>
                </a:solidFill>
                <a:latin typeface="Calibri" panose="020F0502020204030204" pitchFamily="34" charset="0"/>
              </a:rPr>
              <a:t>Differences between PE at program</a:t>
            </a:r>
            <a:r>
              <a:rPr lang="en-US" b="1" dirty="0">
                <a:solidFill>
                  <a:schemeClr val="accent2"/>
                </a:solidFill>
                <a:latin typeface="Calibri" panose="020F0502020204030204" pitchFamily="34" charset="0"/>
              </a:rPr>
              <a:t>-</a:t>
            </a:r>
            <a:r>
              <a:rPr b="1" dirty="0">
                <a:solidFill>
                  <a:schemeClr val="accent2"/>
                </a:solidFill>
                <a:latin typeface="Calibri" panose="020F0502020204030204" pitchFamily="34" charset="0"/>
              </a:rPr>
              <a:t>level and system</a:t>
            </a:r>
            <a:r>
              <a:rPr lang="en-US" b="1" dirty="0">
                <a:solidFill>
                  <a:schemeClr val="accent2"/>
                </a:solidFill>
                <a:latin typeface="Calibri" panose="020F0502020204030204" pitchFamily="34" charset="0"/>
              </a:rPr>
              <a:t>-</a:t>
            </a:r>
            <a:r>
              <a:rPr b="1" dirty="0">
                <a:solidFill>
                  <a:schemeClr val="accent2"/>
                </a:solidFill>
                <a:latin typeface="Calibri" panose="020F0502020204030204" pitchFamily="34" charset="0"/>
              </a:rPr>
              <a:t> level:</a:t>
            </a:r>
          </a:p>
          <a:p>
            <a:pPr eaLnBrk="1" fontAlgn="auto" hangingPunct="1">
              <a:spcAft>
                <a:spcPts val="0"/>
              </a:spcAft>
              <a:buFont typeface="Arial"/>
              <a:buChar char="•"/>
              <a:defRPr/>
            </a:pPr>
            <a:endParaRPr sz="1200" dirty="0">
              <a:latin typeface="Calibri" panose="020F0502020204030204" pitchFamily="34" charset="0"/>
            </a:endParaRPr>
          </a:p>
          <a:p>
            <a:pPr lvl="1" eaLnBrk="1" fontAlgn="auto" hangingPunct="1">
              <a:spcAft>
                <a:spcPts val="0"/>
              </a:spcAft>
              <a:defRPr/>
            </a:pPr>
            <a:r>
              <a:rPr sz="2600" dirty="0">
                <a:solidFill>
                  <a:schemeClr val="accent5"/>
                </a:solidFill>
                <a:latin typeface="Calibri" panose="020F0502020204030204" pitchFamily="34" charset="0"/>
              </a:rPr>
              <a:t>Program-level</a:t>
            </a:r>
            <a:r>
              <a:rPr sz="2600" dirty="0">
                <a:solidFill>
                  <a:schemeClr val="tx1"/>
                </a:solidFill>
                <a:latin typeface="Calibri" panose="020F0502020204030204" pitchFamily="34" charset="0"/>
              </a:rPr>
              <a:t>: Do periodic assessments within RRH programs before continuing support</a:t>
            </a:r>
          </a:p>
          <a:p>
            <a:pPr lvl="1" eaLnBrk="1" fontAlgn="auto" hangingPunct="1">
              <a:spcAft>
                <a:spcPts val="0"/>
              </a:spcAft>
              <a:defRPr/>
            </a:pPr>
            <a:endParaRPr sz="2600" dirty="0">
              <a:solidFill>
                <a:schemeClr val="tx1"/>
              </a:solidFill>
              <a:latin typeface="Calibri" panose="020F0502020204030204" pitchFamily="34" charset="0"/>
            </a:endParaRPr>
          </a:p>
          <a:p>
            <a:pPr lvl="1" eaLnBrk="1" fontAlgn="auto" hangingPunct="1">
              <a:spcAft>
                <a:spcPts val="0"/>
              </a:spcAft>
              <a:defRPr/>
            </a:pPr>
            <a:r>
              <a:rPr sz="2600" dirty="0">
                <a:solidFill>
                  <a:schemeClr val="accent5"/>
                </a:solidFill>
                <a:latin typeface="Calibri" panose="020F0502020204030204" pitchFamily="34" charset="0"/>
              </a:rPr>
              <a:t>System-level</a:t>
            </a:r>
            <a:r>
              <a:rPr sz="2600" dirty="0">
                <a:solidFill>
                  <a:schemeClr val="tx1"/>
                </a:solidFill>
                <a:latin typeface="Calibri" panose="020F0502020204030204" pitchFamily="34" charset="0"/>
              </a:rPr>
              <a:t>: Deep resources like vouchers and PSH are able to step in when RRH has been tried  (one or many times) and is not enough</a:t>
            </a:r>
          </a:p>
          <a:p>
            <a:pPr lvl="2" eaLnBrk="1" fontAlgn="auto" hangingPunct="1">
              <a:spcAft>
                <a:spcPts val="0"/>
              </a:spcAft>
              <a:buFont typeface="Wingdings" panose="05000000000000000000" pitchFamily="2" charset="2"/>
              <a:buChar char="Ø"/>
              <a:defRPr/>
            </a:pPr>
            <a:r>
              <a:rPr sz="2600" dirty="0">
                <a:solidFill>
                  <a:schemeClr val="tx1"/>
                </a:solidFill>
                <a:latin typeface="Calibri" panose="020F0502020204030204" pitchFamily="34" charset="0"/>
              </a:rPr>
              <a:t>Coordinated Entry ensures system has some deeper resources “in the back pocket”</a:t>
            </a:r>
          </a:p>
          <a:p>
            <a:pPr lvl="2" eaLnBrk="1" fontAlgn="auto" hangingPunct="1">
              <a:spcAft>
                <a:spcPts val="0"/>
              </a:spcAft>
              <a:buFont typeface="Arial"/>
              <a:buChar char="•"/>
              <a:defRPr/>
            </a:pPr>
            <a:endParaRPr dirty="0">
              <a:latin typeface="Calibri" panose="020F0502020204030204" pitchFamily="34" charset="0"/>
            </a:endParaRPr>
          </a:p>
          <a:p>
            <a:pPr lvl="1" eaLnBrk="1" fontAlgn="auto" hangingPunct="1">
              <a:spcAft>
                <a:spcPts val="0"/>
              </a:spcAft>
              <a:defRPr/>
            </a:pPr>
            <a:endParaRPr dirty="0">
              <a:latin typeface="Calibri" panose="020F0502020204030204" pitchFamily="34" charset="0"/>
            </a:endParaRPr>
          </a:p>
        </p:txBody>
      </p:sp>
      <p:sp>
        <p:nvSpPr>
          <p:cNvPr id="253955" name="Title 3"/>
          <p:cNvSpPr>
            <a:spLocks noGrp="1"/>
          </p:cNvSpPr>
          <p:nvPr>
            <p:ph type="title"/>
          </p:nvPr>
        </p:nvSpPr>
        <p:spPr>
          <a:xfrm>
            <a:off x="2657475" y="169863"/>
            <a:ext cx="7645400" cy="1173162"/>
          </a:xfrm>
        </p:spPr>
        <p:txBody>
          <a:bodyPr/>
          <a:lstStyle/>
          <a:p>
            <a:pPr eaLnBrk="1" hangingPunct="1"/>
            <a:r>
              <a:rPr altLang="en-US" sz="2800"/>
              <a:t>Progressive Engagement Across the System Using RRH</a:t>
            </a:r>
          </a:p>
        </p:txBody>
      </p:sp>
      <p:sp>
        <p:nvSpPr>
          <p:cNvPr id="4"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tint val="75000"/>
                  </a:srgbClr>
                </a:solidFill>
              </a:rPr>
              <a:t>104</a:t>
            </a:r>
          </a:p>
        </p:txBody>
      </p:sp>
    </p:spTree>
    <p:extLst>
      <p:ext uri="{BB962C8B-B14F-4D97-AF65-F5344CB8AC3E}">
        <p14:creationId xmlns:p14="http://schemas.microsoft.com/office/powerpoint/2010/main" val="1519559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10"/>
          <p:cNvSpPr>
            <a:spLocks noGrp="1" noRot="1" noChangeAspect="1" noMove="1" noResize="1" noEditPoints="1" noAdjustHandles="1" noChangeArrowheads="1" noChangeShapeType="1" noTextEdit="1"/>
          </p:cNvSpPr>
          <p:nvPr/>
        </p:nvSpPr>
        <p:spPr bwMode="white">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13" name="Rectangle 1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nvSpPr>
        <p:spPr>
          <a:xfrm>
            <a:off x="1524000" y="0"/>
            <a:ext cx="4102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ndara"/>
            </a:endParaRPr>
          </a:p>
        </p:txBody>
      </p:sp>
      <p:cxnSp>
        <p:nvCxnSpPr>
          <p:cNvPr id="15" name="Straight Connector 1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nvCxnSpPr>
        <p:spPr>
          <a:xfrm>
            <a:off x="2114550" y="3929063"/>
            <a:ext cx="2947988"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00250" y="803275"/>
            <a:ext cx="3155950" cy="3035300"/>
          </a:xfrm>
        </p:spPr>
        <p:txBody>
          <a:bodyPr rtlCol="0" anchor="b">
            <a:normAutofit fontScale="90000"/>
          </a:bodyPr>
          <a:lstStyle/>
          <a:p>
            <a:pPr algn="r" eaLnBrk="1" fontAlgn="auto" hangingPunct="1">
              <a:spcAft>
                <a:spcPts val="0"/>
              </a:spcAft>
              <a:defRPr/>
            </a:pPr>
            <a:br>
              <a:rPr sz="4000" u="sng" dirty="0">
                <a:solidFill>
                  <a:srgbClr val="FFFFFF"/>
                </a:solidFill>
                <a:ea typeface="+mj-ea"/>
                <a:cs typeface="+mj-cs"/>
              </a:rPr>
            </a:br>
            <a:br>
              <a:rPr sz="4000" u="sng" dirty="0">
                <a:solidFill>
                  <a:srgbClr val="FFFFFF"/>
                </a:solidFill>
                <a:ea typeface="+mj-ea"/>
                <a:cs typeface="+mj-cs"/>
              </a:rPr>
            </a:br>
            <a:r>
              <a:rPr sz="4000" dirty="0">
                <a:solidFill>
                  <a:srgbClr val="FFFFFF"/>
                </a:solidFill>
              </a:rPr>
              <a:t>The Core Components of Rapid </a:t>
            </a:r>
            <a:br>
              <a:rPr sz="4000" dirty="0">
                <a:solidFill>
                  <a:srgbClr val="FFFFFF"/>
                </a:solidFill>
              </a:rPr>
            </a:br>
            <a:r>
              <a:rPr sz="4000" dirty="0">
                <a:solidFill>
                  <a:srgbClr val="FFFFFF"/>
                </a:solidFill>
              </a:rPr>
              <a:t>Re-housing</a:t>
            </a:r>
            <a:endParaRPr sz="4000" dirty="0">
              <a:solidFill>
                <a:srgbClr val="FFFFFF"/>
              </a:solidFill>
              <a:ea typeface="+mj-ea"/>
              <a:cs typeface="+mj-cs"/>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43414" t="1282" r="30734" b="36082"/>
          <a:stretch>
            <a:fillRect/>
          </a:stretch>
        </p:blipFill>
        <p:spPr bwMode="auto">
          <a:xfrm>
            <a:off x="6734176" y="1441451"/>
            <a:ext cx="2682875" cy="3851275"/>
          </a:xfrm>
          <a:prstGeom prst="rect">
            <a:avLst/>
          </a:prstGeom>
          <a:noFill/>
          <a:ln w="127000" cap="sq">
            <a:solidFill>
              <a:schemeClr val="accent1"/>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8"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dirty="0">
              <a:solidFill>
                <a:srgbClr val="000000">
                  <a:tint val="75000"/>
                </a:srgbClr>
              </a:solidFill>
            </a:endParaRPr>
          </a:p>
        </p:txBody>
      </p:sp>
    </p:spTree>
    <p:extLst>
      <p:ext uri="{BB962C8B-B14F-4D97-AF65-F5344CB8AC3E}">
        <p14:creationId xmlns:p14="http://schemas.microsoft.com/office/powerpoint/2010/main" val="257534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4294967295"/>
          </p:nvPr>
        </p:nvSpPr>
        <p:spPr>
          <a:xfrm>
            <a:off x="2662238" y="1582738"/>
            <a:ext cx="7556500" cy="1249362"/>
          </a:xfrm>
          <a:solidFill>
            <a:srgbClr val="D13D36"/>
          </a:solidFill>
        </p:spPr>
        <p:txBody>
          <a:bodyPr anchor="ctr"/>
          <a:lstStyle/>
          <a:p>
            <a:pPr marL="457200" lvl="1" indent="0" algn="ctr" eaLnBrk="1" hangingPunct="1">
              <a:buNone/>
            </a:pPr>
            <a:r>
              <a:rPr altLang="en-US" sz="2600" dirty="0">
                <a:solidFill>
                  <a:schemeClr val="bg1"/>
                </a:solidFill>
              </a:rPr>
              <a:t>Housing Identification</a:t>
            </a:r>
          </a:p>
        </p:txBody>
      </p:sp>
      <p:sp>
        <p:nvSpPr>
          <p:cNvPr id="121859" name="Title 1"/>
          <p:cNvSpPr>
            <a:spLocks noGrp="1"/>
          </p:cNvSpPr>
          <p:nvPr>
            <p:ph type="title" idx="4294967295"/>
          </p:nvPr>
        </p:nvSpPr>
        <p:spPr>
          <a:xfrm>
            <a:off x="2662238" y="204789"/>
            <a:ext cx="8005762" cy="1120775"/>
          </a:xfrm>
        </p:spPr>
        <p:txBody>
          <a:bodyPr/>
          <a:lstStyle/>
          <a:p>
            <a:pPr eaLnBrk="1" hangingPunct="1"/>
            <a:r>
              <a:rPr altLang="en-US" sz="3200"/>
              <a:t>Core Components of Rapid Re-Housing</a:t>
            </a:r>
          </a:p>
        </p:txBody>
      </p:sp>
      <p:sp>
        <p:nvSpPr>
          <p:cNvPr id="121860" name="Content Placeholder 2"/>
          <p:cNvSpPr txBox="1">
            <a:spLocks/>
          </p:cNvSpPr>
          <p:nvPr/>
        </p:nvSpPr>
        <p:spPr bwMode="auto">
          <a:xfrm>
            <a:off x="2662238" y="4337051"/>
            <a:ext cx="7556500" cy="12477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610" tIns="33806" rIns="67610" bIns="33806" anchor="ctr"/>
          <a:lstStyle>
            <a:lvl1pPr defTabSz="912813">
              <a:lnSpc>
                <a:spcPct val="90000"/>
              </a:lnSpc>
              <a:spcBef>
                <a:spcPts val="1000"/>
              </a:spcBef>
              <a:buSzPct val="120000"/>
              <a:buFont typeface="Arial" charset="0"/>
              <a:buChar char="•"/>
              <a:defRPr sz="2400">
                <a:solidFill>
                  <a:schemeClr val="accent1"/>
                </a:solidFill>
                <a:latin typeface="Arial" charset="0"/>
                <a:ea typeface="Arial" charset="0"/>
                <a:cs typeface="Arial" charset="0"/>
              </a:defRPr>
            </a:lvl1pPr>
            <a:lvl2pPr marL="741363" indent="-284163" defTabSz="912813">
              <a:lnSpc>
                <a:spcPct val="90000"/>
              </a:lnSpc>
              <a:spcBef>
                <a:spcPts val="500"/>
              </a:spcBef>
              <a:buClr>
                <a:schemeClr val="bg1"/>
              </a:buClr>
              <a:buSzPct val="120000"/>
              <a:buFont typeface="LucidaGrande" charset="0"/>
              <a:buChar char="-"/>
              <a:defRPr sz="2000">
                <a:solidFill>
                  <a:schemeClr val="accent1"/>
                </a:solidFill>
                <a:latin typeface="Arial" charset="0"/>
                <a:ea typeface="Arial" charset="0"/>
                <a:cs typeface="Arial" charset="0"/>
              </a:defRPr>
            </a:lvl2pPr>
            <a:lvl3pPr marL="1141413" indent="-227013" defTabSz="912813">
              <a:lnSpc>
                <a:spcPct val="90000"/>
              </a:lnSpc>
              <a:spcBef>
                <a:spcPts val="500"/>
              </a:spcBef>
              <a:buSzPct val="120000"/>
              <a:buFont typeface="Arial" charset="0"/>
              <a:buChar char="•"/>
              <a:defRPr sz="2000">
                <a:solidFill>
                  <a:schemeClr val="accent1"/>
                </a:solidFill>
                <a:latin typeface="Arial" charset="0"/>
                <a:ea typeface="Arial" charset="0"/>
                <a:cs typeface="Arial" charset="0"/>
              </a:defRPr>
            </a:lvl3pPr>
            <a:lvl4pPr marL="1597025" indent="-227013" defTabSz="912813">
              <a:lnSpc>
                <a:spcPct val="90000"/>
              </a:lnSpc>
              <a:spcBef>
                <a:spcPts val="500"/>
              </a:spcBef>
              <a:buSzPct val="120000"/>
              <a:buFont typeface="LucidaGrande" charset="0"/>
              <a:buChar char="-"/>
              <a:defRPr>
                <a:solidFill>
                  <a:schemeClr val="bg1"/>
                </a:solidFill>
                <a:latin typeface="Arial" charset="0"/>
                <a:ea typeface="Arial" charset="0"/>
                <a:cs typeface="Arial" charset="0"/>
              </a:defRPr>
            </a:lvl4pPr>
            <a:lvl5pPr marL="2054225" indent="-227013" defTabSz="912813">
              <a:lnSpc>
                <a:spcPct val="90000"/>
              </a:lnSpc>
              <a:spcBef>
                <a:spcPts val="500"/>
              </a:spcBef>
              <a:buSzPct val="120000"/>
              <a:buFont typeface="Arial" charset="0"/>
              <a:buChar char="•"/>
              <a:defRPr>
                <a:solidFill>
                  <a:schemeClr val="bg1"/>
                </a:solidFill>
                <a:latin typeface="Arial" charset="0"/>
                <a:ea typeface="Arial" charset="0"/>
                <a:cs typeface="Arial" charset="0"/>
              </a:defRPr>
            </a:lvl5pPr>
            <a:lvl6pPr marL="25114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6pPr>
            <a:lvl7pPr marL="29686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7pPr>
            <a:lvl8pPr marL="34258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8pPr>
            <a:lvl9pPr marL="38830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9pPr>
          </a:lstStyle>
          <a:p>
            <a:pPr algn="ctr" fontAlgn="base">
              <a:lnSpc>
                <a:spcPct val="120000"/>
              </a:lnSpc>
              <a:spcBef>
                <a:spcPct val="0"/>
              </a:spcBef>
              <a:spcAft>
                <a:spcPct val="0"/>
              </a:spcAft>
              <a:buSzTx/>
              <a:buNone/>
            </a:pPr>
            <a:r>
              <a:rPr lang="en-US" altLang="en-US" sz="2600" dirty="0">
                <a:solidFill>
                  <a:srgbClr val="FFFFFF"/>
                </a:solidFill>
              </a:rPr>
              <a:t>Rent and Move-In Assistance (Financial)</a:t>
            </a:r>
          </a:p>
        </p:txBody>
      </p:sp>
      <p:sp>
        <p:nvSpPr>
          <p:cNvPr id="121861" name="Content Placeholder 2"/>
          <p:cNvSpPr txBox="1">
            <a:spLocks/>
          </p:cNvSpPr>
          <p:nvPr/>
        </p:nvSpPr>
        <p:spPr bwMode="auto">
          <a:xfrm>
            <a:off x="2662238" y="2960689"/>
            <a:ext cx="7556500" cy="1247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610" tIns="33806" rIns="67610" bIns="33806" anchor="ctr"/>
          <a:lstStyle>
            <a:lvl1pPr defTabSz="912813">
              <a:lnSpc>
                <a:spcPct val="90000"/>
              </a:lnSpc>
              <a:spcBef>
                <a:spcPts val="1000"/>
              </a:spcBef>
              <a:buSzPct val="120000"/>
              <a:buFont typeface="Arial" charset="0"/>
              <a:buChar char="•"/>
              <a:defRPr sz="2400">
                <a:solidFill>
                  <a:schemeClr val="accent1"/>
                </a:solidFill>
                <a:latin typeface="Arial" charset="0"/>
                <a:ea typeface="Arial" charset="0"/>
                <a:cs typeface="Arial" charset="0"/>
              </a:defRPr>
            </a:lvl1pPr>
            <a:lvl2pPr marL="741363" indent="-284163" defTabSz="912813">
              <a:lnSpc>
                <a:spcPct val="90000"/>
              </a:lnSpc>
              <a:spcBef>
                <a:spcPts val="500"/>
              </a:spcBef>
              <a:buClr>
                <a:schemeClr val="bg1"/>
              </a:buClr>
              <a:buSzPct val="120000"/>
              <a:buFont typeface="LucidaGrande" charset="0"/>
              <a:buChar char="-"/>
              <a:defRPr sz="2000">
                <a:solidFill>
                  <a:schemeClr val="accent1"/>
                </a:solidFill>
                <a:latin typeface="Arial" charset="0"/>
                <a:ea typeface="Arial" charset="0"/>
                <a:cs typeface="Arial" charset="0"/>
              </a:defRPr>
            </a:lvl2pPr>
            <a:lvl3pPr marL="1141413" indent="-227013" defTabSz="912813">
              <a:lnSpc>
                <a:spcPct val="90000"/>
              </a:lnSpc>
              <a:spcBef>
                <a:spcPts val="500"/>
              </a:spcBef>
              <a:buSzPct val="120000"/>
              <a:buFont typeface="Arial" charset="0"/>
              <a:buChar char="•"/>
              <a:defRPr sz="2000">
                <a:solidFill>
                  <a:schemeClr val="accent1"/>
                </a:solidFill>
                <a:latin typeface="Arial" charset="0"/>
                <a:ea typeface="Arial" charset="0"/>
                <a:cs typeface="Arial" charset="0"/>
              </a:defRPr>
            </a:lvl3pPr>
            <a:lvl4pPr marL="1597025" indent="-227013" defTabSz="912813">
              <a:lnSpc>
                <a:spcPct val="90000"/>
              </a:lnSpc>
              <a:spcBef>
                <a:spcPts val="500"/>
              </a:spcBef>
              <a:buSzPct val="120000"/>
              <a:buFont typeface="LucidaGrande" charset="0"/>
              <a:buChar char="-"/>
              <a:defRPr>
                <a:solidFill>
                  <a:schemeClr val="bg1"/>
                </a:solidFill>
                <a:latin typeface="Arial" charset="0"/>
                <a:ea typeface="Arial" charset="0"/>
                <a:cs typeface="Arial" charset="0"/>
              </a:defRPr>
            </a:lvl4pPr>
            <a:lvl5pPr marL="2054225" indent="-227013" defTabSz="912813">
              <a:lnSpc>
                <a:spcPct val="90000"/>
              </a:lnSpc>
              <a:spcBef>
                <a:spcPts val="500"/>
              </a:spcBef>
              <a:buSzPct val="120000"/>
              <a:buFont typeface="Arial" charset="0"/>
              <a:buChar char="•"/>
              <a:defRPr>
                <a:solidFill>
                  <a:schemeClr val="bg1"/>
                </a:solidFill>
                <a:latin typeface="Arial" charset="0"/>
                <a:ea typeface="Arial" charset="0"/>
                <a:cs typeface="Arial" charset="0"/>
              </a:defRPr>
            </a:lvl5pPr>
            <a:lvl6pPr marL="25114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6pPr>
            <a:lvl7pPr marL="29686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7pPr>
            <a:lvl8pPr marL="34258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8pPr>
            <a:lvl9pPr marL="3883025" indent="-227013" defTabSz="912813"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9pPr>
          </a:lstStyle>
          <a:p>
            <a:pPr algn="ctr" fontAlgn="base">
              <a:lnSpc>
                <a:spcPct val="100000"/>
              </a:lnSpc>
              <a:spcBef>
                <a:spcPct val="0"/>
              </a:spcBef>
              <a:spcAft>
                <a:spcPct val="0"/>
              </a:spcAft>
              <a:buSzTx/>
              <a:buNone/>
            </a:pPr>
            <a:r>
              <a:rPr lang="en-US" altLang="en-US" sz="2600">
                <a:solidFill>
                  <a:srgbClr val="FFFFFF"/>
                </a:solidFill>
              </a:rPr>
              <a:t>Rapid Re-Housing Case Management &amp; Services</a:t>
            </a:r>
          </a:p>
        </p:txBody>
      </p:sp>
      <p:sp>
        <p:nvSpPr>
          <p:cNvPr id="6" name="Slide Number Placeholder 2"/>
          <p:cNvSpPr txBox="1">
            <a:spLocks/>
          </p:cNvSpPr>
          <p:nvPr/>
        </p:nvSpPr>
        <p:spPr>
          <a:xfrm>
            <a:off x="8502512" y="6491728"/>
            <a:ext cx="20574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dirty="0">
              <a:solidFill>
                <a:srgbClr val="000000">
                  <a:tint val="75000"/>
                </a:srgbClr>
              </a:solidFill>
            </a:endParaRPr>
          </a:p>
        </p:txBody>
      </p:sp>
    </p:spTree>
    <p:extLst>
      <p:ext uri="{BB962C8B-B14F-4D97-AF65-F5344CB8AC3E}">
        <p14:creationId xmlns:p14="http://schemas.microsoft.com/office/powerpoint/2010/main" val="359802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sz="half" idx="1"/>
          </p:nvPr>
        </p:nvSpPr>
        <p:spPr>
          <a:xfrm>
            <a:off x="1356703" y="1862383"/>
            <a:ext cx="4092575" cy="4652962"/>
          </a:xfrm>
        </p:spPr>
        <p:txBody>
          <a:bodyPr/>
          <a:lstStyle/>
          <a:p>
            <a:pPr eaLnBrk="1" hangingPunct="1"/>
            <a:r>
              <a:rPr altLang="en-US" sz="2400" dirty="0">
                <a:solidFill>
                  <a:schemeClr val="tx1"/>
                </a:solidFill>
              </a:rPr>
              <a:t>Not linear</a:t>
            </a:r>
          </a:p>
          <a:p>
            <a:pPr eaLnBrk="1" hangingPunct="1"/>
            <a:r>
              <a:rPr altLang="en-US" sz="2400" dirty="0">
                <a:solidFill>
                  <a:schemeClr val="tx1"/>
                </a:solidFill>
              </a:rPr>
              <a:t>Cannot work in silos</a:t>
            </a:r>
          </a:p>
          <a:p>
            <a:pPr eaLnBrk="1" hangingPunct="1">
              <a:lnSpc>
                <a:spcPct val="100000"/>
              </a:lnSpc>
              <a:spcBef>
                <a:spcPts val="1200"/>
              </a:spcBef>
            </a:pPr>
            <a:r>
              <a:rPr altLang="en-US" sz="2400" dirty="0">
                <a:solidFill>
                  <a:schemeClr val="tx1"/>
                </a:solidFill>
              </a:rPr>
              <a:t>All three components do not have to be within one program but must be well-coordinated </a:t>
            </a:r>
          </a:p>
        </p:txBody>
      </p:sp>
      <p:sp>
        <p:nvSpPr>
          <p:cNvPr id="125955" name="Title 1"/>
          <p:cNvSpPr>
            <a:spLocks noGrp="1"/>
          </p:cNvSpPr>
          <p:nvPr>
            <p:ph type="title"/>
          </p:nvPr>
        </p:nvSpPr>
        <p:spPr>
          <a:xfrm>
            <a:off x="2168525" y="400542"/>
            <a:ext cx="7651750" cy="1119187"/>
          </a:xfrm>
        </p:spPr>
        <p:txBody>
          <a:bodyPr/>
          <a:lstStyle/>
          <a:p>
            <a:pPr eaLnBrk="1" hangingPunct="1"/>
            <a:r>
              <a:rPr altLang="en-US" sz="2800" dirty="0"/>
              <a:t>Core Components of RRH</a:t>
            </a:r>
          </a:p>
        </p:txBody>
      </p:sp>
      <p:graphicFrame>
        <p:nvGraphicFramePr>
          <p:cNvPr id="6" name="Diagram 5"/>
          <p:cNvGraphicFramePr/>
          <p:nvPr>
            <p:extLst>
              <p:ext uri="{D42A27DB-BD31-4B8C-83A1-F6EECF244321}">
                <p14:modId xmlns:p14="http://schemas.microsoft.com/office/powerpoint/2010/main" val="2473341541"/>
              </p:ext>
            </p:extLst>
          </p:nvPr>
        </p:nvGraphicFramePr>
        <p:xfrm>
          <a:off x="5095510" y="1519729"/>
          <a:ext cx="6211398" cy="5985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p:txBody>
          <a:bodyPr/>
          <a:lstStyle/>
          <a:p>
            <a:pPr eaLnBrk="0" fontAlgn="base" hangingPunct="0">
              <a:spcBef>
                <a:spcPct val="0"/>
              </a:spcBef>
              <a:spcAft>
                <a:spcPct val="0"/>
              </a:spcAft>
            </a:pPr>
            <a:endParaRPr lang="en-US" dirty="0">
              <a:solidFill>
                <a:prstClr val="black"/>
              </a:solidFill>
              <a:latin typeface="Arial" charset="0"/>
            </a:endParaRPr>
          </a:p>
        </p:txBody>
      </p:sp>
      <p:sp>
        <p:nvSpPr>
          <p:cNvPr id="3" name="Smiley Face 2"/>
          <p:cNvSpPr/>
          <p:nvPr/>
        </p:nvSpPr>
        <p:spPr>
          <a:xfrm>
            <a:off x="8121286" y="3508131"/>
            <a:ext cx="509954" cy="46599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892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cxnSp>
        <p:nvCxnSpPr>
          <p:cNvPr id="15" name="Straight Connector 1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14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99707" y="803712"/>
            <a:ext cx="3156492" cy="3034857"/>
          </a:xfrm>
        </p:spPr>
        <p:txBody>
          <a:bodyPr vert="horz" lIns="91440" tIns="45720" rIns="91440" bIns="45720" rtlCol="0" anchor="b" anchorCtr="0">
            <a:normAutofit fontScale="90000"/>
          </a:bodyPr>
          <a:lstStyle/>
          <a:p>
            <a:pPr algn="r"/>
            <a:br>
              <a:rPr lang="en-US" sz="4000" u="sng" dirty="0">
                <a:solidFill>
                  <a:srgbClr val="FFFFFF"/>
                </a:solidFill>
                <a:ea typeface="+mj-ea"/>
                <a:cs typeface="+mj-cs"/>
              </a:rPr>
            </a:br>
            <a:br>
              <a:rPr lang="en-US" sz="4000" u="sng" dirty="0">
                <a:solidFill>
                  <a:srgbClr val="FFFFFF"/>
                </a:solidFill>
                <a:ea typeface="+mj-ea"/>
                <a:cs typeface="+mj-cs"/>
              </a:rPr>
            </a:br>
            <a:r>
              <a:rPr lang="en-US" sz="4000" dirty="0">
                <a:solidFill>
                  <a:srgbClr val="FFFFFF"/>
                </a:solidFill>
              </a:rPr>
              <a:t>Core Component: Housing Identification</a:t>
            </a:r>
            <a:endParaRPr lang="en-US" sz="4000" dirty="0">
              <a:solidFill>
                <a:srgbClr val="FFFFFF"/>
              </a:solidFill>
              <a:ea typeface="+mj-ea"/>
              <a:cs typeface="+mj-cs"/>
            </a:endParaRPr>
          </a:p>
        </p:txBody>
      </p:sp>
      <p:pic>
        <p:nvPicPr>
          <p:cNvPr id="3" name="Picture 2" descr="housi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35" y="1656899"/>
            <a:ext cx="3525151" cy="3314485"/>
          </a:xfrm>
          <a:prstGeom prst="rect">
            <a:avLst/>
          </a:prstGeom>
        </p:spPr>
      </p:pic>
    </p:spTree>
    <p:extLst>
      <p:ext uri="{BB962C8B-B14F-4D97-AF65-F5344CB8AC3E}">
        <p14:creationId xmlns:p14="http://schemas.microsoft.com/office/powerpoint/2010/main" val="101087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32" y="497318"/>
            <a:ext cx="10072181" cy="5384736"/>
          </a:xfrm>
          <a:prstGeom prst="rect">
            <a:avLst/>
          </a:prstGeom>
        </p:spPr>
      </p:pic>
    </p:spTree>
    <p:extLst>
      <p:ext uri="{BB962C8B-B14F-4D97-AF65-F5344CB8AC3E}">
        <p14:creationId xmlns:p14="http://schemas.microsoft.com/office/powerpoint/2010/main" val="67522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AutoShape 4"/>
          <p:cNvSpPr>
            <a:spLocks/>
          </p:cNvSpPr>
          <p:nvPr/>
        </p:nvSpPr>
        <p:spPr bwMode="auto">
          <a:xfrm>
            <a:off x="1541860" y="1271143"/>
            <a:ext cx="8928572" cy="5483944"/>
          </a:xfrm>
          <a:prstGeom prst="roundRect">
            <a:avLst>
              <a:gd name="adj" fmla="val 2444"/>
            </a:avLst>
          </a:prstGeom>
          <a:noFill/>
          <a:ln>
            <a:noFill/>
          </a:ln>
          <a:extLst/>
        </p:spPr>
        <p:txBody>
          <a:bodyPr lIns="0" tIns="0" rIns="0" bIns="0" anchor="ctr"/>
          <a:lstStyle>
            <a:lvl1pPr marL="24161750" indent="-24161750"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1pPr>
            <a:lvl2pPr marL="1085850" indent="-742950"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2pPr>
            <a:lvl3pPr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3pPr>
            <a:lvl4pPr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4pPr>
            <a:lvl5pPr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5pPr>
            <a:lvl6pPr marL="18272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6pPr>
            <a:lvl7pPr marL="22844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7pPr>
            <a:lvl8pPr marL="27416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8pPr>
            <a:lvl9pPr marL="31988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9pPr>
          </a:lstStyle>
          <a:p>
            <a:pPr lvl="1" defTabSz="907479" eaLnBrk="1" hangingPunct="1"/>
            <a:endParaRPr lang="en-US" altLang="en-US" sz="4200" dirty="0">
              <a:solidFill>
                <a:srgbClr val="000000"/>
              </a:solidFill>
              <a:latin typeface="Helvetica" pitchFamily="-84" charset="0"/>
              <a:cs typeface="Helvetica" pitchFamily="-84" charset="0"/>
            </a:endParaRPr>
          </a:p>
        </p:txBody>
      </p:sp>
      <p:sp>
        <p:nvSpPr>
          <p:cNvPr id="17414" name="AutoShape 2"/>
          <p:cNvSpPr>
            <a:spLocks/>
          </p:cNvSpPr>
          <p:nvPr/>
        </p:nvSpPr>
        <p:spPr bwMode="auto">
          <a:xfrm>
            <a:off x="5961088" y="6509743"/>
            <a:ext cx="260077" cy="2500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defTabSz="907479"/>
            <a:endParaRPr lang="en-US" dirty="0">
              <a:solidFill>
                <a:prstClr val="black"/>
              </a:solidFill>
              <a:latin typeface="Calibri"/>
            </a:endParaRPr>
          </a:p>
        </p:txBody>
      </p:sp>
      <p:sp>
        <p:nvSpPr>
          <p:cNvPr id="17415" name="Rectangle 1"/>
          <p:cNvSpPr>
            <a:spLocks/>
          </p:cNvSpPr>
          <p:nvPr/>
        </p:nvSpPr>
        <p:spPr bwMode="auto">
          <a:xfrm>
            <a:off x="1751707" y="-611683"/>
            <a:ext cx="1270248" cy="649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425" tIns="35425" rIns="35425" bIns="35425" anchor="ctr"/>
          <a:lstStyle>
            <a:lvl1pPr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1pPr>
            <a:lvl2pPr marL="37931725" indent="-37474525"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2pPr>
            <a:lvl3pPr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3pPr>
            <a:lvl4pPr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4pPr>
            <a:lvl5pPr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5pPr>
            <a:lvl6pPr marL="18272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6pPr>
            <a:lvl7pPr marL="22844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7pPr>
            <a:lvl8pPr marL="27416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8pPr>
            <a:lvl9pPr marL="3198813" indent="455613" defTabSz="58261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9pPr>
          </a:lstStyle>
          <a:p>
            <a:pPr algn="ctr" defTabSz="907479" eaLnBrk="1"/>
            <a:endParaRPr lang="en-US" altLang="en-US" sz="2500" dirty="0">
              <a:solidFill>
                <a:srgbClr val="000000"/>
              </a:solidFill>
            </a:endParaRPr>
          </a:p>
        </p:txBody>
      </p:sp>
      <p:sp>
        <p:nvSpPr>
          <p:cNvPr id="17416" name="Rectangle 2"/>
          <p:cNvSpPr>
            <a:spLocks/>
          </p:cNvSpPr>
          <p:nvPr/>
        </p:nvSpPr>
        <p:spPr bwMode="auto">
          <a:xfrm>
            <a:off x="3022104" y="1446992"/>
            <a:ext cx="6629177" cy="48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62047" tIns="35425" rIns="62047" bIns="35425"/>
          <a:lstStyle>
            <a:lvl1pPr defTabSz="1300163"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2pPr>
            <a:lvl3pPr defTabSz="1300163"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3pPr>
            <a:lvl4pPr defTabSz="1300163"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4pPr>
            <a:lvl5pPr defTabSz="1300163" eaLnBrk="0" hangingPunct="0">
              <a:defRPr sz="3800">
                <a:solidFill>
                  <a:srgbClr val="FFFFFF"/>
                </a:solidFill>
                <a:latin typeface="Helvetica Light" pitchFamily="-84" charset="0"/>
                <a:ea typeface="Helvetica Light" pitchFamily="-84" charset="0"/>
                <a:cs typeface="Helvetica Light" pitchFamily="-84" charset="0"/>
                <a:sym typeface="Helvetica Light" pitchFamily="-84" charset="0"/>
              </a:defRPr>
            </a:lvl5pPr>
            <a:lvl6pPr marL="1827213" indent="455613" defTabSz="130016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6pPr>
            <a:lvl7pPr marL="2284413" indent="455613" defTabSz="130016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7pPr>
            <a:lvl8pPr marL="2741613" indent="455613" defTabSz="130016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8pPr>
            <a:lvl9pPr marL="3198813" indent="455613" defTabSz="1300163" eaLnBrk="0" fontAlgn="base" hangingPunct="0">
              <a:spcBef>
                <a:spcPct val="0"/>
              </a:spcBef>
              <a:spcAft>
                <a:spcPct val="0"/>
              </a:spcAft>
              <a:defRPr sz="3800">
                <a:solidFill>
                  <a:srgbClr val="FFFFFF"/>
                </a:solidFill>
                <a:latin typeface="Helvetica Light" pitchFamily="-84" charset="0"/>
                <a:ea typeface="Helvetica Light" pitchFamily="-84" charset="0"/>
                <a:cs typeface="Helvetica Light" pitchFamily="-84" charset="0"/>
                <a:sym typeface="Helvetica Light" pitchFamily="-84" charset="0"/>
              </a:defRPr>
            </a:lvl9pPr>
          </a:lstStyle>
          <a:p>
            <a:pPr eaLnBrk="1">
              <a:lnSpc>
                <a:spcPct val="150000"/>
              </a:lnSpc>
            </a:pPr>
            <a:endParaRPr lang="en-US" altLang="en-US" sz="2500" dirty="0">
              <a:solidFill>
                <a:srgbClr val="000000"/>
              </a:solidFill>
            </a:endParaRPr>
          </a:p>
        </p:txBody>
      </p:sp>
      <p:grpSp>
        <p:nvGrpSpPr>
          <p:cNvPr id="13" name="Group 9"/>
          <p:cNvGrpSpPr>
            <a:grpSpLocks/>
          </p:cNvGrpSpPr>
          <p:nvPr/>
        </p:nvGrpSpPr>
        <p:grpSpPr bwMode="auto">
          <a:xfrm>
            <a:off x="3396262" y="3409460"/>
            <a:ext cx="5756300" cy="1939975"/>
            <a:chOff x="0" y="0"/>
            <a:chExt cx="645" cy="218"/>
          </a:xfrm>
        </p:grpSpPr>
        <p:sp>
          <p:nvSpPr>
            <p:cNvPr id="14" name="AutoShape 10"/>
            <p:cNvSpPr>
              <a:spLocks/>
            </p:cNvSpPr>
            <p:nvPr/>
          </p:nvSpPr>
          <p:spPr bwMode="auto">
            <a:xfrm>
              <a:off x="0" y="0"/>
              <a:ext cx="645" cy="2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800" y="21600"/>
                  </a:cubicBezTo>
                  <a:cubicBezTo>
                    <a:pt x="4835" y="21600"/>
                    <a:pt x="0" y="16764"/>
                    <a:pt x="0" y="10800"/>
                  </a:cubicBezTo>
                  <a:cubicBezTo>
                    <a:pt x="0" y="10800"/>
                    <a:pt x="0" y="10799"/>
                    <a:pt x="0" y="10799"/>
                  </a:cubicBezTo>
                  <a:close/>
                </a:path>
              </a:pathLst>
            </a:custGeom>
            <a:gradFill rotWithShape="0">
              <a:gsLst>
                <a:gs pos="0">
                  <a:srgbClr val="3A3A3A"/>
                </a:gs>
                <a:gs pos="100000">
                  <a:srgbClr val="171717"/>
                </a:gs>
              </a:gsLst>
              <a:lin ang="5400000"/>
            </a:gradFill>
            <a:ln w="12294">
              <a:solidFill>
                <a:srgbClr val="C1C2C4"/>
              </a:solidFill>
              <a:round/>
              <a:headEnd/>
              <a:tailEnd/>
            </a:ln>
          </p:spPr>
          <p:txBody>
            <a:bodyPr lIns="65570" tIns="65570" rIns="65570" bIns="65570" anchor="ctr"/>
            <a:lstStyle/>
            <a:p>
              <a:endParaRPr lang="en-US" dirty="0">
                <a:solidFill>
                  <a:prstClr val="black"/>
                </a:solidFill>
                <a:latin typeface="Candara"/>
              </a:endParaRPr>
            </a:p>
          </p:txBody>
        </p:sp>
        <p:sp>
          <p:nvSpPr>
            <p:cNvPr id="15" name="AutoShape 11"/>
            <p:cNvSpPr>
              <a:spLocks/>
            </p:cNvSpPr>
            <p:nvPr/>
          </p:nvSpPr>
          <p:spPr bwMode="auto">
            <a:xfrm>
              <a:off x="35" y="14"/>
              <a:ext cx="576"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4835" y="21600"/>
                    <a:pt x="0" y="16764"/>
                    <a:pt x="0" y="10800"/>
                  </a:cubicBezTo>
                  <a:lnTo>
                    <a:pt x="0" y="10799"/>
                  </a:lnTo>
                  <a:close/>
                </a:path>
              </a:pathLst>
            </a:custGeom>
            <a:gradFill rotWithShape="0">
              <a:gsLst>
                <a:gs pos="0">
                  <a:srgbClr val="FFFFFF"/>
                </a:gs>
                <a:gs pos="100000">
                  <a:srgbClr val="D7D8D9"/>
                </a:gs>
              </a:gsLst>
              <a:lin ang="5400000"/>
            </a:gradFill>
            <a:ln w="12294">
              <a:solidFill>
                <a:srgbClr val="C1C2C4"/>
              </a:solidFill>
              <a:round/>
              <a:headEnd/>
              <a:tailEnd/>
            </a:ln>
          </p:spPr>
          <p:txBody>
            <a:bodyPr lIns="65570" tIns="65570" rIns="65570" bIns="65570" anchor="ctr"/>
            <a:lstStyle/>
            <a:p>
              <a:endParaRPr lang="en-US" dirty="0">
                <a:solidFill>
                  <a:prstClr val="black"/>
                </a:solidFill>
                <a:latin typeface="Candara"/>
              </a:endParaRPr>
            </a:p>
          </p:txBody>
        </p:sp>
      </p:grpSp>
      <p:grpSp>
        <p:nvGrpSpPr>
          <p:cNvPr id="16" name="Group 20"/>
          <p:cNvGrpSpPr>
            <a:grpSpLocks/>
          </p:cNvGrpSpPr>
          <p:nvPr/>
        </p:nvGrpSpPr>
        <p:grpSpPr bwMode="auto">
          <a:xfrm>
            <a:off x="4670607" y="2035969"/>
            <a:ext cx="2898300" cy="2019896"/>
            <a:chOff x="0" y="0"/>
            <a:chExt cx="248" cy="173"/>
          </a:xfrm>
        </p:grpSpPr>
        <p:grpSp>
          <p:nvGrpSpPr>
            <p:cNvPr id="17" name="Group 21"/>
            <p:cNvGrpSpPr>
              <a:grpSpLocks/>
            </p:cNvGrpSpPr>
            <p:nvPr/>
          </p:nvGrpSpPr>
          <p:grpSpPr bwMode="auto">
            <a:xfrm>
              <a:off x="0" y="0"/>
              <a:ext cx="248" cy="173"/>
              <a:chOff x="0" y="0"/>
              <a:chExt cx="248" cy="173"/>
            </a:xfrm>
          </p:grpSpPr>
          <p:pic>
            <p:nvPicPr>
              <p:cNvPr id="19" name="Picture 22" descr="image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
                <a:ext cx="24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nvGrpSpPr>
              <p:cNvPr id="20" name="Group 23"/>
              <p:cNvGrpSpPr>
                <a:grpSpLocks/>
              </p:cNvGrpSpPr>
              <p:nvPr/>
            </p:nvGrpSpPr>
            <p:grpSpPr bwMode="auto">
              <a:xfrm>
                <a:off x="41" y="0"/>
                <a:ext cx="159" cy="155"/>
                <a:chOff x="-3" y="0"/>
                <a:chExt cx="159" cy="155"/>
              </a:xfrm>
            </p:grpSpPr>
            <p:pic>
              <p:nvPicPr>
                <p:cNvPr id="21" name="Picture 24" descr="image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2" name="AutoShape 25"/>
                <p:cNvSpPr>
                  <a:spLocks/>
                </p:cNvSpPr>
                <p:nvPr/>
              </p:nvSpPr>
              <p:spPr bwMode="auto">
                <a:xfrm>
                  <a:off x="22" y="4"/>
                  <a:ext cx="112" cy="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lnTo>
                        <a:pt x="10800" y="21599"/>
                      </a:lnTo>
                      <a:cubicBezTo>
                        <a:pt x="4835" y="21599"/>
                        <a:pt x="0" y="16764"/>
                        <a:pt x="0" y="10799"/>
                      </a:cubicBezTo>
                      <a:close/>
                    </a:path>
                  </a:pathLst>
                </a:custGeom>
                <a:gradFill rotWithShape="0">
                  <a:gsLst>
                    <a:gs pos="0">
                      <a:srgbClr val="FFFCF9">
                        <a:alpha val="0"/>
                      </a:srgbClr>
                    </a:gs>
                    <a:gs pos="100000">
                      <a:srgbClr val="FFFFFF">
                        <a:alpha val="76999"/>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23" name="Picture 26" descr="image1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 y="74"/>
                  <a:ext cx="1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sp>
          <p:nvSpPr>
            <p:cNvPr id="18" name="Rectangle 27"/>
            <p:cNvSpPr>
              <a:spLocks/>
            </p:cNvSpPr>
            <p:nvPr/>
          </p:nvSpPr>
          <p:spPr bwMode="auto">
            <a:xfrm>
              <a:off x="51" y="25"/>
              <a:ext cx="1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1140" tIns="65570" rIns="131140" bIns="6557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algn="ctr" eaLnBrk="1">
                <a:spcBef>
                  <a:spcPct val="0"/>
                </a:spcBef>
                <a:buSzTx/>
                <a:buNone/>
              </a:pPr>
              <a:r>
                <a:rPr lang="en-US" altLang="en-US" sz="1700" b="1" dirty="0">
                  <a:solidFill>
                    <a:srgbClr val="002060"/>
                  </a:solidFill>
                  <a:latin typeface="Arial" panose="020B0604020202020204" pitchFamily="34" charset="0"/>
                  <a:cs typeface="Arial" panose="020B0604020202020204" pitchFamily="34" charset="0"/>
                  <a:sym typeface="Helvetica" pitchFamily="-84" charset="0"/>
                </a:rPr>
                <a:t>Good </a:t>
              </a:r>
              <a:endParaRPr lang="en-US" altLang="en-US" sz="1700" dirty="0">
                <a:solidFill>
                  <a:srgbClr val="002060"/>
                </a:solidFill>
                <a:latin typeface="Arial" panose="020B0604020202020204" pitchFamily="34" charset="0"/>
                <a:cs typeface="Arial" panose="020B0604020202020204" pitchFamily="34" charset="0"/>
                <a:sym typeface="Helvetica" pitchFamily="-84" charset="0"/>
              </a:endParaRPr>
            </a:p>
            <a:p>
              <a:pPr algn="ctr" eaLnBrk="1">
                <a:spcBef>
                  <a:spcPct val="0"/>
                </a:spcBef>
                <a:buSzTx/>
                <a:buNone/>
              </a:pPr>
              <a:r>
                <a:rPr lang="en-US" altLang="en-US" sz="1700" b="1" dirty="0">
                  <a:solidFill>
                    <a:srgbClr val="002060"/>
                  </a:solidFill>
                  <a:latin typeface="Arial" panose="020B0604020202020204" pitchFamily="34" charset="0"/>
                  <a:cs typeface="Arial" panose="020B0604020202020204" pitchFamily="34" charset="0"/>
                  <a:sym typeface="Helvetica" pitchFamily="-84" charset="0"/>
                </a:rPr>
                <a:t>Neighbor</a:t>
              </a:r>
              <a:endParaRPr lang="en-US" altLang="en-US" sz="1700" dirty="0">
                <a:solidFill>
                  <a:srgbClr val="002060"/>
                </a:solidFill>
                <a:latin typeface="Arial" panose="020B0604020202020204" pitchFamily="34" charset="0"/>
                <a:cs typeface="Arial" panose="020B0604020202020204" pitchFamily="34" charset="0"/>
              </a:endParaRPr>
            </a:p>
          </p:txBody>
        </p:sp>
      </p:grpSp>
      <p:grpSp>
        <p:nvGrpSpPr>
          <p:cNvPr id="24" name="Group 28"/>
          <p:cNvGrpSpPr>
            <a:grpSpLocks/>
          </p:cNvGrpSpPr>
          <p:nvPr/>
        </p:nvGrpSpPr>
        <p:grpSpPr bwMode="auto">
          <a:xfrm>
            <a:off x="7562863" y="2975149"/>
            <a:ext cx="2899763" cy="2019896"/>
            <a:chOff x="0" y="0"/>
            <a:chExt cx="248" cy="173"/>
          </a:xfrm>
        </p:grpSpPr>
        <p:grpSp>
          <p:nvGrpSpPr>
            <p:cNvPr id="25" name="Group 29"/>
            <p:cNvGrpSpPr>
              <a:grpSpLocks/>
            </p:cNvGrpSpPr>
            <p:nvPr/>
          </p:nvGrpSpPr>
          <p:grpSpPr bwMode="auto">
            <a:xfrm>
              <a:off x="0" y="0"/>
              <a:ext cx="248" cy="173"/>
              <a:chOff x="0" y="0"/>
              <a:chExt cx="248" cy="173"/>
            </a:xfrm>
          </p:grpSpPr>
          <p:pic>
            <p:nvPicPr>
              <p:cNvPr id="27" name="Picture 30" descr="image1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21"/>
                <a:ext cx="24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nvGrpSpPr>
              <p:cNvPr id="28" name="Group 31"/>
              <p:cNvGrpSpPr>
                <a:grpSpLocks/>
              </p:cNvGrpSpPr>
              <p:nvPr/>
            </p:nvGrpSpPr>
            <p:grpSpPr bwMode="auto">
              <a:xfrm>
                <a:off x="44" y="0"/>
                <a:ext cx="156" cy="155"/>
                <a:chOff x="0" y="0"/>
                <a:chExt cx="156" cy="155"/>
              </a:xfrm>
            </p:grpSpPr>
            <p:pic>
              <p:nvPicPr>
                <p:cNvPr id="29" name="Picture 32" descr="image1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0" name="AutoShape 33"/>
                <p:cNvSpPr>
                  <a:spLocks/>
                </p:cNvSpPr>
                <p:nvPr/>
              </p:nvSpPr>
              <p:spPr bwMode="auto">
                <a:xfrm>
                  <a:off x="22" y="4"/>
                  <a:ext cx="112" cy="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lnTo>
                        <a:pt x="10800" y="21599"/>
                      </a:lnTo>
                      <a:cubicBezTo>
                        <a:pt x="4835" y="21599"/>
                        <a:pt x="0" y="16764"/>
                        <a:pt x="0" y="10799"/>
                      </a:cubicBezTo>
                      <a:close/>
                    </a:path>
                  </a:pathLst>
                </a:custGeom>
                <a:gradFill rotWithShape="0">
                  <a:gsLst>
                    <a:gs pos="0">
                      <a:srgbClr val="FFFCF9">
                        <a:alpha val="0"/>
                      </a:srgbClr>
                    </a:gs>
                    <a:gs pos="100000">
                      <a:srgbClr val="FFFFFF">
                        <a:alpha val="76999"/>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31" name="Picture 34" descr="image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 y="75"/>
                  <a:ext cx="1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sp>
          <p:nvSpPr>
            <p:cNvPr id="26" name="Rectangle 35"/>
            <p:cNvSpPr>
              <a:spLocks/>
            </p:cNvSpPr>
            <p:nvPr/>
          </p:nvSpPr>
          <p:spPr bwMode="auto">
            <a:xfrm>
              <a:off x="57" y="29"/>
              <a:ext cx="13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1140" tIns="65570" rIns="131140" bIns="6557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algn="ctr" eaLnBrk="1">
                <a:spcBef>
                  <a:spcPct val="0"/>
                </a:spcBef>
                <a:buSzTx/>
                <a:buNone/>
              </a:pPr>
              <a:r>
                <a:rPr lang="en-US" altLang="en-US" sz="1700" b="1" dirty="0">
                  <a:solidFill>
                    <a:srgbClr val="002060"/>
                  </a:solidFill>
                  <a:latin typeface="Arial" panose="020B0604020202020204" pitchFamily="34" charset="0"/>
                  <a:cs typeface="Arial" panose="020B0604020202020204" pitchFamily="34" charset="0"/>
                </a:rPr>
                <a:t>Comply with Lease</a:t>
              </a:r>
            </a:p>
          </p:txBody>
        </p:sp>
      </p:grpSp>
      <p:grpSp>
        <p:nvGrpSpPr>
          <p:cNvPr id="32" name="Group 12"/>
          <p:cNvGrpSpPr>
            <a:grpSpLocks/>
          </p:cNvGrpSpPr>
          <p:nvPr/>
        </p:nvGrpSpPr>
        <p:grpSpPr bwMode="auto">
          <a:xfrm>
            <a:off x="4793382" y="3972141"/>
            <a:ext cx="2923148" cy="2052050"/>
            <a:chOff x="0" y="0"/>
            <a:chExt cx="251" cy="176"/>
          </a:xfrm>
        </p:grpSpPr>
        <p:grpSp>
          <p:nvGrpSpPr>
            <p:cNvPr id="33" name="Group 13"/>
            <p:cNvGrpSpPr>
              <a:grpSpLocks/>
            </p:cNvGrpSpPr>
            <p:nvPr/>
          </p:nvGrpSpPr>
          <p:grpSpPr bwMode="auto">
            <a:xfrm>
              <a:off x="0" y="0"/>
              <a:ext cx="251" cy="176"/>
              <a:chOff x="0" y="0"/>
              <a:chExt cx="251" cy="176"/>
            </a:xfrm>
          </p:grpSpPr>
          <p:pic>
            <p:nvPicPr>
              <p:cNvPr id="35" name="Picture 14" descr="image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23"/>
                <a:ext cx="251"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nvGrpSpPr>
              <p:cNvPr id="36" name="Group 15"/>
              <p:cNvGrpSpPr>
                <a:grpSpLocks/>
              </p:cNvGrpSpPr>
              <p:nvPr/>
            </p:nvGrpSpPr>
            <p:grpSpPr bwMode="auto">
              <a:xfrm>
                <a:off x="45" y="0"/>
                <a:ext cx="158" cy="158"/>
                <a:chOff x="0" y="0"/>
                <a:chExt cx="157" cy="158"/>
              </a:xfrm>
            </p:grpSpPr>
            <p:pic>
              <p:nvPicPr>
                <p:cNvPr id="37" name="Picture 16" descr="image7.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8" name="AutoShape 17"/>
                <p:cNvSpPr>
                  <a:spLocks/>
                </p:cNvSpPr>
                <p:nvPr/>
              </p:nvSpPr>
              <p:spPr bwMode="auto">
                <a:xfrm>
                  <a:off x="22" y="4"/>
                  <a:ext cx="113"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lnTo>
                        <a:pt x="10800" y="21599"/>
                      </a:lnTo>
                      <a:cubicBezTo>
                        <a:pt x="4835" y="21599"/>
                        <a:pt x="0" y="16764"/>
                        <a:pt x="0" y="10799"/>
                      </a:cubicBezTo>
                      <a:close/>
                    </a:path>
                  </a:pathLst>
                </a:custGeom>
                <a:gradFill rotWithShape="0">
                  <a:gsLst>
                    <a:gs pos="0">
                      <a:srgbClr val="FFFCF9">
                        <a:alpha val="0"/>
                      </a:srgbClr>
                    </a:gs>
                    <a:gs pos="100000">
                      <a:srgbClr val="FFFFFF">
                        <a:alpha val="76999"/>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pPr defTabSz="638338">
                    <a:defRPr/>
                  </a:pPr>
                  <a:endParaRPr lang="en-US" sz="1300" kern="0" dirty="0">
                    <a:solidFill>
                      <a:sysClr val="windowText" lastClr="000000"/>
                    </a:solidFill>
                    <a:latin typeface="Candara"/>
                  </a:endParaRPr>
                </a:p>
              </p:txBody>
            </p:sp>
            <p:pic>
              <p:nvPicPr>
                <p:cNvPr id="39" name="Picture 18" descr="image8.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 y="76"/>
                  <a:ext cx="1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sp>
          <p:nvSpPr>
            <p:cNvPr id="34" name="Rectangle 19"/>
            <p:cNvSpPr>
              <a:spLocks/>
            </p:cNvSpPr>
            <p:nvPr/>
          </p:nvSpPr>
          <p:spPr bwMode="auto">
            <a:xfrm>
              <a:off x="59" y="31"/>
              <a:ext cx="1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1140" tIns="65570" rIns="131140" bIns="6557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algn="ctr" defTabSz="907647" eaLnBrk="1">
                <a:spcBef>
                  <a:spcPct val="0"/>
                </a:spcBef>
                <a:buSzTx/>
                <a:buNone/>
                <a:defRPr/>
              </a:pPr>
              <a:r>
                <a:rPr lang="en-US" altLang="en-US" sz="1700" b="1" kern="0" dirty="0">
                  <a:solidFill>
                    <a:srgbClr val="002060"/>
                  </a:solidFill>
                  <a:latin typeface="Arial" panose="020B0604020202020204" pitchFamily="34" charset="0"/>
                  <a:cs typeface="Arial" panose="020B0604020202020204" pitchFamily="34" charset="0"/>
                  <a:sym typeface="Helvetica" pitchFamily="-84" charset="0"/>
                </a:rPr>
                <a:t>On-Time</a:t>
              </a:r>
              <a:endParaRPr lang="en-US" altLang="en-US" sz="3400" kern="0" dirty="0">
                <a:solidFill>
                  <a:srgbClr val="002060"/>
                </a:solidFill>
                <a:latin typeface="Arial" panose="020B0604020202020204" pitchFamily="34" charset="0"/>
                <a:cs typeface="Arial" panose="020B0604020202020204" pitchFamily="34" charset="0"/>
                <a:sym typeface="Helvetica" pitchFamily="-84" charset="0"/>
              </a:endParaRPr>
            </a:p>
            <a:p>
              <a:pPr algn="ctr" defTabSz="907647" eaLnBrk="1">
                <a:spcBef>
                  <a:spcPct val="0"/>
                </a:spcBef>
                <a:buSzTx/>
                <a:buNone/>
                <a:defRPr/>
              </a:pPr>
              <a:r>
                <a:rPr lang="en-US" altLang="en-US" sz="1700" b="1" kern="0" dirty="0">
                  <a:solidFill>
                    <a:srgbClr val="002060"/>
                  </a:solidFill>
                  <a:latin typeface="Arial" panose="020B0604020202020204" pitchFamily="34" charset="0"/>
                  <a:cs typeface="Arial" panose="020B0604020202020204" pitchFamily="34" charset="0"/>
                  <a:sym typeface="Helvetica" pitchFamily="-84" charset="0"/>
                </a:rPr>
                <a:t>Rent</a:t>
              </a:r>
              <a:endParaRPr lang="en-US" altLang="en-US" sz="3100" kern="0" dirty="0">
                <a:solidFill>
                  <a:srgbClr val="002060"/>
                </a:solidFill>
                <a:latin typeface="Arial" panose="020B0604020202020204" pitchFamily="34" charset="0"/>
                <a:cs typeface="Arial" panose="020B0604020202020204" pitchFamily="34" charset="0"/>
              </a:endParaRPr>
            </a:p>
          </p:txBody>
        </p:sp>
      </p:grpSp>
      <p:grpSp>
        <p:nvGrpSpPr>
          <p:cNvPr id="40" name="Group 36"/>
          <p:cNvGrpSpPr>
            <a:grpSpLocks/>
          </p:cNvGrpSpPr>
          <p:nvPr/>
        </p:nvGrpSpPr>
        <p:grpSpPr bwMode="auto">
          <a:xfrm>
            <a:off x="1970485" y="3004170"/>
            <a:ext cx="2898300" cy="2019896"/>
            <a:chOff x="0" y="0"/>
            <a:chExt cx="248" cy="173"/>
          </a:xfrm>
        </p:grpSpPr>
        <p:grpSp>
          <p:nvGrpSpPr>
            <p:cNvPr id="41" name="Group 37"/>
            <p:cNvGrpSpPr>
              <a:grpSpLocks/>
            </p:cNvGrpSpPr>
            <p:nvPr/>
          </p:nvGrpSpPr>
          <p:grpSpPr bwMode="auto">
            <a:xfrm>
              <a:off x="0" y="0"/>
              <a:ext cx="248" cy="173"/>
              <a:chOff x="0" y="0"/>
              <a:chExt cx="248" cy="173"/>
            </a:xfrm>
          </p:grpSpPr>
          <p:pic>
            <p:nvPicPr>
              <p:cNvPr id="43" name="Picture 38" descr="image15.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121"/>
                <a:ext cx="24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nvGrpSpPr>
              <p:cNvPr id="44" name="Group 39"/>
              <p:cNvGrpSpPr>
                <a:grpSpLocks/>
              </p:cNvGrpSpPr>
              <p:nvPr/>
            </p:nvGrpSpPr>
            <p:grpSpPr bwMode="auto">
              <a:xfrm>
                <a:off x="44" y="0"/>
                <a:ext cx="156" cy="155"/>
                <a:chOff x="0" y="0"/>
                <a:chExt cx="156" cy="155"/>
              </a:xfrm>
            </p:grpSpPr>
            <p:pic>
              <p:nvPicPr>
                <p:cNvPr id="45" name="Picture 40" descr="image16.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6" name="AutoShape 41"/>
                <p:cNvSpPr>
                  <a:spLocks/>
                </p:cNvSpPr>
                <p:nvPr/>
              </p:nvSpPr>
              <p:spPr bwMode="auto">
                <a:xfrm>
                  <a:off x="22" y="4"/>
                  <a:ext cx="112" cy="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lnTo>
                        <a:pt x="10800" y="21599"/>
                      </a:lnTo>
                      <a:cubicBezTo>
                        <a:pt x="4835" y="21599"/>
                        <a:pt x="0" y="16764"/>
                        <a:pt x="0" y="10799"/>
                      </a:cubicBezTo>
                      <a:close/>
                    </a:path>
                  </a:pathLst>
                </a:custGeom>
                <a:gradFill rotWithShape="0">
                  <a:gsLst>
                    <a:gs pos="0">
                      <a:srgbClr val="FFFCF9">
                        <a:alpha val="0"/>
                      </a:srgbClr>
                    </a:gs>
                    <a:gs pos="100000">
                      <a:srgbClr val="FFFFFF">
                        <a:alpha val="76999"/>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47" name="Picture 42" descr="image17.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 y="75"/>
                  <a:ext cx="1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sp>
          <p:nvSpPr>
            <p:cNvPr id="42" name="Rectangle 43"/>
            <p:cNvSpPr>
              <a:spLocks/>
            </p:cNvSpPr>
            <p:nvPr/>
          </p:nvSpPr>
          <p:spPr bwMode="auto">
            <a:xfrm>
              <a:off x="55" y="23"/>
              <a:ext cx="13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1140" tIns="65570" rIns="131140" bIns="6557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algn="ctr" eaLnBrk="1">
                <a:spcBef>
                  <a:spcPct val="0"/>
                </a:spcBef>
                <a:buSzTx/>
                <a:buNone/>
              </a:pPr>
              <a:r>
                <a:rPr lang="en-US" altLang="en-US" sz="1700" b="1" dirty="0">
                  <a:solidFill>
                    <a:srgbClr val="002060"/>
                  </a:solidFill>
                  <a:latin typeface="Arial" panose="020B0604020202020204" pitchFamily="34" charset="0"/>
                  <a:cs typeface="Arial" panose="020B0604020202020204" pitchFamily="34" charset="0"/>
                  <a:sym typeface="Helvetica" pitchFamily="-84" charset="0"/>
                </a:rPr>
                <a:t>Property Care</a:t>
              </a:r>
              <a:endParaRPr lang="en-US" altLang="en-US" sz="1700" dirty="0">
                <a:solidFill>
                  <a:srgbClr val="002060"/>
                </a:solidFill>
                <a:latin typeface="Arial" panose="020B0604020202020204" pitchFamily="34" charset="0"/>
                <a:cs typeface="Arial" panose="020B0604020202020204" pitchFamily="34" charset="0"/>
              </a:endParaRPr>
            </a:p>
          </p:txBody>
        </p:sp>
      </p:grpSp>
      <p:sp>
        <p:nvSpPr>
          <p:cNvPr id="48" name="Title 1"/>
          <p:cNvSpPr txBox="1">
            <a:spLocks/>
          </p:cNvSpPr>
          <p:nvPr/>
        </p:nvSpPr>
        <p:spPr>
          <a:xfrm>
            <a:off x="1524000" y="0"/>
            <a:ext cx="9144000" cy="1417638"/>
          </a:xfrm>
          <a:prstGeom prst="rect">
            <a:avLst/>
          </a:prstGeom>
        </p:spPr>
        <p:txBody>
          <a:bodyPr vert="horz" lIns="90743" tIns="45372" rIns="90743" bIns="45372" rtlCol="0" anchor="ctr">
            <a:normAutofit/>
          </a:bodyPr>
          <a:lstStyle>
            <a:lvl1pPr algn="ctr" defTabSz="1299992" rtl="0" eaLnBrk="1" latinLnBrk="0" hangingPunct="1">
              <a:spcBef>
                <a:spcPct val="0"/>
              </a:spcBef>
              <a:buNone/>
              <a:defRPr sz="6300" kern="1200">
                <a:solidFill>
                  <a:schemeClr val="tx1"/>
                </a:solidFill>
                <a:latin typeface="+mj-lt"/>
                <a:ea typeface="+mj-ea"/>
                <a:cs typeface="+mj-cs"/>
              </a:defRPr>
            </a:lvl1pPr>
          </a:lstStyle>
          <a:p>
            <a:endParaRPr lang="en-US" dirty="0">
              <a:solidFill>
                <a:prstClr val="black"/>
              </a:solidFill>
              <a:latin typeface="Candara"/>
            </a:endParaRPr>
          </a:p>
        </p:txBody>
      </p:sp>
      <p:sp>
        <p:nvSpPr>
          <p:cNvPr id="4" name="Title 3"/>
          <p:cNvSpPr>
            <a:spLocks noGrp="1"/>
          </p:cNvSpPr>
          <p:nvPr>
            <p:ph type="title"/>
          </p:nvPr>
        </p:nvSpPr>
        <p:spPr/>
        <p:txBody>
          <a:bodyPr>
            <a:normAutofit/>
          </a:bodyPr>
          <a:lstStyle/>
          <a:p>
            <a:r>
              <a:rPr lang="en-US" sz="3200" dirty="0"/>
              <a:t>Four Things That Landlords Want</a:t>
            </a:r>
          </a:p>
        </p:txBody>
      </p:sp>
    </p:spTree>
    <p:extLst>
      <p:ext uri="{BB962C8B-B14F-4D97-AF65-F5344CB8AC3E}">
        <p14:creationId xmlns:p14="http://schemas.microsoft.com/office/powerpoint/2010/main" val="37347821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A Word of Caution…</a:t>
            </a:r>
          </a:p>
        </p:txBody>
      </p:sp>
      <p:pic>
        <p:nvPicPr>
          <p:cNvPr id="1026" name="Picture 2" descr="C:\Users\amann-mclellan\Desktop\magic-bunny-and-hat-kids-shirts-adjustable-apron.jpg"/>
          <p:cNvPicPr>
            <a:picLocks noGrp="1" noChangeAspect="1" noChangeArrowheads="1"/>
          </p:cNvPicPr>
          <p:nvPr>
            <p:ph idx="1"/>
          </p:nvPr>
        </p:nvPicPr>
        <p:blipFill>
          <a:blip r:embed="rId2" cstate="print"/>
          <a:srcRect/>
          <a:stretch>
            <a:fillRect/>
          </a:stretch>
        </p:blipFill>
        <p:spPr bwMode="auto">
          <a:xfrm>
            <a:off x="3483428" y="1676400"/>
            <a:ext cx="5529943" cy="4495800"/>
          </a:xfrm>
          <a:prstGeom prst="rect">
            <a:avLst/>
          </a:prstGeom>
          <a:noFill/>
        </p:spPr>
      </p:pic>
      <p:sp>
        <p:nvSpPr>
          <p:cNvPr id="5" name="Multiply 4"/>
          <p:cNvSpPr/>
          <p:nvPr/>
        </p:nvSpPr>
        <p:spPr>
          <a:xfrm>
            <a:off x="4800600" y="3581400"/>
            <a:ext cx="2743200" cy="3733800"/>
          </a:xfrm>
          <a:prstGeom prst="mathMultiply">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36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76549" y="2326640"/>
            <a:ext cx="8709661" cy="1498600"/>
          </a:xfrm>
        </p:spPr>
        <p:txBody>
          <a:bodyPr/>
          <a:lstStyle/>
          <a:p>
            <a:pPr algn="ctr"/>
            <a:r>
              <a:rPr lang="en-US" dirty="0"/>
              <a:t>Systems-Level </a:t>
            </a:r>
            <a:br>
              <a:rPr lang="en-US" dirty="0"/>
            </a:br>
            <a:r>
              <a:rPr lang="en-US" dirty="0"/>
              <a:t>Landlord Engagement</a:t>
            </a:r>
            <a:endParaRPr lang="en-US" sz="4800" dirty="0"/>
          </a:p>
        </p:txBody>
      </p:sp>
    </p:spTree>
    <p:extLst>
      <p:ext uri="{BB962C8B-B14F-4D97-AF65-F5344CB8AC3E}">
        <p14:creationId xmlns:p14="http://schemas.microsoft.com/office/powerpoint/2010/main" val="480631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436" y="1412094"/>
            <a:ext cx="10109823" cy="5169010"/>
          </a:xfrm>
        </p:spPr>
        <p:txBody>
          <a:bodyPr>
            <a:noAutofit/>
          </a:bodyPr>
          <a:lstStyle/>
          <a:p>
            <a:pPr>
              <a:defRPr/>
            </a:pPr>
            <a:r>
              <a:rPr sz="2200" dirty="0">
                <a:solidFill>
                  <a:schemeClr val="tx1"/>
                </a:solidFill>
                <a:latin typeface="Calibri" panose="020F0502020204030204" pitchFamily="34" charset="0"/>
              </a:rPr>
              <a:t>Centralize/Coordinate landlord recruitment</a:t>
            </a:r>
          </a:p>
          <a:p>
            <a:pPr>
              <a:defRPr/>
            </a:pPr>
            <a:r>
              <a:rPr sz="2200" dirty="0">
                <a:solidFill>
                  <a:schemeClr val="tx1"/>
                </a:solidFill>
                <a:latin typeface="Calibri" panose="020F0502020204030204" pitchFamily="34" charset="0"/>
              </a:rPr>
              <a:t>Build a centralized database on landlords</a:t>
            </a:r>
          </a:p>
          <a:p>
            <a:pPr>
              <a:defRPr/>
            </a:pPr>
            <a:r>
              <a:rPr sz="2200" dirty="0">
                <a:solidFill>
                  <a:schemeClr val="tx1"/>
                </a:solidFill>
                <a:latin typeface="Calibri" panose="020F0502020204030204" pitchFamily="34" charset="0"/>
              </a:rPr>
              <a:t>Coordinate all housing locators into one group that can share information on search and retention methods</a:t>
            </a:r>
          </a:p>
          <a:p>
            <a:pPr>
              <a:defRPr/>
            </a:pPr>
            <a:r>
              <a:rPr sz="2200" dirty="0">
                <a:solidFill>
                  <a:schemeClr val="tx1"/>
                </a:solidFill>
                <a:latin typeface="Calibri" panose="020F0502020204030204" pitchFamily="34" charset="0"/>
              </a:rPr>
              <a:t>Use common messaging and outreach methods</a:t>
            </a:r>
          </a:p>
          <a:p>
            <a:pPr>
              <a:defRPr/>
            </a:pPr>
            <a:r>
              <a:rPr sz="2200" dirty="0">
                <a:solidFill>
                  <a:schemeClr val="tx1"/>
                </a:solidFill>
                <a:latin typeface="Calibri" panose="020F0502020204030204" pitchFamily="34" charset="0"/>
              </a:rPr>
              <a:t>Use common incentives so that landlords don’t “program shop” for the best deal</a:t>
            </a:r>
          </a:p>
          <a:p>
            <a:pPr>
              <a:defRPr/>
            </a:pPr>
            <a:r>
              <a:rPr sz="2200" dirty="0">
                <a:solidFill>
                  <a:schemeClr val="tx1"/>
                </a:solidFill>
                <a:latin typeface="Calibri" panose="020F0502020204030204" pitchFamily="34" charset="0"/>
              </a:rPr>
              <a:t>Respond to landlords' concerns in a coordinated way (ex. google form)</a:t>
            </a:r>
          </a:p>
          <a:p>
            <a:pPr>
              <a:defRPr/>
            </a:pPr>
            <a:r>
              <a:rPr sz="2200" dirty="0">
                <a:solidFill>
                  <a:schemeClr val="tx1"/>
                </a:solidFill>
                <a:latin typeface="Calibri" panose="020F0502020204030204" pitchFamily="34" charset="0"/>
              </a:rPr>
              <a:t>System should create standards for “landlord engagement and care” for all RRH programs to use</a:t>
            </a:r>
          </a:p>
          <a:p>
            <a:pPr>
              <a:defRPr/>
            </a:pPr>
            <a:r>
              <a:rPr lang="en-US" sz="2200" dirty="0">
                <a:solidFill>
                  <a:schemeClr val="tx1"/>
                </a:solidFill>
                <a:latin typeface="Calibri" panose="020F0502020204030204" pitchFamily="34" charset="0"/>
              </a:rPr>
              <a:t>Seek out developers with unit scale</a:t>
            </a:r>
            <a:endParaRPr sz="2200" dirty="0">
              <a:solidFill>
                <a:schemeClr val="tx1"/>
              </a:solidFill>
              <a:latin typeface="Calibri" panose="020F0502020204030204" pitchFamily="34" charset="0"/>
            </a:endParaRPr>
          </a:p>
          <a:p>
            <a:pPr>
              <a:defRPr/>
            </a:pPr>
            <a:r>
              <a:rPr sz="2200" dirty="0">
                <a:solidFill>
                  <a:schemeClr val="tx1"/>
                </a:solidFill>
                <a:latin typeface="Calibri" panose="020F0502020204030204" pitchFamily="34" charset="0"/>
              </a:rPr>
              <a:t>Involve political persuasion</a:t>
            </a:r>
          </a:p>
          <a:p>
            <a:pPr>
              <a:defRPr/>
            </a:pPr>
            <a:r>
              <a:rPr lang="en-US" sz="2200" dirty="0">
                <a:solidFill>
                  <a:schemeClr val="tx1"/>
                </a:solidFill>
                <a:latin typeface="Calibri" panose="020F0502020204030204" pitchFamily="34" charset="0"/>
              </a:rPr>
              <a:t>Hold landlord focus groups in a regular basis</a:t>
            </a:r>
            <a:endParaRPr sz="2200" dirty="0">
              <a:solidFill>
                <a:schemeClr val="tx1"/>
              </a:solidFill>
              <a:latin typeface="Calibri" panose="020F0502020204030204" pitchFamily="34" charset="0"/>
            </a:endParaRPr>
          </a:p>
        </p:txBody>
      </p:sp>
      <p:sp>
        <p:nvSpPr>
          <p:cNvPr id="156675" name="Title 1"/>
          <p:cNvSpPr>
            <a:spLocks noGrp="1"/>
          </p:cNvSpPr>
          <p:nvPr>
            <p:ph type="title"/>
          </p:nvPr>
        </p:nvSpPr>
        <p:spPr>
          <a:xfrm>
            <a:off x="1558436" y="194042"/>
            <a:ext cx="7645400" cy="1173162"/>
          </a:xfrm>
        </p:spPr>
        <p:txBody>
          <a:bodyPr/>
          <a:lstStyle/>
          <a:p>
            <a:pPr eaLnBrk="1" hangingPunct="1"/>
            <a:r>
              <a:rPr altLang="en-US" sz="2800" dirty="0"/>
              <a:t>Landlord Recruitment and Retention: Systems Approach</a:t>
            </a:r>
          </a:p>
        </p:txBody>
      </p:sp>
    </p:spTree>
    <p:extLst>
      <p:ext uri="{BB962C8B-B14F-4D97-AF65-F5344CB8AC3E}">
        <p14:creationId xmlns:p14="http://schemas.microsoft.com/office/powerpoint/2010/main" val="4018417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436" y="1412094"/>
            <a:ext cx="10109823" cy="5169010"/>
          </a:xfrm>
        </p:spPr>
        <p:txBody>
          <a:bodyPr>
            <a:noAutofit/>
          </a:bodyPr>
          <a:lstStyle/>
          <a:p>
            <a:pPr>
              <a:defRPr/>
            </a:pPr>
            <a:r>
              <a:rPr sz="2200" dirty="0">
                <a:solidFill>
                  <a:schemeClr val="tx1"/>
                </a:solidFill>
                <a:latin typeface="Calibri" panose="020F0502020204030204" pitchFamily="34" charset="0"/>
                <a:hlinkClick r:id="rId3"/>
              </a:rPr>
              <a:t>Atlanta- Open Doors Atlanta</a:t>
            </a:r>
            <a:endParaRPr sz="2200" dirty="0">
              <a:solidFill>
                <a:schemeClr val="tx1"/>
              </a:solidFill>
              <a:latin typeface="Calibri" panose="020F0502020204030204" pitchFamily="34" charset="0"/>
            </a:endParaRPr>
          </a:p>
          <a:p>
            <a:pPr marL="0" indent="0">
              <a:buNone/>
              <a:defRPr/>
            </a:pPr>
            <a:endParaRPr sz="2200" dirty="0">
              <a:solidFill>
                <a:schemeClr val="tx1"/>
              </a:solidFill>
              <a:latin typeface="Calibri" panose="020F0502020204030204" pitchFamily="34" charset="0"/>
            </a:endParaRPr>
          </a:p>
          <a:p>
            <a:pPr>
              <a:defRPr/>
            </a:pPr>
            <a:r>
              <a:rPr lang="en-US" sz="2200" dirty="0">
                <a:solidFill>
                  <a:schemeClr val="tx1"/>
                </a:solidFill>
                <a:latin typeface="Calibri" panose="020F0502020204030204" pitchFamily="34" charset="0"/>
                <a:hlinkClick r:id="rId4"/>
              </a:rPr>
              <a:t>Massachusetts- New Lease</a:t>
            </a:r>
            <a:endParaRPr lang="en-US" sz="2200" dirty="0">
              <a:solidFill>
                <a:schemeClr val="tx1"/>
              </a:solidFill>
              <a:latin typeface="Calibri" panose="020F0502020204030204" pitchFamily="34" charset="0"/>
            </a:endParaRPr>
          </a:p>
          <a:p>
            <a:pPr marL="0" indent="0">
              <a:buNone/>
              <a:defRPr/>
            </a:pPr>
            <a:endParaRPr lang="en-US" sz="2200" dirty="0">
              <a:solidFill>
                <a:schemeClr val="tx1"/>
              </a:solidFill>
              <a:latin typeface="Calibri" panose="020F0502020204030204" pitchFamily="34" charset="0"/>
            </a:endParaRPr>
          </a:p>
          <a:p>
            <a:pPr>
              <a:defRPr/>
            </a:pPr>
            <a:r>
              <a:rPr lang="en-US" sz="2200" dirty="0">
                <a:solidFill>
                  <a:schemeClr val="tx1"/>
                </a:solidFill>
                <a:latin typeface="Calibri" panose="020F0502020204030204" pitchFamily="34" charset="0"/>
                <a:hlinkClick r:id="rId5"/>
              </a:rPr>
              <a:t>Boston- Landlord Guarantee Pilot Program</a:t>
            </a:r>
            <a:endParaRPr lang="en-US" sz="2200" dirty="0">
              <a:solidFill>
                <a:schemeClr val="tx1"/>
              </a:solidFill>
              <a:latin typeface="Calibri" panose="020F0502020204030204" pitchFamily="34" charset="0"/>
            </a:endParaRPr>
          </a:p>
          <a:p>
            <a:pPr marL="0" indent="0">
              <a:buNone/>
              <a:defRPr/>
            </a:pPr>
            <a:endParaRPr lang="en-US" sz="2200" dirty="0">
              <a:solidFill>
                <a:schemeClr val="tx1"/>
              </a:solidFill>
              <a:latin typeface="Calibri" panose="020F0502020204030204" pitchFamily="34" charset="0"/>
            </a:endParaRPr>
          </a:p>
          <a:p>
            <a:pPr>
              <a:defRPr/>
            </a:pPr>
            <a:r>
              <a:rPr lang="en-US" sz="2200" dirty="0">
                <a:solidFill>
                  <a:schemeClr val="tx1"/>
                </a:solidFill>
                <a:latin typeface="Calibri" panose="020F0502020204030204" pitchFamily="34" charset="0"/>
                <a:hlinkClick r:id="rId6"/>
              </a:rPr>
              <a:t>Washington D.C.- Budding landlord mitigation fund</a:t>
            </a:r>
            <a:endParaRPr lang="en-US" sz="2200" dirty="0">
              <a:solidFill>
                <a:schemeClr val="tx1"/>
              </a:solidFill>
              <a:latin typeface="Calibri" panose="020F0502020204030204" pitchFamily="34" charset="0"/>
            </a:endParaRPr>
          </a:p>
          <a:p>
            <a:pPr marL="0" indent="0">
              <a:buNone/>
              <a:defRPr/>
            </a:pPr>
            <a:endParaRPr lang="en-US" sz="2200" dirty="0">
              <a:solidFill>
                <a:schemeClr val="tx1"/>
              </a:solidFill>
              <a:latin typeface="Calibri" panose="020F0502020204030204" pitchFamily="34" charset="0"/>
            </a:endParaRPr>
          </a:p>
          <a:p>
            <a:pPr>
              <a:defRPr/>
            </a:pPr>
            <a:r>
              <a:rPr lang="en-US" sz="2200" dirty="0">
                <a:solidFill>
                  <a:schemeClr val="tx1"/>
                </a:solidFill>
                <a:latin typeface="Calibri" panose="020F0502020204030204" pitchFamily="34" charset="0"/>
                <a:hlinkClick r:id="rId7"/>
              </a:rPr>
              <a:t>Seattle/King County- Landlord Liaison Project</a:t>
            </a:r>
            <a:endParaRPr lang="en-US" sz="2200" dirty="0">
              <a:solidFill>
                <a:schemeClr val="tx1"/>
              </a:solidFill>
              <a:latin typeface="Calibri" panose="020F0502020204030204" pitchFamily="34" charset="0"/>
            </a:endParaRPr>
          </a:p>
          <a:p>
            <a:pPr marL="0" indent="0">
              <a:buNone/>
              <a:defRPr/>
            </a:pPr>
            <a:endParaRPr lang="en-US" sz="2200" dirty="0">
              <a:solidFill>
                <a:schemeClr val="tx1"/>
              </a:solidFill>
              <a:latin typeface="Calibri" panose="020F0502020204030204" pitchFamily="34" charset="0"/>
            </a:endParaRPr>
          </a:p>
          <a:p>
            <a:pPr>
              <a:defRPr/>
            </a:pPr>
            <a:r>
              <a:rPr lang="en-US" sz="2200" dirty="0">
                <a:solidFill>
                  <a:schemeClr val="tx1"/>
                </a:solidFill>
                <a:latin typeface="Calibri" panose="020F0502020204030204" pitchFamily="34" charset="0"/>
                <a:hlinkClick r:id="rId8"/>
              </a:rPr>
              <a:t>Central Florida Supportive Housing Program</a:t>
            </a:r>
            <a:endParaRPr sz="2200" dirty="0">
              <a:solidFill>
                <a:schemeClr val="tx1"/>
              </a:solidFill>
              <a:latin typeface="Calibri" panose="020F0502020204030204" pitchFamily="34" charset="0"/>
            </a:endParaRPr>
          </a:p>
        </p:txBody>
      </p:sp>
      <p:sp>
        <p:nvSpPr>
          <p:cNvPr id="156675" name="Title 1"/>
          <p:cNvSpPr>
            <a:spLocks noGrp="1"/>
          </p:cNvSpPr>
          <p:nvPr>
            <p:ph type="title"/>
          </p:nvPr>
        </p:nvSpPr>
        <p:spPr>
          <a:xfrm>
            <a:off x="1558436" y="194042"/>
            <a:ext cx="7645400" cy="1173162"/>
          </a:xfrm>
        </p:spPr>
        <p:txBody>
          <a:bodyPr/>
          <a:lstStyle/>
          <a:p>
            <a:pPr eaLnBrk="1" hangingPunct="1"/>
            <a:r>
              <a:rPr altLang="en-US" sz="2800" dirty="0"/>
              <a:t>Examples of System-Wide Landlord Engagement</a:t>
            </a:r>
          </a:p>
        </p:txBody>
      </p:sp>
    </p:spTree>
    <p:extLst>
      <p:ext uri="{BB962C8B-B14F-4D97-AF65-F5344CB8AC3E}">
        <p14:creationId xmlns:p14="http://schemas.microsoft.com/office/powerpoint/2010/main" val="414865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76549" y="2326640"/>
            <a:ext cx="8709661" cy="1498600"/>
          </a:xfrm>
        </p:spPr>
        <p:txBody>
          <a:bodyPr/>
          <a:lstStyle/>
          <a:p>
            <a:pPr algn="ctr"/>
            <a:r>
              <a:rPr lang="en-US" dirty="0"/>
              <a:t>Program-Level </a:t>
            </a:r>
            <a:br>
              <a:rPr lang="en-US" dirty="0"/>
            </a:br>
            <a:r>
              <a:rPr lang="en-US" dirty="0"/>
              <a:t>Landlord Engagement</a:t>
            </a:r>
            <a:endParaRPr lang="en-US" sz="4800" dirty="0"/>
          </a:p>
        </p:txBody>
      </p:sp>
    </p:spTree>
    <p:extLst>
      <p:ext uri="{BB962C8B-B14F-4D97-AF65-F5344CB8AC3E}">
        <p14:creationId xmlns:p14="http://schemas.microsoft.com/office/powerpoint/2010/main" val="3632653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2469" y="3322125"/>
            <a:ext cx="4160228" cy="715491"/>
            <a:chOff x="76200" y="3972755"/>
            <a:chExt cx="4160228" cy="715491"/>
          </a:xfrm>
        </p:grpSpPr>
        <p:sp>
          <p:nvSpPr>
            <p:cNvPr id="43020" name="Rectangle 13"/>
            <p:cNvSpPr>
              <a:spLocks/>
            </p:cNvSpPr>
            <p:nvPr/>
          </p:nvSpPr>
          <p:spPr bwMode="auto">
            <a:xfrm>
              <a:off x="76200" y="3981771"/>
              <a:ext cx="2669977" cy="48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102884" rIns="0" bIns="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algn="r" eaLnBrk="1">
                <a:lnSpc>
                  <a:spcPct val="90000"/>
                </a:lnSpc>
                <a:spcBef>
                  <a:spcPts val="492"/>
                </a:spcBef>
                <a:buSzTx/>
                <a:buNone/>
              </a:pPr>
              <a:r>
                <a:rPr lang="en-US" altLang="en-US" sz="1800" b="1" dirty="0">
                  <a:solidFill>
                    <a:srgbClr val="00567E"/>
                  </a:solidFill>
                  <a:latin typeface="Candara"/>
                  <a:cs typeface="Helvetica" pitchFamily="-84" charset="0"/>
                  <a:sym typeface="Helvetica" pitchFamily="-84" charset="0"/>
                </a:rPr>
                <a:t>Host a Landlord Event</a:t>
              </a:r>
              <a:endParaRPr lang="en-US" altLang="en-US" sz="2500" dirty="0">
                <a:solidFill>
                  <a:srgbClr val="00567E"/>
                </a:solidFill>
                <a:latin typeface="Candara"/>
              </a:endParaRPr>
            </a:p>
          </p:txBody>
        </p:sp>
        <p:grpSp>
          <p:nvGrpSpPr>
            <p:cNvPr id="43023" name="Group 16"/>
            <p:cNvGrpSpPr>
              <a:grpSpLocks/>
            </p:cNvGrpSpPr>
            <p:nvPr/>
          </p:nvGrpSpPr>
          <p:grpSpPr bwMode="auto">
            <a:xfrm>
              <a:off x="2864605" y="3972755"/>
              <a:ext cx="1371823" cy="715491"/>
              <a:chOff x="0" y="0"/>
              <a:chExt cx="154" cy="81"/>
            </a:xfrm>
          </p:grpSpPr>
          <p:grpSp>
            <p:nvGrpSpPr>
              <p:cNvPr id="43044" name="Group 17"/>
              <p:cNvGrpSpPr>
                <a:grpSpLocks/>
              </p:cNvGrpSpPr>
              <p:nvPr/>
            </p:nvGrpSpPr>
            <p:grpSpPr bwMode="auto">
              <a:xfrm>
                <a:off x="0" y="19"/>
                <a:ext cx="154" cy="62"/>
                <a:chOff x="0" y="0"/>
                <a:chExt cx="154" cy="61"/>
              </a:xfrm>
            </p:grpSpPr>
            <p:sp>
              <p:nvSpPr>
                <p:cNvPr id="43046" name="AutoShape 18"/>
                <p:cNvSpPr>
                  <a:spLocks/>
                </p:cNvSpPr>
                <p:nvPr/>
              </p:nvSpPr>
              <p:spPr bwMode="auto">
                <a:xfrm>
                  <a:off x="5" y="20"/>
                  <a:ext cx="122" cy="4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799"/>
                      </a:cubicBezTo>
                      <a:close/>
                    </a:path>
                  </a:pathLst>
                </a:custGeom>
                <a:gradFill rotWithShape="0">
                  <a:gsLst>
                    <a:gs pos="0">
                      <a:srgbClr val="C0C0C0"/>
                    </a:gs>
                    <a:gs pos="100000">
                      <a:srgbClr val="FFFFF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43047" name="Picture 19" descr="image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pic>
            <p:nvPicPr>
              <p:cNvPr id="43045" name="Picture 20" descr="image1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 y="0"/>
                <a:ext cx="125"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grpSp>
        <p:nvGrpSpPr>
          <p:cNvPr id="6" name="Group 5"/>
          <p:cNvGrpSpPr/>
          <p:nvPr/>
        </p:nvGrpSpPr>
        <p:grpSpPr>
          <a:xfrm>
            <a:off x="3773757" y="4000621"/>
            <a:ext cx="5926184" cy="1270248"/>
            <a:chOff x="2557488" y="4651252"/>
            <a:chExt cx="5926184" cy="1270248"/>
          </a:xfrm>
        </p:grpSpPr>
        <p:sp>
          <p:nvSpPr>
            <p:cNvPr id="43019" name="Rectangle 12"/>
            <p:cNvSpPr>
              <a:spLocks/>
            </p:cNvSpPr>
            <p:nvPr/>
          </p:nvSpPr>
          <p:spPr bwMode="auto">
            <a:xfrm>
              <a:off x="4691904" y="4898453"/>
              <a:ext cx="3791768" cy="3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102884" rIns="0" bIns="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eaLnBrk="1">
                <a:lnSpc>
                  <a:spcPct val="90000"/>
                </a:lnSpc>
                <a:spcBef>
                  <a:spcPts val="492"/>
                </a:spcBef>
                <a:buSzTx/>
                <a:buNone/>
              </a:pPr>
              <a:r>
                <a:rPr lang="en-US" altLang="en-US" sz="1800" b="1" dirty="0">
                  <a:solidFill>
                    <a:srgbClr val="00567E"/>
                  </a:solidFill>
                  <a:latin typeface="Candara"/>
                  <a:cs typeface="Helvetica" pitchFamily="-84" charset="0"/>
                  <a:sym typeface="Helvetica" pitchFamily="-84" charset="0"/>
                </a:rPr>
                <a:t>Cold Calls</a:t>
              </a:r>
              <a:endParaRPr lang="en-US" altLang="en-US" sz="2500" dirty="0">
                <a:solidFill>
                  <a:srgbClr val="00567E"/>
                </a:solidFill>
                <a:latin typeface="Candara"/>
              </a:endParaRPr>
            </a:p>
          </p:txBody>
        </p:sp>
        <p:grpSp>
          <p:nvGrpSpPr>
            <p:cNvPr id="43024" name="Group 21"/>
            <p:cNvGrpSpPr>
              <a:grpSpLocks/>
            </p:cNvGrpSpPr>
            <p:nvPr/>
          </p:nvGrpSpPr>
          <p:grpSpPr bwMode="auto">
            <a:xfrm>
              <a:off x="2557488" y="4651252"/>
              <a:ext cx="2475756" cy="1270248"/>
              <a:chOff x="0" y="0"/>
              <a:chExt cx="278" cy="143"/>
            </a:xfrm>
          </p:grpSpPr>
          <p:grpSp>
            <p:nvGrpSpPr>
              <p:cNvPr id="43040" name="Group 22"/>
              <p:cNvGrpSpPr>
                <a:grpSpLocks/>
              </p:cNvGrpSpPr>
              <p:nvPr/>
            </p:nvGrpSpPr>
            <p:grpSpPr bwMode="auto">
              <a:xfrm>
                <a:off x="0" y="49"/>
                <a:ext cx="278" cy="94"/>
                <a:chOff x="0" y="0"/>
                <a:chExt cx="278" cy="93"/>
              </a:xfrm>
            </p:grpSpPr>
            <p:sp>
              <p:nvSpPr>
                <p:cNvPr id="43042" name="AutoShape 23"/>
                <p:cNvSpPr>
                  <a:spLocks/>
                </p:cNvSpPr>
                <p:nvPr/>
              </p:nvSpPr>
              <p:spPr bwMode="auto">
                <a:xfrm>
                  <a:off x="9" y="31"/>
                  <a:ext cx="219" cy="6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gradFill rotWithShape="0">
                  <a:gsLst>
                    <a:gs pos="0">
                      <a:srgbClr val="C0C0C0"/>
                    </a:gs>
                    <a:gs pos="100000">
                      <a:srgbClr val="FFFFF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43043" name="Picture 24" descr="image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8"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pic>
            <p:nvPicPr>
              <p:cNvPr id="43041" name="Picture 25" descr="image2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 y="0"/>
                <a:ext cx="2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grpSp>
        <p:nvGrpSpPr>
          <p:cNvPr id="4" name="Group 3"/>
          <p:cNvGrpSpPr/>
          <p:nvPr/>
        </p:nvGrpSpPr>
        <p:grpSpPr>
          <a:xfrm>
            <a:off x="4783929" y="2847486"/>
            <a:ext cx="5331733" cy="512430"/>
            <a:chOff x="3567659" y="3498117"/>
            <a:chExt cx="5331733" cy="512430"/>
          </a:xfrm>
        </p:grpSpPr>
        <p:sp>
          <p:nvSpPr>
            <p:cNvPr id="43022" name="Rectangle 15"/>
            <p:cNvSpPr>
              <a:spLocks/>
            </p:cNvSpPr>
            <p:nvPr/>
          </p:nvSpPr>
          <p:spPr bwMode="auto">
            <a:xfrm>
              <a:off x="4787271" y="3498117"/>
              <a:ext cx="4112121" cy="40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102884" rIns="0" bIns="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eaLnBrk="1">
                <a:lnSpc>
                  <a:spcPct val="90000"/>
                </a:lnSpc>
                <a:spcBef>
                  <a:spcPts val="492"/>
                </a:spcBef>
                <a:buSzTx/>
                <a:buNone/>
              </a:pPr>
              <a:r>
                <a:rPr lang="en-US" altLang="en-US" sz="1800" b="1" dirty="0">
                  <a:solidFill>
                    <a:srgbClr val="00567E"/>
                  </a:solidFill>
                  <a:latin typeface="Candara"/>
                  <a:cs typeface="Helvetica" pitchFamily="-84" charset="0"/>
                  <a:sym typeface="Helvetica" pitchFamily="-84" charset="0"/>
                </a:rPr>
                <a:t>Networking Meetings</a:t>
              </a:r>
              <a:r>
                <a:rPr lang="en-US" altLang="en-US" sz="1800" dirty="0">
                  <a:solidFill>
                    <a:srgbClr val="00567E"/>
                  </a:solidFill>
                  <a:latin typeface="Candara"/>
                  <a:cs typeface="Helvetica" pitchFamily="-84" charset="0"/>
                  <a:sym typeface="Helvetica" pitchFamily="-84" charset="0"/>
                </a:rPr>
                <a:t> </a:t>
              </a:r>
              <a:endParaRPr lang="en-US" altLang="en-US" sz="2500" dirty="0">
                <a:solidFill>
                  <a:srgbClr val="00567E"/>
                </a:solidFill>
                <a:latin typeface="Candara"/>
              </a:endParaRPr>
            </a:p>
          </p:txBody>
        </p:sp>
        <p:grpSp>
          <p:nvGrpSpPr>
            <p:cNvPr id="43025" name="Group 26"/>
            <p:cNvGrpSpPr>
              <a:grpSpLocks/>
            </p:cNvGrpSpPr>
            <p:nvPr/>
          </p:nvGrpSpPr>
          <p:grpSpPr bwMode="auto">
            <a:xfrm>
              <a:off x="3567659" y="3566295"/>
              <a:ext cx="1223367" cy="444252"/>
              <a:chOff x="0" y="0"/>
              <a:chExt cx="137" cy="50"/>
            </a:xfrm>
          </p:grpSpPr>
          <p:grpSp>
            <p:nvGrpSpPr>
              <p:cNvPr id="43036" name="Group 27"/>
              <p:cNvGrpSpPr>
                <a:grpSpLocks/>
              </p:cNvGrpSpPr>
              <p:nvPr/>
            </p:nvGrpSpPr>
            <p:grpSpPr bwMode="auto">
              <a:xfrm>
                <a:off x="0" y="12"/>
                <a:ext cx="137" cy="38"/>
                <a:chOff x="0" y="0"/>
                <a:chExt cx="137" cy="38"/>
              </a:xfrm>
            </p:grpSpPr>
            <p:sp>
              <p:nvSpPr>
                <p:cNvPr id="43038" name="AutoShape 28"/>
                <p:cNvSpPr>
                  <a:spLocks/>
                </p:cNvSpPr>
                <p:nvPr/>
              </p:nvSpPr>
              <p:spPr bwMode="auto">
                <a:xfrm>
                  <a:off x="4" y="12"/>
                  <a:ext cx="109" cy="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4835" y="21600"/>
                        <a:pt x="0" y="16764"/>
                        <a:pt x="0" y="10800"/>
                      </a:cubicBezTo>
                      <a:lnTo>
                        <a:pt x="0" y="10799"/>
                      </a:lnTo>
                      <a:close/>
                    </a:path>
                  </a:pathLst>
                </a:custGeom>
                <a:gradFill rotWithShape="0">
                  <a:gsLst>
                    <a:gs pos="0">
                      <a:srgbClr val="C0C0C0">
                        <a:alpha val="0"/>
                      </a:srgbClr>
                    </a:gs>
                    <a:gs pos="100000">
                      <a:srgbClr val="FFFFF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43039" name="Picture 29" descr="image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7"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pic>
            <p:nvPicPr>
              <p:cNvPr id="43037" name="Picture 30" descr="image2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 y="0"/>
                <a:ext cx="111"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grpSp>
        <p:nvGrpSpPr>
          <p:cNvPr id="3" name="Group 2"/>
          <p:cNvGrpSpPr/>
          <p:nvPr/>
        </p:nvGrpSpPr>
        <p:grpSpPr>
          <a:xfrm>
            <a:off x="1568622" y="2432201"/>
            <a:ext cx="4938457" cy="555947"/>
            <a:chOff x="440564" y="3096296"/>
            <a:chExt cx="4938457" cy="555947"/>
          </a:xfrm>
        </p:grpSpPr>
        <p:sp>
          <p:nvSpPr>
            <p:cNvPr id="43021" name="Rectangle 14"/>
            <p:cNvSpPr>
              <a:spLocks/>
            </p:cNvSpPr>
            <p:nvPr/>
          </p:nvSpPr>
          <p:spPr bwMode="auto">
            <a:xfrm>
              <a:off x="440564" y="3096296"/>
              <a:ext cx="3897593" cy="3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102884" rIns="0" bIns="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algn="r" eaLnBrk="1">
                <a:lnSpc>
                  <a:spcPct val="90000"/>
                </a:lnSpc>
                <a:spcBef>
                  <a:spcPts val="492"/>
                </a:spcBef>
                <a:buSzTx/>
                <a:buNone/>
              </a:pPr>
              <a:r>
                <a:rPr lang="en-US" altLang="en-US" sz="1800" b="1" dirty="0">
                  <a:solidFill>
                    <a:srgbClr val="00567E"/>
                  </a:solidFill>
                  <a:latin typeface="Candara"/>
                  <a:cs typeface="Helvetica" pitchFamily="-84" charset="0"/>
                  <a:sym typeface="Helvetica" pitchFamily="-84" charset="0"/>
                </a:rPr>
                <a:t>Direct Mail</a:t>
              </a:r>
              <a:endParaRPr lang="en-US" altLang="en-US" sz="2500" dirty="0">
                <a:solidFill>
                  <a:srgbClr val="00567E"/>
                </a:solidFill>
                <a:latin typeface="Candara"/>
              </a:endParaRPr>
            </a:p>
          </p:txBody>
        </p:sp>
        <p:grpSp>
          <p:nvGrpSpPr>
            <p:cNvPr id="43026" name="Group 31"/>
            <p:cNvGrpSpPr>
              <a:grpSpLocks/>
            </p:cNvGrpSpPr>
            <p:nvPr/>
          </p:nvGrpSpPr>
          <p:grpSpPr bwMode="auto">
            <a:xfrm>
              <a:off x="4489401" y="3207991"/>
              <a:ext cx="889620" cy="444252"/>
              <a:chOff x="0" y="0"/>
              <a:chExt cx="100" cy="50"/>
            </a:xfrm>
          </p:grpSpPr>
          <p:grpSp>
            <p:nvGrpSpPr>
              <p:cNvPr id="43032" name="Group 32"/>
              <p:cNvGrpSpPr>
                <a:grpSpLocks/>
              </p:cNvGrpSpPr>
              <p:nvPr/>
            </p:nvGrpSpPr>
            <p:grpSpPr bwMode="auto">
              <a:xfrm>
                <a:off x="0" y="12"/>
                <a:ext cx="100" cy="38"/>
                <a:chOff x="0" y="0"/>
                <a:chExt cx="100" cy="38"/>
              </a:xfrm>
            </p:grpSpPr>
            <p:sp>
              <p:nvSpPr>
                <p:cNvPr id="43034" name="AutoShape 33"/>
                <p:cNvSpPr>
                  <a:spLocks/>
                </p:cNvSpPr>
                <p:nvPr/>
              </p:nvSpPr>
              <p:spPr bwMode="auto">
                <a:xfrm>
                  <a:off x="3" y="12"/>
                  <a:ext cx="79" cy="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800" y="21600"/>
                      </a:cubicBezTo>
                      <a:cubicBezTo>
                        <a:pt x="4835" y="21600"/>
                        <a:pt x="0" y="16764"/>
                        <a:pt x="0" y="10800"/>
                      </a:cubicBezTo>
                      <a:lnTo>
                        <a:pt x="0" y="10799"/>
                      </a:lnTo>
                      <a:close/>
                    </a:path>
                  </a:pathLst>
                </a:custGeom>
                <a:gradFill rotWithShape="0">
                  <a:gsLst>
                    <a:gs pos="0">
                      <a:srgbClr val="C0C0C0">
                        <a:alpha val="0"/>
                      </a:srgbClr>
                    </a:gs>
                    <a:gs pos="100000">
                      <a:srgbClr val="FFFFF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43035" name="Picture 34" descr="image1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00"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pic>
            <p:nvPicPr>
              <p:cNvPr id="43033" name="Picture 35" descr="image22.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 y="0"/>
                <a:ext cx="81"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grpSp>
        <p:nvGrpSpPr>
          <p:cNvPr id="2" name="Group 1"/>
          <p:cNvGrpSpPr/>
          <p:nvPr/>
        </p:nvGrpSpPr>
        <p:grpSpPr>
          <a:xfrm>
            <a:off x="6489251" y="2201288"/>
            <a:ext cx="3794819" cy="484436"/>
            <a:chOff x="5272981" y="2851919"/>
            <a:chExt cx="3794819" cy="484436"/>
          </a:xfrm>
        </p:grpSpPr>
        <p:sp>
          <p:nvSpPr>
            <p:cNvPr id="43018" name="Rectangle 11"/>
            <p:cNvSpPr>
              <a:spLocks/>
            </p:cNvSpPr>
            <p:nvPr/>
          </p:nvSpPr>
          <p:spPr bwMode="auto">
            <a:xfrm>
              <a:off x="5945758" y="2851919"/>
              <a:ext cx="3122042" cy="48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102884" rIns="0" bIns="0"/>
            <a:lstStyle>
              <a:lvl1pPr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1pPr>
              <a:lvl2pPr marL="37931725" indent="-37474525"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2pPr>
              <a:lvl3pPr marL="1141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3pPr>
              <a:lvl4pPr marL="1522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4pPr>
              <a:lvl5pPr marL="1903413" indent="-379413" defTabSz="1300163" eaLnBrk="0" hangingPunct="0">
                <a:spcBef>
                  <a:spcPts val="4200"/>
                </a:spcBef>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5pPr>
              <a:lvl6pPr marL="23606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6pPr>
              <a:lvl7pPr marL="28178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7pPr>
              <a:lvl8pPr marL="32750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8pPr>
              <a:lvl9pPr marL="3732213" indent="-379413" defTabSz="1300163" eaLnBrk="0" fontAlgn="base" hangingPunct="0">
                <a:spcBef>
                  <a:spcPts val="4200"/>
                </a:spcBef>
                <a:spcAft>
                  <a:spcPct val="0"/>
                </a:spcAft>
                <a:buSzPct val="100000"/>
                <a:buChar char="•"/>
                <a:defRPr sz="3800">
                  <a:solidFill>
                    <a:srgbClr val="000000"/>
                  </a:solidFill>
                  <a:latin typeface="Helvetica Light" pitchFamily="-84" charset="0"/>
                  <a:ea typeface="Helvetica Light" pitchFamily="-84" charset="0"/>
                  <a:cs typeface="Helvetica Light" pitchFamily="-84" charset="0"/>
                  <a:sym typeface="Helvetica Light" pitchFamily="-84" charset="0"/>
                </a:defRPr>
              </a:lvl9pPr>
            </a:lstStyle>
            <a:p>
              <a:pPr eaLnBrk="1">
                <a:lnSpc>
                  <a:spcPct val="90000"/>
                </a:lnSpc>
                <a:spcBef>
                  <a:spcPts val="492"/>
                </a:spcBef>
                <a:buSzTx/>
                <a:buNone/>
              </a:pPr>
              <a:r>
                <a:rPr lang="en-US" altLang="en-US" sz="1800" b="1" dirty="0">
                  <a:solidFill>
                    <a:srgbClr val="00567E"/>
                  </a:solidFill>
                  <a:latin typeface="Candara"/>
                  <a:cs typeface="Helvetica" pitchFamily="-84" charset="0"/>
                  <a:sym typeface="Helvetica" pitchFamily="-84" charset="0"/>
                </a:rPr>
                <a:t>Word of Mouth Referrals</a:t>
              </a:r>
              <a:endParaRPr lang="en-US" altLang="en-US" sz="2500" dirty="0">
                <a:solidFill>
                  <a:srgbClr val="00567E"/>
                </a:solidFill>
                <a:latin typeface="Candara"/>
              </a:endParaRPr>
            </a:p>
          </p:txBody>
        </p:sp>
        <p:grpSp>
          <p:nvGrpSpPr>
            <p:cNvPr id="43027" name="Group 36"/>
            <p:cNvGrpSpPr>
              <a:grpSpLocks/>
            </p:cNvGrpSpPr>
            <p:nvPr/>
          </p:nvGrpSpPr>
          <p:grpSpPr bwMode="auto">
            <a:xfrm>
              <a:off x="5272981" y="2995911"/>
              <a:ext cx="641822" cy="321469"/>
              <a:chOff x="0" y="0"/>
              <a:chExt cx="72" cy="36"/>
            </a:xfrm>
          </p:grpSpPr>
          <p:grpSp>
            <p:nvGrpSpPr>
              <p:cNvPr id="43028" name="Group 37"/>
              <p:cNvGrpSpPr>
                <a:grpSpLocks/>
              </p:cNvGrpSpPr>
              <p:nvPr/>
            </p:nvGrpSpPr>
            <p:grpSpPr bwMode="auto">
              <a:xfrm>
                <a:off x="0" y="8"/>
                <a:ext cx="72" cy="28"/>
                <a:chOff x="0" y="0"/>
                <a:chExt cx="72" cy="27"/>
              </a:xfrm>
            </p:grpSpPr>
            <p:sp>
              <p:nvSpPr>
                <p:cNvPr id="43030" name="AutoShape 38"/>
                <p:cNvSpPr>
                  <a:spLocks/>
                </p:cNvSpPr>
                <p:nvPr/>
              </p:nvSpPr>
              <p:spPr bwMode="auto">
                <a:xfrm>
                  <a:off x="2" y="9"/>
                  <a:ext cx="58" cy="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gradFill rotWithShape="0">
                  <a:gsLst>
                    <a:gs pos="0">
                      <a:srgbClr val="C0C0C0">
                        <a:alpha val="0"/>
                      </a:srgbClr>
                    </a:gs>
                    <a:gs pos="100000">
                      <a:srgbClr val="FFFFF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65570" tIns="65570" rIns="65570" bIns="65570" anchor="ctr"/>
                <a:lstStyle/>
                <a:p>
                  <a:endParaRPr lang="en-US" dirty="0">
                    <a:solidFill>
                      <a:prstClr val="black"/>
                    </a:solidFill>
                    <a:latin typeface="Candara"/>
                  </a:endParaRPr>
                </a:p>
              </p:txBody>
            </p:sp>
            <p:pic>
              <p:nvPicPr>
                <p:cNvPr id="43031" name="Picture 39" descr="image23.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72"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pic>
            <p:nvPicPr>
              <p:cNvPr id="43029" name="Picture 40" descr="image24.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0"/>
                <a:ext cx="5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sp>
        <p:nvSpPr>
          <p:cNvPr id="7" name="Title 6"/>
          <p:cNvSpPr>
            <a:spLocks noGrp="1"/>
          </p:cNvSpPr>
          <p:nvPr>
            <p:ph type="title"/>
          </p:nvPr>
        </p:nvSpPr>
        <p:spPr/>
        <p:txBody>
          <a:bodyPr>
            <a:normAutofit/>
          </a:bodyPr>
          <a:lstStyle/>
          <a:p>
            <a:r>
              <a:rPr lang="en-US" sz="3200" dirty="0"/>
              <a:t>Landlord Recruitment: Leave No Stone Unturned</a:t>
            </a:r>
          </a:p>
        </p:txBody>
      </p:sp>
    </p:spTree>
    <p:extLst>
      <p:ext uri="{BB962C8B-B14F-4D97-AF65-F5344CB8AC3E}">
        <p14:creationId xmlns:p14="http://schemas.microsoft.com/office/powerpoint/2010/main" val="2095516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165" y="1564366"/>
            <a:ext cx="10432929" cy="4691063"/>
          </a:xfrm>
        </p:spPr>
        <p:txBody>
          <a:bodyPr>
            <a:normAutofit lnSpcReduction="10000"/>
          </a:bodyPr>
          <a:lstStyle/>
          <a:p>
            <a:r>
              <a:rPr lang="en-US" dirty="0">
                <a:solidFill>
                  <a:schemeClr val="tx1"/>
                </a:solidFill>
              </a:rPr>
              <a:t>Developing and maintaining landlord relationships must be someone’s full time job</a:t>
            </a:r>
          </a:p>
          <a:p>
            <a:endParaRPr lang="en-US" dirty="0">
              <a:solidFill>
                <a:schemeClr val="tx1"/>
              </a:solidFill>
            </a:endParaRPr>
          </a:p>
          <a:p>
            <a:r>
              <a:rPr lang="en-US" dirty="0">
                <a:solidFill>
                  <a:schemeClr val="tx1"/>
                </a:solidFill>
              </a:rPr>
              <a:t>Housing search is proactive and continuous</a:t>
            </a:r>
          </a:p>
          <a:p>
            <a:pPr marL="0" indent="0">
              <a:buNone/>
            </a:pPr>
            <a:endParaRPr lang="en-US" dirty="0">
              <a:solidFill>
                <a:schemeClr val="tx1"/>
              </a:solidFill>
            </a:endParaRPr>
          </a:p>
          <a:p>
            <a:r>
              <a:rPr lang="en-US" dirty="0">
                <a:solidFill>
                  <a:schemeClr val="tx1"/>
                </a:solidFill>
              </a:rPr>
              <a:t>Program and staff ALWAYS do what they promise</a:t>
            </a:r>
          </a:p>
          <a:p>
            <a:endParaRPr lang="en-US" dirty="0">
              <a:solidFill>
                <a:schemeClr val="tx1"/>
              </a:solidFill>
            </a:endParaRPr>
          </a:p>
          <a:p>
            <a:r>
              <a:rPr lang="en-US" dirty="0">
                <a:solidFill>
                  <a:schemeClr val="tx1"/>
                </a:solidFill>
              </a:rPr>
              <a:t>Calls from landlords are returned quickly</a:t>
            </a:r>
          </a:p>
          <a:p>
            <a:endParaRPr lang="en-US" dirty="0">
              <a:solidFill>
                <a:schemeClr val="tx1"/>
              </a:solidFill>
            </a:endParaRPr>
          </a:p>
          <a:p>
            <a:pPr marL="0" indent="0">
              <a:buNone/>
            </a:pPr>
            <a:endParaRPr lang="en-US" dirty="0">
              <a:solidFill>
                <a:schemeClr val="tx1"/>
              </a:solidFill>
            </a:endParaRPr>
          </a:p>
          <a:p>
            <a:pPr marL="0" indent="0" algn="ctr">
              <a:buNone/>
            </a:pPr>
            <a:r>
              <a:rPr lang="en-US" sz="3100" b="1" dirty="0">
                <a:solidFill>
                  <a:schemeClr val="tx1"/>
                </a:solidFill>
              </a:rPr>
              <a:t>Landlords are Your Second Client</a:t>
            </a:r>
          </a:p>
          <a:p>
            <a:endParaRPr lang="en-US" dirty="0"/>
          </a:p>
        </p:txBody>
      </p:sp>
      <p:sp>
        <p:nvSpPr>
          <p:cNvPr id="2" name="Title 1"/>
          <p:cNvSpPr>
            <a:spLocks noGrp="1"/>
          </p:cNvSpPr>
          <p:nvPr>
            <p:ph type="title"/>
          </p:nvPr>
        </p:nvSpPr>
        <p:spPr/>
        <p:txBody>
          <a:bodyPr>
            <a:normAutofit/>
          </a:bodyPr>
          <a:lstStyle/>
          <a:p>
            <a:r>
              <a:rPr lang="en-US" sz="3200" dirty="0"/>
              <a:t>Finding and Keeping Landlords in a Difficult Market</a:t>
            </a:r>
          </a:p>
        </p:txBody>
      </p:sp>
    </p:spTree>
    <p:extLst>
      <p:ext uri="{BB962C8B-B14F-4D97-AF65-F5344CB8AC3E}">
        <p14:creationId xmlns:p14="http://schemas.microsoft.com/office/powerpoint/2010/main" val="968207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50000"/>
                  </a:schemeClr>
                </a:solidFill>
              </a:rPr>
              <a:t>Quick Tips: Finding Landlords</a:t>
            </a:r>
          </a:p>
        </p:txBody>
      </p:sp>
      <p:sp>
        <p:nvSpPr>
          <p:cNvPr id="3" name="Content Placeholder 2"/>
          <p:cNvSpPr>
            <a:spLocks noGrp="1"/>
          </p:cNvSpPr>
          <p:nvPr>
            <p:ph idx="1"/>
          </p:nvPr>
        </p:nvSpPr>
        <p:spPr>
          <a:xfrm>
            <a:off x="1887583" y="1608909"/>
            <a:ext cx="7543800" cy="4800600"/>
          </a:xfrm>
        </p:spPr>
        <p:txBody>
          <a:bodyPr>
            <a:normAutofit fontScale="92500"/>
          </a:bodyPr>
          <a:lstStyle/>
          <a:p>
            <a:pPr lvl="0"/>
            <a:r>
              <a:rPr lang="en-US" dirty="0">
                <a:solidFill>
                  <a:srgbClr val="08A5BA"/>
                </a:solidFill>
              </a:rPr>
              <a:t>Housing Authority websites</a:t>
            </a:r>
          </a:p>
          <a:p>
            <a:pPr lvl="0">
              <a:buNone/>
            </a:pPr>
            <a:endParaRPr lang="en-US" dirty="0">
              <a:solidFill>
                <a:srgbClr val="08A5BA"/>
              </a:solidFill>
            </a:endParaRPr>
          </a:p>
          <a:p>
            <a:pPr lvl="0"/>
            <a:r>
              <a:rPr lang="en-US" dirty="0">
                <a:solidFill>
                  <a:srgbClr val="08A5BA"/>
                </a:solidFill>
              </a:rPr>
              <a:t>Newspapers- subscribe; especially neighborhood papers</a:t>
            </a:r>
          </a:p>
          <a:p>
            <a:pPr lvl="0">
              <a:buNone/>
            </a:pPr>
            <a:endParaRPr lang="en-US" dirty="0">
              <a:solidFill>
                <a:srgbClr val="08A5BA"/>
              </a:solidFill>
            </a:endParaRPr>
          </a:p>
          <a:p>
            <a:pPr lvl="0"/>
            <a:r>
              <a:rPr lang="en-US" dirty="0">
                <a:solidFill>
                  <a:srgbClr val="08A5BA"/>
                </a:solidFill>
              </a:rPr>
              <a:t>“Apartment for Rent” signs in buildings</a:t>
            </a:r>
          </a:p>
          <a:p>
            <a:pPr lvl="0">
              <a:buNone/>
            </a:pPr>
            <a:endParaRPr lang="en-US" dirty="0">
              <a:solidFill>
                <a:srgbClr val="08A5BA"/>
              </a:solidFill>
            </a:endParaRPr>
          </a:p>
          <a:p>
            <a:r>
              <a:rPr lang="en-US" dirty="0">
                <a:solidFill>
                  <a:srgbClr val="08A5BA"/>
                </a:solidFill>
              </a:rPr>
              <a:t>Landlord/Realtor associations/Chamber of Commerce</a:t>
            </a:r>
          </a:p>
          <a:p>
            <a:pPr>
              <a:buNone/>
            </a:pPr>
            <a:endParaRPr lang="en-US" dirty="0">
              <a:solidFill>
                <a:srgbClr val="08A5BA"/>
              </a:solidFill>
            </a:endParaRPr>
          </a:p>
          <a:p>
            <a:r>
              <a:rPr lang="en-US" dirty="0">
                <a:solidFill>
                  <a:srgbClr val="08A5BA"/>
                </a:solidFill>
              </a:rPr>
              <a:t>Train your agency’s Board of Directors to recruit</a:t>
            </a:r>
          </a:p>
          <a:p>
            <a:pPr>
              <a:buNone/>
            </a:pPr>
            <a:endParaRPr lang="en-US" dirty="0">
              <a:solidFill>
                <a:srgbClr val="08A5BA"/>
              </a:solidFill>
            </a:endParaRPr>
          </a:p>
          <a:p>
            <a:r>
              <a:rPr lang="en-US" dirty="0">
                <a:solidFill>
                  <a:srgbClr val="08A5BA"/>
                </a:solidFill>
              </a:rPr>
              <a:t>Faith-based communities</a:t>
            </a:r>
            <a:endParaRPr lang="en-US" i="1" dirty="0">
              <a:solidFill>
                <a:srgbClr val="08A5BA"/>
              </a:solidFill>
            </a:endParaRPr>
          </a:p>
        </p:txBody>
      </p:sp>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67800" y="3505200"/>
            <a:ext cx="1272210" cy="1272210"/>
          </a:xfrm>
          <a:prstGeom prst="rect">
            <a:avLst/>
          </a:prstGeom>
        </p:spPr>
      </p:pic>
    </p:spTree>
    <p:extLst>
      <p:ext uri="{BB962C8B-B14F-4D97-AF65-F5344CB8AC3E}">
        <p14:creationId xmlns:p14="http://schemas.microsoft.com/office/powerpoint/2010/main" val="2297149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50000"/>
                  </a:schemeClr>
                </a:solidFill>
              </a:rPr>
              <a:t>Quick Tips: Finding Landlords</a:t>
            </a:r>
          </a:p>
        </p:txBody>
      </p:sp>
      <p:sp>
        <p:nvSpPr>
          <p:cNvPr id="3" name="Content Placeholder 2"/>
          <p:cNvSpPr>
            <a:spLocks noGrp="1"/>
          </p:cNvSpPr>
          <p:nvPr>
            <p:ph idx="1"/>
          </p:nvPr>
        </p:nvSpPr>
        <p:spPr/>
        <p:txBody>
          <a:bodyPr>
            <a:normAutofit/>
          </a:bodyPr>
          <a:lstStyle/>
          <a:p>
            <a:pPr>
              <a:buNone/>
            </a:pPr>
            <a:r>
              <a:rPr lang="en-US" dirty="0">
                <a:solidFill>
                  <a:srgbClr val="0099B5"/>
                </a:solidFill>
              </a:rPr>
              <a:t>HUD Multifamily Developments</a:t>
            </a:r>
          </a:p>
          <a:p>
            <a:pPr marL="971550" lvl="1" indent="-514350">
              <a:buFont typeface="+mj-lt"/>
              <a:buAutoNum type="arabicPeriod"/>
            </a:pPr>
            <a:r>
              <a:rPr lang="en-US" dirty="0"/>
              <a:t>Tax Credit Units</a:t>
            </a:r>
          </a:p>
          <a:p>
            <a:pPr marL="1371600" lvl="2" indent="-457200">
              <a:buNone/>
            </a:pPr>
            <a:r>
              <a:rPr lang="en-US" dirty="0"/>
              <a:t>“Shallow” subsidy, flat rent</a:t>
            </a:r>
          </a:p>
          <a:p>
            <a:pPr marL="971550" lvl="1" indent="-514350">
              <a:buFont typeface="+mj-lt"/>
              <a:buAutoNum type="arabicPeriod"/>
            </a:pPr>
            <a:r>
              <a:rPr lang="en-US" dirty="0"/>
              <a:t>Market Rate Units</a:t>
            </a:r>
          </a:p>
          <a:p>
            <a:pPr marL="1371600" lvl="2" indent="-457200">
              <a:buNone/>
            </a:pPr>
            <a:r>
              <a:rPr lang="en-US" dirty="0"/>
              <a:t>No subsidy, market rate, typically FMR</a:t>
            </a:r>
          </a:p>
          <a:p>
            <a:pPr marL="1371600" lvl="2" indent="-457200">
              <a:buNone/>
            </a:pPr>
            <a:endParaRPr lang="en-US" dirty="0"/>
          </a:p>
          <a:p>
            <a:pPr lvl="1">
              <a:buNone/>
            </a:pPr>
            <a:endParaRPr lang="en-US" dirty="0"/>
          </a:p>
          <a:p>
            <a:pPr>
              <a:buNone/>
            </a:pPr>
            <a:r>
              <a:rPr lang="en-US" dirty="0">
                <a:solidFill>
                  <a:srgbClr val="0099B5"/>
                </a:solidFill>
              </a:rPr>
              <a:t>Excel Database for Attendees</a:t>
            </a:r>
          </a:p>
        </p:txBody>
      </p:sp>
      <p:pic>
        <p:nvPicPr>
          <p:cNvPr id="4" name="Picture 3"/>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686800" y="3581401"/>
            <a:ext cx="1257300" cy="1064683"/>
          </a:xfrm>
          <a:prstGeom prst="rect">
            <a:avLst/>
          </a:prstGeom>
        </p:spPr>
      </p:pic>
    </p:spTree>
    <p:extLst>
      <p:ext uri="{BB962C8B-B14F-4D97-AF65-F5344CB8AC3E}">
        <p14:creationId xmlns:p14="http://schemas.microsoft.com/office/powerpoint/2010/main" val="2812651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Quick Tips: High Rent Areas</a:t>
            </a:r>
          </a:p>
        </p:txBody>
      </p:sp>
      <p:sp>
        <p:nvSpPr>
          <p:cNvPr id="3" name="Content Placeholder 2"/>
          <p:cNvSpPr>
            <a:spLocks noGrp="1"/>
          </p:cNvSpPr>
          <p:nvPr>
            <p:ph idx="1"/>
          </p:nvPr>
        </p:nvSpPr>
        <p:spPr/>
        <p:txBody>
          <a:bodyPr>
            <a:normAutofit lnSpcReduction="10000"/>
          </a:bodyPr>
          <a:lstStyle/>
          <a:p>
            <a:pPr>
              <a:buNone/>
            </a:pPr>
            <a:r>
              <a:rPr lang="en-US" sz="2600" dirty="0">
                <a:solidFill>
                  <a:srgbClr val="0099B5"/>
                </a:solidFill>
              </a:rPr>
              <a:t>First Placement May Not Be Last Placement</a:t>
            </a:r>
          </a:p>
          <a:p>
            <a:pPr lvl="1"/>
            <a:r>
              <a:rPr lang="en-US" sz="2200" dirty="0"/>
              <a:t>Continue mainstream housing search while in unit</a:t>
            </a:r>
          </a:p>
          <a:p>
            <a:pPr lvl="1"/>
            <a:r>
              <a:rPr lang="en-US" sz="2200" dirty="0"/>
              <a:t>Troubleshoot/transition plan with Client</a:t>
            </a:r>
          </a:p>
          <a:p>
            <a:pPr marL="1371600" lvl="2" indent="-457200">
              <a:buNone/>
            </a:pPr>
            <a:endParaRPr lang="en-US" dirty="0"/>
          </a:p>
          <a:p>
            <a:pPr>
              <a:buNone/>
            </a:pPr>
            <a:r>
              <a:rPr lang="en-US" sz="2600" dirty="0">
                <a:solidFill>
                  <a:srgbClr val="0099B5"/>
                </a:solidFill>
              </a:rPr>
              <a:t>Shared Housing</a:t>
            </a:r>
          </a:p>
          <a:p>
            <a:pPr lvl="1">
              <a:buNone/>
            </a:pPr>
            <a:endParaRPr lang="en-US" dirty="0"/>
          </a:p>
          <a:p>
            <a:pPr>
              <a:buNone/>
            </a:pPr>
            <a:r>
              <a:rPr lang="en-US" sz="2600" dirty="0">
                <a:solidFill>
                  <a:srgbClr val="0099B5"/>
                </a:solidFill>
              </a:rPr>
              <a:t>Placing Ads/Campaigns in Local Media</a:t>
            </a:r>
          </a:p>
          <a:p>
            <a:pPr>
              <a:buNone/>
            </a:pPr>
            <a:endParaRPr lang="en-US" sz="2600" dirty="0">
              <a:solidFill>
                <a:srgbClr val="0099B5"/>
              </a:solidFill>
            </a:endParaRPr>
          </a:p>
          <a:p>
            <a:pPr>
              <a:buNone/>
            </a:pPr>
            <a:r>
              <a:rPr lang="en-US" sz="2600" dirty="0">
                <a:solidFill>
                  <a:srgbClr val="0099B5"/>
                </a:solidFill>
              </a:rPr>
              <a:t>Train Your Board in LL Recruitment</a:t>
            </a:r>
          </a:p>
          <a:p>
            <a:pPr>
              <a:buNone/>
            </a:pPr>
            <a:endParaRPr lang="en-US" sz="2600" dirty="0">
              <a:solidFill>
                <a:srgbClr val="0099B5"/>
              </a:solidFill>
            </a:endParaRPr>
          </a:p>
          <a:p>
            <a:pPr>
              <a:buNone/>
            </a:pPr>
            <a:r>
              <a:rPr lang="en-US" sz="2600" dirty="0">
                <a:solidFill>
                  <a:srgbClr val="0099B5"/>
                </a:solidFill>
              </a:rPr>
              <a:t>Vacancy Listings Website for LL’s to Post</a:t>
            </a:r>
          </a:p>
        </p:txBody>
      </p:sp>
    </p:spTree>
    <p:extLst>
      <p:ext uri="{BB962C8B-B14F-4D97-AF65-F5344CB8AC3E}">
        <p14:creationId xmlns:p14="http://schemas.microsoft.com/office/powerpoint/2010/main" val="1149585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644512" y="1460374"/>
            <a:ext cx="10202779" cy="4652963"/>
          </a:xfrm>
        </p:spPr>
        <p:txBody>
          <a:bodyPr rtlCol="0">
            <a:noAutofit/>
          </a:bodyPr>
          <a:lstStyle/>
          <a:p>
            <a:pPr marL="0" indent="0">
              <a:buNone/>
              <a:defRPr/>
            </a:pPr>
            <a:r>
              <a:rPr sz="2800" b="1" dirty="0">
                <a:solidFill>
                  <a:schemeClr val="tx1"/>
                </a:solidFill>
                <a:latin typeface="Calibri" panose="020F0502020204030204" pitchFamily="34" charset="0"/>
              </a:rPr>
              <a:t>RRH Dedicated Housing Search Staff</a:t>
            </a:r>
          </a:p>
          <a:p>
            <a:pPr>
              <a:defRPr/>
            </a:pPr>
            <a:r>
              <a:rPr sz="2800" dirty="0">
                <a:solidFill>
                  <a:schemeClr val="tx1"/>
                </a:solidFill>
                <a:latin typeface="Calibri" panose="020F0502020204030204" pitchFamily="34" charset="0"/>
              </a:rPr>
              <a:t>Understands the needs and concerns of landlords</a:t>
            </a:r>
          </a:p>
          <a:p>
            <a:pPr>
              <a:defRPr/>
            </a:pPr>
            <a:r>
              <a:rPr sz="2800" dirty="0">
                <a:solidFill>
                  <a:schemeClr val="tx1"/>
                </a:solidFill>
                <a:latin typeface="Calibri" panose="020F0502020204030204" pitchFamily="34" charset="0"/>
              </a:rPr>
              <a:t>Identifies housing resources and continually recruits landlords</a:t>
            </a:r>
          </a:p>
          <a:p>
            <a:pPr>
              <a:defRPr/>
            </a:pPr>
            <a:r>
              <a:rPr sz="2800" dirty="0">
                <a:solidFill>
                  <a:schemeClr val="tx1"/>
                </a:solidFill>
                <a:latin typeface="Calibri" panose="020F0502020204030204" pitchFamily="34" charset="0"/>
              </a:rPr>
              <a:t>Makes the “business pitch” to landlords</a:t>
            </a:r>
          </a:p>
          <a:p>
            <a:pPr>
              <a:defRPr/>
            </a:pPr>
            <a:r>
              <a:rPr sz="2800" dirty="0">
                <a:solidFill>
                  <a:schemeClr val="tx1"/>
                </a:solidFill>
                <a:latin typeface="Calibri" panose="020F0502020204030204" pitchFamily="34" charset="0"/>
              </a:rPr>
              <a:t>Creates a pipeline of available units</a:t>
            </a:r>
          </a:p>
          <a:p>
            <a:pPr>
              <a:defRPr/>
            </a:pPr>
            <a:r>
              <a:rPr sz="2800" dirty="0">
                <a:solidFill>
                  <a:schemeClr val="tx1"/>
                </a:solidFill>
                <a:latin typeface="Calibri" panose="020F0502020204030204" pitchFamily="34" charset="0"/>
              </a:rPr>
              <a:t>Maintains relationships with landlords and housing partners</a:t>
            </a:r>
          </a:p>
          <a:p>
            <a:pPr>
              <a:defRPr/>
            </a:pPr>
            <a:r>
              <a:rPr sz="2800" dirty="0">
                <a:solidFill>
                  <a:schemeClr val="tx1"/>
                </a:solidFill>
                <a:latin typeface="Calibri" panose="020F0502020204030204" pitchFamily="34" charset="0"/>
              </a:rPr>
              <a:t>Has real estate background or other housing search experience</a:t>
            </a:r>
          </a:p>
          <a:p>
            <a:pPr marL="0" indent="0">
              <a:buNone/>
              <a:defRPr/>
            </a:pPr>
            <a:endParaRPr b="1" dirty="0">
              <a:latin typeface="Calibri" panose="020F0502020204030204" pitchFamily="34" charset="0"/>
            </a:endParaRPr>
          </a:p>
        </p:txBody>
      </p:sp>
      <p:sp>
        <p:nvSpPr>
          <p:cNvPr id="136195" name="Title 1"/>
          <p:cNvSpPr>
            <a:spLocks noGrp="1"/>
          </p:cNvSpPr>
          <p:nvPr>
            <p:ph type="title"/>
          </p:nvPr>
        </p:nvSpPr>
        <p:spPr/>
        <p:txBody>
          <a:bodyPr/>
          <a:lstStyle/>
          <a:p>
            <a:pPr eaLnBrk="1" hangingPunct="1"/>
            <a:r>
              <a:rPr altLang="en-US">
                <a:solidFill>
                  <a:schemeClr val="bg1"/>
                </a:solidFill>
              </a:rPr>
              <a:t>Staffing</a:t>
            </a:r>
          </a:p>
        </p:txBody>
      </p:sp>
      <p:sp>
        <p:nvSpPr>
          <p:cNvPr id="136197" name="Title 1"/>
          <p:cNvSpPr txBox="1">
            <a:spLocks/>
          </p:cNvSpPr>
          <p:nvPr/>
        </p:nvSpPr>
        <p:spPr bwMode="auto">
          <a:xfrm>
            <a:off x="1644512" y="586764"/>
            <a:ext cx="7886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SzPct val="120000"/>
              <a:buFont typeface="Arial" charset="0"/>
              <a:buChar char="•"/>
              <a:defRPr sz="2400">
                <a:solidFill>
                  <a:schemeClr val="accent1"/>
                </a:solidFill>
                <a:latin typeface="Arial" charset="0"/>
                <a:ea typeface="Arial" charset="0"/>
                <a:cs typeface="Arial" charset="0"/>
              </a:defRPr>
            </a:lvl1pPr>
            <a:lvl2pPr marL="742950" indent="-285750">
              <a:lnSpc>
                <a:spcPct val="90000"/>
              </a:lnSpc>
              <a:spcBef>
                <a:spcPts val="500"/>
              </a:spcBef>
              <a:buClr>
                <a:schemeClr val="bg1"/>
              </a:buClr>
              <a:buSzPct val="120000"/>
              <a:buFont typeface="LucidaGrande" charset="0"/>
              <a:buChar char="-"/>
              <a:defRPr sz="2000">
                <a:solidFill>
                  <a:schemeClr val="accent1"/>
                </a:solidFill>
                <a:latin typeface="Arial" charset="0"/>
                <a:ea typeface="Arial" charset="0"/>
                <a:cs typeface="Arial" charset="0"/>
              </a:defRPr>
            </a:lvl2pPr>
            <a:lvl3pPr marL="1143000" indent="-228600">
              <a:lnSpc>
                <a:spcPct val="90000"/>
              </a:lnSpc>
              <a:spcBef>
                <a:spcPts val="500"/>
              </a:spcBef>
              <a:buSzPct val="120000"/>
              <a:buFont typeface="Arial" charset="0"/>
              <a:buChar char="•"/>
              <a:defRPr sz="2000">
                <a:solidFill>
                  <a:schemeClr val="accent1"/>
                </a:solidFill>
                <a:latin typeface="Arial" charset="0"/>
                <a:ea typeface="Arial" charset="0"/>
                <a:cs typeface="Arial" charset="0"/>
              </a:defRPr>
            </a:lvl3pPr>
            <a:lvl4pPr marL="1600200" indent="-228600">
              <a:lnSpc>
                <a:spcPct val="90000"/>
              </a:lnSpc>
              <a:spcBef>
                <a:spcPts val="500"/>
              </a:spcBef>
              <a:buSzPct val="120000"/>
              <a:buFont typeface="LucidaGrande" charset="0"/>
              <a:buChar char="-"/>
              <a:defRPr>
                <a:solidFill>
                  <a:schemeClr val="bg1"/>
                </a:solidFill>
                <a:latin typeface="Arial" charset="0"/>
                <a:ea typeface="Arial" charset="0"/>
                <a:cs typeface="Arial" charset="0"/>
              </a:defRPr>
            </a:lvl4pPr>
            <a:lvl5pPr marL="2057400" indent="-228600">
              <a:lnSpc>
                <a:spcPct val="90000"/>
              </a:lnSpc>
              <a:spcBef>
                <a:spcPts val="500"/>
              </a:spcBef>
              <a:buSzPct val="120000"/>
              <a:buFont typeface="Arial" charset="0"/>
              <a:buChar char="•"/>
              <a:defRPr>
                <a:solidFill>
                  <a:schemeClr val="bg1"/>
                </a:solidFill>
                <a:latin typeface="Arial" charset="0"/>
                <a:ea typeface="Arial" charset="0"/>
                <a:cs typeface="Arial" charset="0"/>
              </a:defRPr>
            </a:lvl5pPr>
            <a:lvl6pPr marL="25146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6pPr>
            <a:lvl7pPr marL="29718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7pPr>
            <a:lvl8pPr marL="34290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8pPr>
            <a:lvl9pPr marL="3886200" indent="-228600" eaLnBrk="0" fontAlgn="base" hangingPunct="0">
              <a:lnSpc>
                <a:spcPct val="90000"/>
              </a:lnSpc>
              <a:spcBef>
                <a:spcPts val="500"/>
              </a:spcBef>
              <a:spcAft>
                <a:spcPct val="0"/>
              </a:spcAft>
              <a:buSzPct val="120000"/>
              <a:buFont typeface="Arial" charset="0"/>
              <a:buChar char="•"/>
              <a:defRPr>
                <a:solidFill>
                  <a:schemeClr val="bg1"/>
                </a:solidFill>
                <a:latin typeface="Arial" charset="0"/>
                <a:ea typeface="Arial" charset="0"/>
                <a:cs typeface="Arial" charset="0"/>
              </a:defRPr>
            </a:lvl9pPr>
          </a:lstStyle>
          <a:p>
            <a:pPr eaLnBrk="1" hangingPunct="1">
              <a:spcBef>
                <a:spcPct val="0"/>
              </a:spcBef>
              <a:buSzTx/>
              <a:buFontTx/>
              <a:buNone/>
            </a:pPr>
            <a:r>
              <a:rPr lang="en-US" altLang="en-US" sz="2800" b="1" dirty="0">
                <a:solidFill>
                  <a:srgbClr val="5AA2AE"/>
                </a:solidFill>
              </a:rPr>
              <a:t>Housing Identification Staffing: </a:t>
            </a:r>
          </a:p>
          <a:p>
            <a:pPr eaLnBrk="1" hangingPunct="1">
              <a:spcBef>
                <a:spcPct val="0"/>
              </a:spcBef>
              <a:buSzTx/>
              <a:buFontTx/>
              <a:buNone/>
            </a:pPr>
            <a:r>
              <a:rPr lang="en-US" altLang="en-US" sz="2800" b="1" dirty="0">
                <a:solidFill>
                  <a:srgbClr val="5AA2AE"/>
                </a:solidFill>
              </a:rPr>
              <a:t>Roles of Housing Staff vs. Case Managers</a:t>
            </a:r>
          </a:p>
        </p:txBody>
      </p:sp>
    </p:spTree>
    <p:extLst>
      <p:ext uri="{BB962C8B-B14F-4D97-AF65-F5344CB8AC3E}">
        <p14:creationId xmlns:p14="http://schemas.microsoft.com/office/powerpoint/2010/main" val="134708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50000"/>
                  </a:schemeClr>
                </a:solidFill>
              </a:rPr>
              <a:t>The Brain Power in the Room</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5181600" y="2819400"/>
            <a:ext cx="3352800" cy="2171700"/>
          </a:xfrm>
          <a:prstGeom prst="rect">
            <a:avLst/>
          </a:prstGeom>
          <a:noFill/>
          <a:ln w="9525">
            <a:noFill/>
            <a:miter lim="800000"/>
            <a:headEnd/>
            <a:tailEnd/>
          </a:ln>
          <a:effectLst/>
        </p:spPr>
      </p:pic>
    </p:spTree>
    <p:extLst>
      <p:ext uri="{BB962C8B-B14F-4D97-AF65-F5344CB8AC3E}">
        <p14:creationId xmlns:p14="http://schemas.microsoft.com/office/powerpoint/2010/main" val="3953332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093" y="999982"/>
            <a:ext cx="10587404"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Piggy-back off existing events- Chamber of Commerce, Realtors’ Events</a:t>
            </a:r>
          </a:p>
          <a:p>
            <a:pPr>
              <a:buFont typeface="Arial" charset="0"/>
              <a:buChar char="•"/>
            </a:pPr>
            <a:r>
              <a:rPr lang="en-US" dirty="0">
                <a:solidFill>
                  <a:schemeClr val="tx1"/>
                </a:solidFill>
                <a:latin typeface="Calibri" panose="020F0502020204030204" pitchFamily="34" charset="0"/>
              </a:rPr>
              <a:t>Political Persuasion</a:t>
            </a:r>
          </a:p>
          <a:p>
            <a:pPr>
              <a:buFont typeface="Arial" charset="0"/>
              <a:buChar char="•"/>
            </a:pPr>
            <a:r>
              <a:rPr lang="en-US" dirty="0">
                <a:solidFill>
                  <a:schemeClr val="tx1"/>
                </a:solidFill>
                <a:latin typeface="Calibri" panose="020F0502020204030204" pitchFamily="34" charset="0"/>
              </a:rPr>
              <a:t>Using existing agency events to continually recognize landlords</a:t>
            </a:r>
          </a:p>
          <a:p>
            <a:pPr lvl="1"/>
            <a:r>
              <a:rPr lang="en-US" dirty="0">
                <a:solidFill>
                  <a:schemeClr val="tx1"/>
                </a:solidFill>
                <a:latin typeface="Calibri" panose="020F0502020204030204" pitchFamily="34" charset="0"/>
              </a:rPr>
              <a:t>Galas, fundraisers, Board Events</a:t>
            </a:r>
          </a:p>
          <a:p>
            <a:r>
              <a:rPr lang="en-US" dirty="0">
                <a:solidFill>
                  <a:schemeClr val="tx1"/>
                </a:solidFill>
                <a:latin typeface="Calibri" panose="020F0502020204030204" pitchFamily="34" charset="0"/>
              </a:rPr>
              <a:t>Gift Cards with brochures</a:t>
            </a:r>
          </a:p>
          <a:p>
            <a:r>
              <a:rPr lang="en-US" dirty="0">
                <a:solidFill>
                  <a:schemeClr val="tx1"/>
                </a:solidFill>
                <a:latin typeface="Calibri" panose="020F0502020204030204" pitchFamily="34" charset="0"/>
              </a:rPr>
              <a:t>Heat Maps of Frequently Used Landlords</a:t>
            </a:r>
          </a:p>
          <a:p>
            <a:r>
              <a:rPr lang="en-US" dirty="0">
                <a:solidFill>
                  <a:schemeClr val="tx1"/>
                </a:solidFill>
                <a:latin typeface="Calibri" panose="020F0502020204030204" pitchFamily="34" charset="0"/>
              </a:rPr>
              <a:t>Mail Runs of those you wrote checks to in the last year</a:t>
            </a:r>
          </a:p>
        </p:txBody>
      </p:sp>
      <p:sp>
        <p:nvSpPr>
          <p:cNvPr id="2" name="Title 1"/>
          <p:cNvSpPr>
            <a:spLocks noGrp="1"/>
          </p:cNvSpPr>
          <p:nvPr>
            <p:ph type="title"/>
          </p:nvPr>
        </p:nvSpPr>
        <p:spPr>
          <a:xfrm>
            <a:off x="1589942" y="537205"/>
            <a:ext cx="10027093" cy="462777"/>
          </a:xfrm>
        </p:spPr>
        <p:txBody>
          <a:bodyPr>
            <a:noAutofit/>
          </a:bodyPr>
          <a:lstStyle/>
          <a:p>
            <a:r>
              <a:rPr lang="en-US" sz="3200" dirty="0">
                <a:latin typeface="Arial" panose="020B0604020202020204" pitchFamily="34" charset="0"/>
                <a:cs typeface="Arial" panose="020B0604020202020204" pitchFamily="34" charset="0"/>
              </a:rPr>
              <a:t>Ideas: Recruiting/Retaining Landlords</a:t>
            </a:r>
          </a:p>
        </p:txBody>
      </p:sp>
    </p:spTree>
    <p:extLst>
      <p:ext uri="{BB962C8B-B14F-4D97-AF65-F5344CB8AC3E}">
        <p14:creationId xmlns:p14="http://schemas.microsoft.com/office/powerpoint/2010/main" val="922569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093" y="999982"/>
            <a:ext cx="10587404"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 of security deposits returned after tenancies end</a:t>
            </a:r>
          </a:p>
          <a:p>
            <a:pPr>
              <a:buFont typeface="Arial" charset="0"/>
              <a:buChar char="•"/>
            </a:pPr>
            <a:r>
              <a:rPr lang="en-US" dirty="0">
                <a:solidFill>
                  <a:schemeClr val="tx1"/>
                </a:solidFill>
                <a:latin typeface="Calibri" panose="020F0502020204030204" pitchFamily="34" charset="0"/>
              </a:rPr>
              <a:t>Eviction rate for the program</a:t>
            </a:r>
          </a:p>
          <a:p>
            <a:pPr>
              <a:buFont typeface="Arial" charset="0"/>
              <a:buChar char="•"/>
            </a:pPr>
            <a:r>
              <a:rPr lang="en-US" dirty="0">
                <a:solidFill>
                  <a:schemeClr val="tx1"/>
                </a:solidFill>
                <a:latin typeface="Calibri" panose="020F0502020204030204" pitchFamily="34" charset="0"/>
              </a:rPr>
              <a:t>Rate of client engagement in services</a:t>
            </a:r>
          </a:p>
          <a:p>
            <a:pPr>
              <a:buFont typeface="Arial" charset="0"/>
              <a:buChar char="•"/>
            </a:pPr>
            <a:r>
              <a:rPr lang="en-US" dirty="0">
                <a:solidFill>
                  <a:schemeClr val="tx1"/>
                </a:solidFill>
                <a:latin typeface="Calibri" panose="020F0502020204030204" pitchFamily="34" charset="0"/>
              </a:rPr>
              <a:t>Outcomes of increased income in your program</a:t>
            </a:r>
          </a:p>
          <a:p>
            <a:pPr>
              <a:buFont typeface="Arial" charset="0"/>
              <a:buChar char="•"/>
            </a:pPr>
            <a:r>
              <a:rPr lang="en-US" dirty="0">
                <a:solidFill>
                  <a:schemeClr val="tx1"/>
                </a:solidFill>
                <a:latin typeface="Calibri" panose="020F0502020204030204" pitchFamily="34" charset="0"/>
              </a:rPr>
              <a:t>Rate of landlord complaints (or lack thereof)</a:t>
            </a:r>
          </a:p>
          <a:p>
            <a:pPr>
              <a:buFont typeface="Arial" charset="0"/>
              <a:buChar char="•"/>
            </a:pPr>
            <a:r>
              <a:rPr lang="en-US" dirty="0">
                <a:solidFill>
                  <a:schemeClr val="tx1"/>
                </a:solidFill>
                <a:latin typeface="Calibri" panose="020F0502020204030204" pitchFamily="34" charset="0"/>
              </a:rPr>
              <a:t># of landlord partners you work with</a:t>
            </a:r>
          </a:p>
          <a:p>
            <a:pPr>
              <a:buFont typeface="Arial" charset="0"/>
              <a:buChar char="•"/>
            </a:pPr>
            <a:r>
              <a:rPr lang="en-US" dirty="0">
                <a:solidFill>
                  <a:schemeClr val="tx1"/>
                </a:solidFill>
                <a:latin typeface="Calibri" panose="020F0502020204030204" pitchFamily="34" charset="0"/>
              </a:rPr>
              <a:t>Length of time people stay in unit</a:t>
            </a:r>
          </a:p>
        </p:txBody>
      </p:sp>
      <p:sp>
        <p:nvSpPr>
          <p:cNvPr id="2" name="Title 1"/>
          <p:cNvSpPr>
            <a:spLocks noGrp="1"/>
          </p:cNvSpPr>
          <p:nvPr>
            <p:ph type="title"/>
          </p:nvPr>
        </p:nvSpPr>
        <p:spPr>
          <a:xfrm>
            <a:off x="1589942" y="537205"/>
            <a:ext cx="10027093" cy="462777"/>
          </a:xfrm>
        </p:spPr>
        <p:txBody>
          <a:bodyPr>
            <a:noAutofit/>
          </a:bodyPr>
          <a:lstStyle/>
          <a:p>
            <a:r>
              <a:rPr lang="en-US" sz="3200" dirty="0">
                <a:latin typeface="Arial" panose="020B0604020202020204" pitchFamily="34" charset="0"/>
                <a:cs typeface="Arial" panose="020B0604020202020204" pitchFamily="34" charset="0"/>
              </a:rPr>
              <a:t>Ideas: Using Data to Recruit</a:t>
            </a:r>
          </a:p>
        </p:txBody>
      </p:sp>
    </p:spTree>
    <p:extLst>
      <p:ext uri="{BB962C8B-B14F-4D97-AF65-F5344CB8AC3E}">
        <p14:creationId xmlns:p14="http://schemas.microsoft.com/office/powerpoint/2010/main" val="1233934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093" y="999982"/>
            <a:ext cx="10587404"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Cut checks fast and on time</a:t>
            </a:r>
          </a:p>
          <a:p>
            <a:pPr>
              <a:buFont typeface="Arial" charset="0"/>
              <a:buChar char="•"/>
            </a:pPr>
            <a:r>
              <a:rPr lang="en-US" dirty="0">
                <a:solidFill>
                  <a:schemeClr val="tx1"/>
                </a:solidFill>
                <a:latin typeface="Calibri" panose="020F0502020204030204" pitchFamily="34" charset="0"/>
              </a:rPr>
              <a:t>Double damage deposit if/when needed for “risky” client</a:t>
            </a:r>
          </a:p>
          <a:p>
            <a:pPr>
              <a:buFont typeface="Arial" charset="0"/>
              <a:buChar char="•"/>
            </a:pPr>
            <a:r>
              <a:rPr lang="en-US" dirty="0">
                <a:solidFill>
                  <a:schemeClr val="tx1"/>
                </a:solidFill>
                <a:latin typeface="Calibri" panose="020F0502020204030204" pitchFamily="34" charset="0"/>
              </a:rPr>
              <a:t>Risk Mitigation Fund for damages caused by tenant</a:t>
            </a:r>
          </a:p>
          <a:p>
            <a:pPr>
              <a:buFont typeface="Arial" charset="0"/>
              <a:buChar char="•"/>
            </a:pPr>
            <a:r>
              <a:rPr lang="en-US" dirty="0">
                <a:solidFill>
                  <a:schemeClr val="tx1"/>
                </a:solidFill>
                <a:latin typeface="Calibri" panose="020F0502020204030204" pitchFamily="34" charset="0"/>
              </a:rPr>
              <a:t>Help with minor repairs </a:t>
            </a:r>
          </a:p>
          <a:p>
            <a:pPr>
              <a:buFont typeface="Arial" charset="0"/>
              <a:buChar char="•"/>
            </a:pPr>
            <a:r>
              <a:rPr lang="en-US" dirty="0">
                <a:solidFill>
                  <a:schemeClr val="tx1"/>
                </a:solidFill>
                <a:latin typeface="Calibri" panose="020F0502020204030204" pitchFamily="34" charset="0"/>
              </a:rPr>
              <a:t>Steady referral source of new tenants; no need to advertise</a:t>
            </a:r>
          </a:p>
          <a:p>
            <a:pPr>
              <a:buFont typeface="Arial" charset="0"/>
              <a:buChar char="•"/>
            </a:pPr>
            <a:r>
              <a:rPr lang="en-US" dirty="0">
                <a:solidFill>
                  <a:schemeClr val="tx1"/>
                </a:solidFill>
                <a:latin typeface="Calibri" panose="020F0502020204030204" pitchFamily="34" charset="0"/>
              </a:rPr>
              <a:t>Calls returned within one business day</a:t>
            </a:r>
          </a:p>
          <a:p>
            <a:pPr>
              <a:buFont typeface="Arial" charset="0"/>
              <a:buChar char="•"/>
            </a:pPr>
            <a:r>
              <a:rPr lang="en-US" dirty="0">
                <a:solidFill>
                  <a:schemeClr val="tx1"/>
                </a:solidFill>
                <a:latin typeface="Calibri" panose="020F0502020204030204" pitchFamily="34" charset="0"/>
              </a:rPr>
              <a:t>Staff teach “good tenant” skills</a:t>
            </a:r>
          </a:p>
          <a:p>
            <a:pPr>
              <a:buFont typeface="Arial" charset="0"/>
              <a:buChar char="•"/>
            </a:pPr>
            <a:r>
              <a:rPr lang="en-US" dirty="0">
                <a:solidFill>
                  <a:schemeClr val="tx1"/>
                </a:solidFill>
                <a:latin typeface="Calibri" panose="020F0502020204030204" pitchFamily="34" charset="0"/>
              </a:rPr>
              <a:t>If problems can’t be solved, assist tenant to move out without an eviction</a:t>
            </a:r>
          </a:p>
          <a:p>
            <a:pPr>
              <a:buFont typeface="Arial" charset="0"/>
              <a:buChar char="•"/>
            </a:pPr>
            <a:r>
              <a:rPr lang="en-US" dirty="0">
                <a:solidFill>
                  <a:schemeClr val="tx1"/>
                </a:solidFill>
                <a:latin typeface="Calibri" panose="020F0502020204030204" pitchFamily="34" charset="0"/>
              </a:rPr>
              <a:t>Part of a mission to end part of the team </a:t>
            </a:r>
          </a:p>
          <a:p>
            <a:pPr>
              <a:buFont typeface="Arial" charset="0"/>
              <a:buChar char="•"/>
            </a:pPr>
            <a:r>
              <a:rPr lang="en-US" dirty="0">
                <a:solidFill>
                  <a:schemeClr val="tx1"/>
                </a:solidFill>
                <a:latin typeface="Calibri" panose="020F0502020204030204" pitchFamily="34" charset="0"/>
              </a:rPr>
              <a:t>Annual recognition event, positive media exposure</a:t>
            </a:r>
          </a:p>
        </p:txBody>
      </p:sp>
      <p:sp>
        <p:nvSpPr>
          <p:cNvPr id="2" name="Title 1"/>
          <p:cNvSpPr>
            <a:spLocks noGrp="1"/>
          </p:cNvSpPr>
          <p:nvPr>
            <p:ph type="title"/>
          </p:nvPr>
        </p:nvSpPr>
        <p:spPr>
          <a:xfrm>
            <a:off x="1589943" y="537205"/>
            <a:ext cx="7886700" cy="462777"/>
          </a:xfrm>
        </p:spPr>
        <p:txBody>
          <a:bodyPr>
            <a:noAutofit/>
          </a:bodyPr>
          <a:lstStyle/>
          <a:p>
            <a:r>
              <a:rPr lang="en-US" sz="3200" dirty="0">
                <a:latin typeface="Arial" panose="020B0604020202020204" pitchFamily="34" charset="0"/>
                <a:cs typeface="Arial" panose="020B0604020202020204" pitchFamily="34" charset="0"/>
              </a:rPr>
              <a:t>Incentives for a Landlord Partnership</a:t>
            </a:r>
          </a:p>
        </p:txBody>
      </p:sp>
    </p:spTree>
    <p:extLst>
      <p:ext uri="{BB962C8B-B14F-4D97-AF65-F5344CB8AC3E}">
        <p14:creationId xmlns:p14="http://schemas.microsoft.com/office/powerpoint/2010/main" val="4197619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66" y="1423851"/>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908766" y="4012475"/>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962503" y="235915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135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Marketing Your Program</a:t>
            </a:r>
            <a:br>
              <a:rPr lang="en-US" dirty="0"/>
            </a:br>
            <a:r>
              <a:rPr lang="en-US" dirty="0"/>
              <a:t>Landlord “Speak”</a:t>
            </a:r>
          </a:p>
        </p:txBody>
      </p:sp>
      <p:sp>
        <p:nvSpPr>
          <p:cNvPr id="3" name="Content Placeholder 2"/>
          <p:cNvSpPr>
            <a:spLocks noGrp="1"/>
          </p:cNvSpPr>
          <p:nvPr>
            <p:ph idx="1"/>
          </p:nvPr>
        </p:nvSpPr>
        <p:spPr/>
        <p:txBody>
          <a:bodyPr>
            <a:normAutofit/>
          </a:bodyPr>
          <a:lstStyle/>
          <a:p>
            <a:endParaRPr lang="en-US" dirty="0">
              <a:solidFill>
                <a:srgbClr val="08A5BA"/>
              </a:solidFill>
            </a:endParaRPr>
          </a:p>
          <a:p>
            <a:r>
              <a:rPr lang="en-US" dirty="0">
                <a:solidFill>
                  <a:srgbClr val="08A5BA"/>
                </a:solidFill>
              </a:rPr>
              <a:t>Translate the benefits of working with you into Landlord Speak</a:t>
            </a:r>
          </a:p>
          <a:p>
            <a:pPr>
              <a:buNone/>
            </a:pPr>
            <a:endParaRPr lang="en-US" dirty="0"/>
          </a:p>
          <a:p>
            <a:r>
              <a:rPr lang="en-US" i="1" dirty="0">
                <a:solidFill>
                  <a:srgbClr val="08A5BA"/>
                </a:solidFill>
              </a:rPr>
              <a:t>Reminder:</a:t>
            </a:r>
            <a:r>
              <a:rPr lang="en-US" dirty="0">
                <a:solidFill>
                  <a:srgbClr val="08A5BA"/>
                </a:solidFill>
              </a:rPr>
              <a:t> Landlords are not in our field.</a:t>
            </a:r>
          </a:p>
          <a:p>
            <a:pPr>
              <a:buNone/>
            </a:pPr>
            <a:endParaRPr lang="en-US" dirty="0"/>
          </a:p>
          <a:p>
            <a:r>
              <a:rPr lang="en-US" dirty="0">
                <a:solidFill>
                  <a:srgbClr val="08A5BA"/>
                </a:solidFill>
              </a:rPr>
              <a:t>Broad Terms = Less Compelling</a:t>
            </a:r>
          </a:p>
          <a:p>
            <a:pPr lvl="1"/>
            <a:r>
              <a:rPr lang="en-US" dirty="0"/>
              <a:t>“Case Management”</a:t>
            </a:r>
          </a:p>
          <a:p>
            <a:pPr lvl="1"/>
            <a:r>
              <a:rPr lang="en-US" dirty="0"/>
              <a:t>“Services”</a:t>
            </a:r>
          </a:p>
          <a:p>
            <a:pPr lvl="1"/>
            <a:r>
              <a:rPr lang="en-US" dirty="0"/>
              <a:t>“Stabilization Services”</a:t>
            </a:r>
          </a:p>
          <a:p>
            <a:pPr lvl="1"/>
            <a:r>
              <a:rPr lang="en-US" dirty="0"/>
              <a:t>“Follow Up”</a:t>
            </a:r>
          </a:p>
          <a:p>
            <a:pPr lvl="1"/>
            <a:r>
              <a:rPr lang="en-US" dirty="0"/>
              <a:t>“Connection to Community Based Supports”</a:t>
            </a:r>
          </a:p>
        </p:txBody>
      </p:sp>
      <p:pic>
        <p:nvPicPr>
          <p:cNvPr id="5" name="Picture 4"/>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b="32222"/>
          <a:stretch/>
        </p:blipFill>
        <p:spPr>
          <a:xfrm>
            <a:off x="8534400" y="3810001"/>
            <a:ext cx="1676400" cy="1136227"/>
          </a:xfrm>
          <a:prstGeom prst="rect">
            <a:avLst/>
          </a:prstGeom>
        </p:spPr>
      </p:pic>
    </p:spTree>
    <p:extLst>
      <p:ext uri="{BB962C8B-B14F-4D97-AF65-F5344CB8AC3E}">
        <p14:creationId xmlns:p14="http://schemas.microsoft.com/office/powerpoint/2010/main" val="71470162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Marketing Your Program</a:t>
            </a:r>
            <a:br>
              <a:rPr lang="en-US" dirty="0"/>
            </a:br>
            <a:r>
              <a:rPr lang="en-US" dirty="0"/>
              <a:t>Landlord “Speak”</a:t>
            </a:r>
          </a:p>
        </p:txBody>
      </p:sp>
      <p:sp>
        <p:nvSpPr>
          <p:cNvPr id="3" name="Content Placeholder 2"/>
          <p:cNvSpPr>
            <a:spLocks noGrp="1"/>
          </p:cNvSpPr>
          <p:nvPr>
            <p:ph idx="1"/>
          </p:nvPr>
        </p:nvSpPr>
        <p:spPr/>
        <p:txBody>
          <a:bodyPr>
            <a:normAutofit/>
          </a:bodyPr>
          <a:lstStyle/>
          <a:p>
            <a:pPr>
              <a:buNone/>
            </a:pPr>
            <a:r>
              <a:rPr lang="en-US" sz="2600" dirty="0">
                <a:solidFill>
                  <a:srgbClr val="08A5BA"/>
                </a:solidFill>
              </a:rPr>
              <a:t>Break it Down.</a:t>
            </a:r>
          </a:p>
          <a:p>
            <a:pPr>
              <a:buNone/>
            </a:pPr>
            <a:endParaRPr lang="en-US" dirty="0"/>
          </a:p>
          <a:p>
            <a:pPr>
              <a:buNone/>
            </a:pPr>
            <a:r>
              <a:rPr lang="en-US" sz="2000" dirty="0"/>
              <a:t>1.) In your groups, list a top question/concern landlords often have</a:t>
            </a:r>
          </a:p>
          <a:p>
            <a:pPr>
              <a:buNone/>
            </a:pPr>
            <a:endParaRPr lang="en-US" sz="2000" dirty="0"/>
          </a:p>
          <a:p>
            <a:pPr>
              <a:buNone/>
            </a:pPr>
            <a:r>
              <a:rPr lang="en-US" sz="2000" dirty="0"/>
              <a:t>2.) Break down the services/benefits/features of your programs to address those concerns; think brochure language</a:t>
            </a:r>
          </a:p>
          <a:p>
            <a:pPr>
              <a:buNone/>
            </a:pPr>
            <a:endParaRPr lang="en-US" sz="2000" dirty="0"/>
          </a:p>
          <a:p>
            <a:pPr>
              <a:buNone/>
            </a:pPr>
            <a:r>
              <a:rPr lang="en-US" sz="2000" dirty="0"/>
              <a:t>3.) Select a note taker and reporter to share to the group</a:t>
            </a:r>
          </a:p>
          <a:p>
            <a:pPr>
              <a:buNone/>
            </a:pPr>
            <a:endParaRPr lang="en-US" sz="2000" dirty="0"/>
          </a:p>
          <a:p>
            <a:pPr>
              <a:buNone/>
            </a:pPr>
            <a:r>
              <a:rPr lang="en-US" sz="2000" dirty="0"/>
              <a:t>4.) 15 Minutes</a:t>
            </a:r>
          </a:p>
        </p:txBody>
      </p:sp>
    </p:spTree>
    <p:extLst>
      <p:ext uri="{BB962C8B-B14F-4D97-AF65-F5344CB8AC3E}">
        <p14:creationId xmlns:p14="http://schemas.microsoft.com/office/powerpoint/2010/main" val="15142454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Marketing Your Program</a:t>
            </a:r>
            <a:br>
              <a:rPr lang="en-US" dirty="0"/>
            </a:br>
            <a:r>
              <a:rPr lang="en-US" dirty="0"/>
              <a:t>Landlord “Speak”</a:t>
            </a:r>
          </a:p>
        </p:txBody>
      </p:sp>
      <p:sp>
        <p:nvSpPr>
          <p:cNvPr id="3" name="Content Placeholder 2"/>
          <p:cNvSpPr>
            <a:spLocks noGrp="1"/>
          </p:cNvSpPr>
          <p:nvPr>
            <p:ph idx="1"/>
          </p:nvPr>
        </p:nvSpPr>
        <p:spPr/>
        <p:txBody>
          <a:bodyPr>
            <a:normAutofit/>
          </a:bodyPr>
          <a:lstStyle/>
          <a:p>
            <a:pPr>
              <a:buNone/>
            </a:pPr>
            <a:r>
              <a:rPr lang="en-US" dirty="0">
                <a:solidFill>
                  <a:srgbClr val="08A5BA"/>
                </a:solidFill>
              </a:rPr>
              <a:t>Tips to Break it Down.</a:t>
            </a:r>
          </a:p>
          <a:p>
            <a:pPr>
              <a:buNone/>
            </a:pPr>
            <a:endParaRPr lang="en-US" dirty="0"/>
          </a:p>
          <a:p>
            <a:r>
              <a:rPr lang="en-US" sz="2000" dirty="0"/>
              <a:t>Centralized point of contact for the landlord</a:t>
            </a:r>
          </a:p>
          <a:p>
            <a:pPr>
              <a:buNone/>
            </a:pPr>
            <a:endParaRPr lang="en-US" sz="2000" dirty="0"/>
          </a:p>
          <a:p>
            <a:r>
              <a:rPr lang="en-US" sz="2000" dirty="0"/>
              <a:t># of business days to return LL’s calls</a:t>
            </a:r>
          </a:p>
          <a:p>
            <a:pPr>
              <a:buNone/>
            </a:pPr>
            <a:endParaRPr lang="en-US" sz="2000" dirty="0"/>
          </a:p>
          <a:p>
            <a:r>
              <a:rPr lang="en-US" sz="2000" dirty="0"/>
              <a:t>Provide written character references ahead of time</a:t>
            </a:r>
          </a:p>
          <a:p>
            <a:pPr lvl="1"/>
            <a:r>
              <a:rPr lang="en-US" dirty="0"/>
              <a:t>From other sources- you as the “</a:t>
            </a:r>
            <a:r>
              <a:rPr lang="en-US" dirty="0" err="1"/>
              <a:t>houser</a:t>
            </a:r>
            <a:r>
              <a:rPr lang="en-US" dirty="0"/>
              <a:t>” should only provide a neutral reference</a:t>
            </a:r>
          </a:p>
          <a:p>
            <a:pPr lvl="1">
              <a:buNone/>
            </a:pPr>
            <a:endParaRPr lang="en-US" dirty="0"/>
          </a:p>
        </p:txBody>
      </p:sp>
    </p:spTree>
    <p:extLst>
      <p:ext uri="{BB962C8B-B14F-4D97-AF65-F5344CB8AC3E}">
        <p14:creationId xmlns:p14="http://schemas.microsoft.com/office/powerpoint/2010/main" val="192373894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Marketing Your Program</a:t>
            </a:r>
            <a:br>
              <a:rPr lang="en-US" dirty="0"/>
            </a:br>
            <a:r>
              <a:rPr lang="en-US" dirty="0"/>
              <a:t>Landlord “Speak”</a:t>
            </a:r>
          </a:p>
        </p:txBody>
      </p:sp>
      <p:sp>
        <p:nvSpPr>
          <p:cNvPr id="3" name="Content Placeholder 2"/>
          <p:cNvSpPr>
            <a:spLocks noGrp="1"/>
          </p:cNvSpPr>
          <p:nvPr>
            <p:ph idx="1"/>
          </p:nvPr>
        </p:nvSpPr>
        <p:spPr/>
        <p:txBody>
          <a:bodyPr>
            <a:normAutofit/>
          </a:bodyPr>
          <a:lstStyle/>
          <a:p>
            <a:r>
              <a:rPr lang="en-US" dirty="0">
                <a:solidFill>
                  <a:srgbClr val="08A5BA"/>
                </a:solidFill>
              </a:rPr>
              <a:t>Break Down Supportive Services</a:t>
            </a:r>
          </a:p>
          <a:p>
            <a:pPr lvl="1"/>
            <a:r>
              <a:rPr lang="en-US" sz="1800" dirty="0"/>
              <a:t>Home visits, office visits, budgeting, connection to health-related services, move-in costs, frequency of client contact</a:t>
            </a:r>
          </a:p>
          <a:p>
            <a:pPr lvl="1"/>
            <a:r>
              <a:rPr lang="en-US" sz="1800" dirty="0"/>
              <a:t>Direct, scheduled check ins with landlords</a:t>
            </a:r>
          </a:p>
          <a:p>
            <a:pPr lvl="1"/>
            <a:r>
              <a:rPr lang="en-US" sz="1800" dirty="0"/>
              <a:t>Be specific so landlords understand</a:t>
            </a:r>
          </a:p>
          <a:p>
            <a:pPr lvl="1">
              <a:buNone/>
            </a:pPr>
            <a:endParaRPr lang="en-US" sz="2400" dirty="0"/>
          </a:p>
          <a:p>
            <a:r>
              <a:rPr lang="en-US" dirty="0">
                <a:solidFill>
                  <a:srgbClr val="08A5BA"/>
                </a:solidFill>
              </a:rPr>
              <a:t>Break Down Supports During Tough Tenancies</a:t>
            </a:r>
          </a:p>
          <a:p>
            <a:pPr lvl="1"/>
            <a:r>
              <a:rPr lang="en-US" sz="1800" dirty="0"/>
              <a:t>$</a:t>
            </a:r>
          </a:p>
          <a:p>
            <a:pPr lvl="1"/>
            <a:r>
              <a:rPr lang="en-US" sz="1800" dirty="0"/>
              <a:t>Connection to legal advice</a:t>
            </a:r>
          </a:p>
          <a:p>
            <a:pPr lvl="1"/>
            <a:r>
              <a:rPr lang="en-US" sz="1800" dirty="0"/>
              <a:t>Soft landing for client</a:t>
            </a:r>
          </a:p>
          <a:p>
            <a:pPr lvl="1"/>
            <a:r>
              <a:rPr lang="en-US" sz="1800" dirty="0"/>
              <a:t>HP Assistance when available</a:t>
            </a:r>
          </a:p>
          <a:p>
            <a:pPr lvl="1"/>
            <a:r>
              <a:rPr lang="en-US" sz="1800" dirty="0"/>
              <a:t>Landlord in-services/trainings</a:t>
            </a:r>
          </a:p>
          <a:p>
            <a:pPr>
              <a:buNone/>
            </a:pPr>
            <a:endParaRPr lang="en-US" dirty="0"/>
          </a:p>
          <a:p>
            <a:pPr>
              <a:buNone/>
            </a:pPr>
            <a:endParaRPr lang="en-US" dirty="0"/>
          </a:p>
        </p:txBody>
      </p:sp>
    </p:spTree>
    <p:extLst>
      <p:ext uri="{BB962C8B-B14F-4D97-AF65-F5344CB8AC3E}">
        <p14:creationId xmlns:p14="http://schemas.microsoft.com/office/powerpoint/2010/main" val="393423089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Marketing Your Program</a:t>
            </a:r>
            <a:br>
              <a:rPr lang="en-US" dirty="0"/>
            </a:br>
            <a:r>
              <a:rPr lang="en-US" dirty="0"/>
              <a:t>Landlord “Speak”</a:t>
            </a:r>
          </a:p>
        </p:txBody>
      </p:sp>
      <p:sp>
        <p:nvSpPr>
          <p:cNvPr id="3" name="Content Placeholder 2"/>
          <p:cNvSpPr>
            <a:spLocks noGrp="1"/>
          </p:cNvSpPr>
          <p:nvPr>
            <p:ph idx="1"/>
          </p:nvPr>
        </p:nvSpPr>
        <p:spPr/>
        <p:txBody>
          <a:bodyPr>
            <a:normAutofit/>
          </a:bodyPr>
          <a:lstStyle/>
          <a:p>
            <a:pPr>
              <a:buNone/>
            </a:pPr>
            <a:endParaRPr lang="en-US" dirty="0"/>
          </a:p>
          <a:p>
            <a:r>
              <a:rPr lang="en-US" dirty="0">
                <a:solidFill>
                  <a:srgbClr val="08A5BA"/>
                </a:solidFill>
              </a:rPr>
              <a:t>Additional Tips</a:t>
            </a:r>
          </a:p>
          <a:p>
            <a:pPr lvl="1"/>
            <a:r>
              <a:rPr lang="en-US" dirty="0"/>
              <a:t>Obtain landlord references for your program or system</a:t>
            </a:r>
          </a:p>
          <a:p>
            <a:pPr lvl="1">
              <a:buNone/>
            </a:pPr>
            <a:endParaRPr lang="en-US" dirty="0"/>
          </a:p>
          <a:p>
            <a:pPr lvl="1"/>
            <a:r>
              <a:rPr lang="en-US" dirty="0"/>
              <a:t>Under promise and over deliver</a:t>
            </a:r>
          </a:p>
          <a:p>
            <a:pPr lvl="1">
              <a:buNone/>
            </a:pPr>
            <a:endParaRPr lang="en-US" dirty="0"/>
          </a:p>
          <a:p>
            <a:pPr lvl="1"/>
            <a:r>
              <a:rPr lang="en-US" dirty="0"/>
              <a:t>Importance of Training/Staff Expectations</a:t>
            </a:r>
          </a:p>
          <a:p>
            <a:pPr lvl="2">
              <a:buNone/>
            </a:pPr>
            <a:r>
              <a:rPr lang="en-US" dirty="0"/>
              <a:t>    Staff must be trained and agree to adhere to any terms outlined in order to keep the relationship successful</a:t>
            </a:r>
          </a:p>
          <a:p>
            <a:pPr>
              <a:buNone/>
            </a:pPr>
            <a:endParaRPr lang="en-US" dirty="0"/>
          </a:p>
        </p:txBody>
      </p:sp>
    </p:spTree>
    <p:extLst>
      <p:ext uri="{BB962C8B-B14F-4D97-AF65-F5344CB8AC3E}">
        <p14:creationId xmlns:p14="http://schemas.microsoft.com/office/powerpoint/2010/main" val="363528116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66" y="1423851"/>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908766" y="4012475"/>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962503" y="235915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963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50000"/>
                  </a:schemeClr>
                </a:solidFill>
              </a:rPr>
              <a:t>Next Two Days: A little bit of everything</a:t>
            </a:r>
          </a:p>
        </p:txBody>
      </p:sp>
      <p:pic>
        <p:nvPicPr>
          <p:cNvPr id="2050" name="Picture 2" descr="Image result for appetizer icon"/>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0777" y="1881052"/>
            <a:ext cx="3901439" cy="366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421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Program Operations</a:t>
            </a:r>
            <a:br>
              <a:rPr lang="en-US" dirty="0">
                <a:solidFill>
                  <a:schemeClr val="accent3">
                    <a:lumMod val="75000"/>
                  </a:schemeClr>
                </a:solidFill>
              </a:rPr>
            </a:br>
            <a:r>
              <a:rPr lang="en-US" sz="3100" dirty="0"/>
              <a:t>A Landlord Engagement Perspective</a:t>
            </a:r>
          </a:p>
        </p:txBody>
      </p:sp>
      <p:sp>
        <p:nvSpPr>
          <p:cNvPr id="3" name="Content Placeholder 2"/>
          <p:cNvSpPr>
            <a:spLocks noGrp="1"/>
          </p:cNvSpPr>
          <p:nvPr>
            <p:ph idx="1"/>
          </p:nvPr>
        </p:nvSpPr>
        <p:spPr/>
        <p:txBody>
          <a:bodyPr>
            <a:normAutofit/>
          </a:bodyPr>
          <a:lstStyle/>
          <a:p>
            <a:endParaRPr lang="en-US" sz="2800" dirty="0">
              <a:solidFill>
                <a:srgbClr val="08A5BA"/>
              </a:solidFill>
            </a:endParaRPr>
          </a:p>
          <a:p>
            <a:r>
              <a:rPr lang="en-US" dirty="0">
                <a:solidFill>
                  <a:srgbClr val="08A5BA"/>
                </a:solidFill>
              </a:rPr>
              <a:t>Create Program Designs with a Landlord Engagement Emphasis</a:t>
            </a:r>
          </a:p>
          <a:p>
            <a:pPr>
              <a:buNone/>
            </a:pPr>
            <a:endParaRPr lang="en-US" dirty="0">
              <a:solidFill>
                <a:srgbClr val="08A5BA"/>
              </a:solidFill>
            </a:endParaRPr>
          </a:p>
          <a:p>
            <a:r>
              <a:rPr lang="en-US" dirty="0">
                <a:solidFill>
                  <a:srgbClr val="08A5BA"/>
                </a:solidFill>
              </a:rPr>
              <a:t>Institutionalizes Landlord Engagement</a:t>
            </a:r>
          </a:p>
          <a:p>
            <a:pPr lvl="1"/>
            <a:r>
              <a:rPr lang="en-US" dirty="0"/>
              <a:t>Assists with maintaining strong engagement in face of turnover</a:t>
            </a:r>
          </a:p>
          <a:p>
            <a:endParaRPr lang="en-US" dirty="0"/>
          </a:p>
          <a:p>
            <a:endParaRPr lang="en-US" dirty="0"/>
          </a:p>
          <a:p>
            <a:pPr>
              <a:buNone/>
            </a:pPr>
            <a:endParaRPr lang="en-US" dirty="0"/>
          </a:p>
        </p:txBody>
      </p:sp>
    </p:spTree>
    <p:extLst>
      <p:ext uri="{BB962C8B-B14F-4D97-AF65-F5344CB8AC3E}">
        <p14:creationId xmlns:p14="http://schemas.microsoft.com/office/powerpoint/2010/main" val="393100326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Program Operations</a:t>
            </a:r>
            <a:br>
              <a:rPr lang="en-US" dirty="0">
                <a:solidFill>
                  <a:schemeClr val="accent3">
                    <a:lumMod val="75000"/>
                  </a:schemeClr>
                </a:solidFill>
              </a:rPr>
            </a:br>
            <a:r>
              <a:rPr lang="en-US" sz="3100" dirty="0"/>
              <a:t>A Landlord Engagement Perspective</a:t>
            </a:r>
          </a:p>
        </p:txBody>
      </p:sp>
      <p:sp>
        <p:nvSpPr>
          <p:cNvPr id="3" name="Content Placeholder 2"/>
          <p:cNvSpPr>
            <a:spLocks noGrp="1"/>
          </p:cNvSpPr>
          <p:nvPr>
            <p:ph idx="1"/>
          </p:nvPr>
        </p:nvSpPr>
        <p:spPr/>
        <p:txBody>
          <a:bodyPr>
            <a:normAutofit/>
          </a:bodyPr>
          <a:lstStyle/>
          <a:p>
            <a:r>
              <a:rPr lang="en-US" dirty="0">
                <a:solidFill>
                  <a:srgbClr val="08A5BA"/>
                </a:solidFill>
              </a:rPr>
              <a:t>Written Policies to Foster Landlord as the Second Client</a:t>
            </a:r>
          </a:p>
          <a:p>
            <a:pPr>
              <a:buNone/>
            </a:pPr>
            <a:endParaRPr lang="en-US" dirty="0">
              <a:solidFill>
                <a:srgbClr val="08A5BA"/>
              </a:solidFill>
            </a:endParaRPr>
          </a:p>
          <a:p>
            <a:pPr lvl="1"/>
            <a:r>
              <a:rPr lang="en-US" dirty="0"/>
              <a:t># of Business days to return LL’s calls</a:t>
            </a:r>
          </a:p>
          <a:p>
            <a:pPr lvl="1">
              <a:buNone/>
            </a:pPr>
            <a:endParaRPr lang="en-US" dirty="0"/>
          </a:p>
          <a:p>
            <a:pPr lvl="1"/>
            <a:r>
              <a:rPr lang="en-US" dirty="0"/>
              <a:t>Reference Policy</a:t>
            </a:r>
          </a:p>
          <a:p>
            <a:pPr lvl="1">
              <a:buNone/>
            </a:pPr>
            <a:endParaRPr lang="en-US" dirty="0"/>
          </a:p>
          <a:p>
            <a:pPr lvl="1"/>
            <a:r>
              <a:rPr lang="en-US" dirty="0"/>
              <a:t> Back up contact if you’re out sick or on vacation</a:t>
            </a:r>
          </a:p>
          <a:p>
            <a:pPr lvl="1">
              <a:buNone/>
            </a:pPr>
            <a:endParaRPr lang="en-US" dirty="0"/>
          </a:p>
          <a:p>
            <a:pPr lvl="1"/>
            <a:r>
              <a:rPr lang="en-US" dirty="0"/>
              <a:t>Frequency of check ins with landlords</a:t>
            </a:r>
          </a:p>
          <a:p>
            <a:pPr lvl="1">
              <a:buNone/>
            </a:pPr>
            <a:endParaRPr lang="en-US" dirty="0"/>
          </a:p>
          <a:p>
            <a:pPr lvl="1"/>
            <a:r>
              <a:rPr lang="en-US" dirty="0"/>
              <a:t>Standard “script” of benefits your program provides</a:t>
            </a:r>
          </a:p>
          <a:p>
            <a:pPr lvl="1">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3361927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Program Operations</a:t>
            </a:r>
            <a:br>
              <a:rPr lang="en-US" dirty="0">
                <a:solidFill>
                  <a:schemeClr val="accent3">
                    <a:lumMod val="75000"/>
                  </a:schemeClr>
                </a:solidFill>
              </a:rPr>
            </a:br>
            <a:r>
              <a:rPr lang="en-US" sz="3100" dirty="0"/>
              <a:t>A Landlord Engagement Perspective</a:t>
            </a:r>
          </a:p>
        </p:txBody>
      </p:sp>
      <p:sp>
        <p:nvSpPr>
          <p:cNvPr id="3" name="Content Placeholder 2"/>
          <p:cNvSpPr>
            <a:spLocks noGrp="1"/>
          </p:cNvSpPr>
          <p:nvPr>
            <p:ph idx="1"/>
          </p:nvPr>
        </p:nvSpPr>
        <p:spPr/>
        <p:txBody>
          <a:bodyPr>
            <a:normAutofit/>
          </a:bodyPr>
          <a:lstStyle/>
          <a:p>
            <a:r>
              <a:rPr lang="en-US" dirty="0">
                <a:solidFill>
                  <a:srgbClr val="08A5BA"/>
                </a:solidFill>
              </a:rPr>
              <a:t>Written Resources to Onboard New Staff</a:t>
            </a:r>
          </a:p>
          <a:p>
            <a:pPr>
              <a:buNone/>
            </a:pPr>
            <a:endParaRPr lang="en-US" dirty="0">
              <a:solidFill>
                <a:srgbClr val="08A5BA"/>
              </a:solidFill>
            </a:endParaRPr>
          </a:p>
          <a:p>
            <a:pPr lvl="1"/>
            <a:r>
              <a:rPr lang="en-US" dirty="0"/>
              <a:t>Go-to places to find landlords</a:t>
            </a:r>
          </a:p>
          <a:p>
            <a:pPr lvl="1">
              <a:buNone/>
            </a:pPr>
            <a:endParaRPr lang="en-US" dirty="0"/>
          </a:p>
          <a:p>
            <a:pPr lvl="1"/>
            <a:r>
              <a:rPr lang="en-US" dirty="0"/>
              <a:t>Warehouse of agency’s landlord’s contacts</a:t>
            </a:r>
          </a:p>
          <a:p>
            <a:pPr lvl="1">
              <a:buNone/>
            </a:pPr>
            <a:endParaRPr lang="en-US" dirty="0"/>
          </a:p>
          <a:p>
            <a:pPr lvl="1"/>
            <a:r>
              <a:rPr lang="en-US" dirty="0"/>
              <a:t> Homelessness prevention resources to support tenancies in crisis</a:t>
            </a:r>
          </a:p>
          <a:p>
            <a:pPr lvl="1">
              <a:buNone/>
            </a:pPr>
            <a:endParaRPr lang="en-US" sz="2400" dirty="0"/>
          </a:p>
          <a:p>
            <a:pPr lvl="1">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33462045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Program Operations</a:t>
            </a:r>
            <a:br>
              <a:rPr lang="en-US" dirty="0">
                <a:solidFill>
                  <a:schemeClr val="accent3">
                    <a:lumMod val="75000"/>
                  </a:schemeClr>
                </a:solidFill>
              </a:rPr>
            </a:br>
            <a:r>
              <a:rPr lang="en-US" sz="3100" dirty="0"/>
              <a:t>A Landlord Engagement Perspective</a:t>
            </a:r>
          </a:p>
        </p:txBody>
      </p:sp>
      <p:sp>
        <p:nvSpPr>
          <p:cNvPr id="3" name="Content Placeholder 2"/>
          <p:cNvSpPr>
            <a:spLocks noGrp="1"/>
          </p:cNvSpPr>
          <p:nvPr>
            <p:ph idx="1"/>
          </p:nvPr>
        </p:nvSpPr>
        <p:spPr/>
        <p:txBody>
          <a:bodyPr>
            <a:normAutofit/>
          </a:bodyPr>
          <a:lstStyle/>
          <a:p>
            <a:r>
              <a:rPr lang="en-US" dirty="0">
                <a:solidFill>
                  <a:srgbClr val="08A5BA"/>
                </a:solidFill>
              </a:rPr>
              <a:t>Routine Program Activities</a:t>
            </a:r>
          </a:p>
          <a:p>
            <a:pPr>
              <a:buNone/>
            </a:pPr>
            <a:endParaRPr lang="en-US" dirty="0">
              <a:solidFill>
                <a:srgbClr val="08A5BA"/>
              </a:solidFill>
            </a:endParaRPr>
          </a:p>
          <a:p>
            <a:pPr lvl="1"/>
            <a:r>
              <a:rPr lang="en-US" dirty="0"/>
              <a:t>Routine, proactive LL Check Ins </a:t>
            </a:r>
          </a:p>
          <a:p>
            <a:pPr lvl="2"/>
            <a:r>
              <a:rPr lang="en-US" dirty="0"/>
              <a:t> Support the landlord</a:t>
            </a:r>
          </a:p>
          <a:p>
            <a:pPr lvl="2"/>
            <a:r>
              <a:rPr lang="en-US" dirty="0"/>
              <a:t>Identify at risk households</a:t>
            </a:r>
          </a:p>
          <a:p>
            <a:pPr lvl="2"/>
            <a:r>
              <a:rPr lang="en-US" dirty="0"/>
              <a:t>Note: ensure ROI’s cover this activity</a:t>
            </a:r>
          </a:p>
          <a:p>
            <a:pPr lvl="1"/>
            <a:endParaRPr lang="en-US" dirty="0"/>
          </a:p>
          <a:p>
            <a:pPr lvl="1"/>
            <a:r>
              <a:rPr lang="en-US" dirty="0"/>
              <a:t>Track results of check ins</a:t>
            </a:r>
          </a:p>
          <a:p>
            <a:pPr lvl="2"/>
            <a:r>
              <a:rPr lang="en-US" dirty="0"/>
              <a:t>Identify Landlord champions</a:t>
            </a:r>
          </a:p>
          <a:p>
            <a:pPr lvl="2"/>
            <a:r>
              <a:rPr lang="en-US" dirty="0"/>
              <a:t>Identify Landlords in need of your assistance</a:t>
            </a:r>
          </a:p>
          <a:p>
            <a:pPr lvl="2"/>
            <a:r>
              <a:rPr lang="en-US" dirty="0"/>
              <a:t>Track success with landlords to recruit additional landlords</a:t>
            </a:r>
          </a:p>
          <a:p>
            <a:pPr lvl="1">
              <a:buNone/>
            </a:pPr>
            <a:endParaRPr lang="en-US" sz="2400" dirty="0"/>
          </a:p>
          <a:p>
            <a:pPr lvl="1">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26920780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Program Operations</a:t>
            </a:r>
            <a:br>
              <a:rPr lang="en-US" dirty="0">
                <a:solidFill>
                  <a:schemeClr val="accent3">
                    <a:lumMod val="75000"/>
                  </a:schemeClr>
                </a:solidFill>
              </a:rPr>
            </a:br>
            <a:r>
              <a:rPr lang="en-US" sz="3100" dirty="0"/>
              <a:t>A Landlord Engagement Perspective</a:t>
            </a:r>
          </a:p>
        </p:txBody>
      </p:sp>
      <p:sp>
        <p:nvSpPr>
          <p:cNvPr id="3" name="Content Placeholder 2"/>
          <p:cNvSpPr>
            <a:spLocks noGrp="1"/>
          </p:cNvSpPr>
          <p:nvPr>
            <p:ph idx="1"/>
          </p:nvPr>
        </p:nvSpPr>
        <p:spPr/>
        <p:txBody>
          <a:bodyPr>
            <a:normAutofit/>
          </a:bodyPr>
          <a:lstStyle/>
          <a:p>
            <a:r>
              <a:rPr lang="en-US" dirty="0">
                <a:solidFill>
                  <a:srgbClr val="08A5BA"/>
                </a:solidFill>
              </a:rPr>
              <a:t>Landlord Database</a:t>
            </a:r>
          </a:p>
          <a:p>
            <a:pPr>
              <a:buNone/>
            </a:pPr>
            <a:endParaRPr lang="en-US" dirty="0">
              <a:solidFill>
                <a:srgbClr val="08A5BA"/>
              </a:solidFill>
            </a:endParaRPr>
          </a:p>
          <a:p>
            <a:pPr lvl="1"/>
            <a:r>
              <a:rPr lang="en-US" dirty="0"/>
              <a:t>Warehouse of landlord contacts to help staff tap into existing landlord relationships</a:t>
            </a:r>
          </a:p>
          <a:p>
            <a:pPr lvl="2"/>
            <a:r>
              <a:rPr lang="en-US" dirty="0"/>
              <a:t>Screening Criteria</a:t>
            </a:r>
          </a:p>
          <a:p>
            <a:pPr lvl="2"/>
            <a:r>
              <a:rPr lang="en-US" dirty="0"/>
              <a:t>Tenant Preferences</a:t>
            </a:r>
          </a:p>
          <a:p>
            <a:pPr lvl="2"/>
            <a:r>
              <a:rPr lang="en-US" dirty="0"/>
              <a:t>Areas where properties are located</a:t>
            </a:r>
          </a:p>
          <a:p>
            <a:pPr lvl="2"/>
            <a:r>
              <a:rPr lang="en-US" dirty="0"/>
              <a:t>Update vacancies in real time</a:t>
            </a:r>
          </a:p>
          <a:p>
            <a:pPr lvl="2">
              <a:buNone/>
            </a:pPr>
            <a:endParaRPr lang="en-US" dirty="0"/>
          </a:p>
          <a:p>
            <a:pPr lvl="1"/>
            <a:r>
              <a:rPr lang="en-US" dirty="0"/>
              <a:t>Culture of Sharing Landlord Openings</a:t>
            </a:r>
          </a:p>
          <a:p>
            <a:pPr lvl="2"/>
            <a:r>
              <a:rPr lang="en-US" dirty="0"/>
              <a:t>Within agency</a:t>
            </a:r>
          </a:p>
          <a:p>
            <a:pPr lvl="2"/>
            <a:r>
              <a:rPr lang="en-US" dirty="0"/>
              <a:t>With other agencies</a:t>
            </a:r>
          </a:p>
          <a:p>
            <a:pPr lvl="2"/>
            <a:r>
              <a:rPr lang="en-US" dirty="0"/>
              <a:t>Goal- fill the unit with a homeless household</a:t>
            </a:r>
          </a:p>
          <a:p>
            <a:endParaRPr lang="en-US" dirty="0"/>
          </a:p>
        </p:txBody>
      </p:sp>
    </p:spTree>
    <p:extLst>
      <p:ext uri="{BB962C8B-B14F-4D97-AF65-F5344CB8AC3E}">
        <p14:creationId xmlns:p14="http://schemas.microsoft.com/office/powerpoint/2010/main" val="33263965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chemeClr val="accent5">
                    <a:lumMod val="75000"/>
                  </a:schemeClr>
                </a:solidFill>
              </a:rPr>
              <a:t>ACTIVITY : Large Group Discussion </a:t>
            </a:r>
          </a:p>
        </p:txBody>
      </p:sp>
      <p:sp>
        <p:nvSpPr>
          <p:cNvPr id="2" name="TextBox 1"/>
          <p:cNvSpPr txBox="1"/>
          <p:nvPr/>
        </p:nvSpPr>
        <p:spPr>
          <a:xfrm>
            <a:off x="1428206" y="1428206"/>
            <a:ext cx="9239794" cy="3231654"/>
          </a:xfrm>
          <a:prstGeom prst="rect">
            <a:avLst/>
          </a:prstGeom>
          <a:noFill/>
        </p:spPr>
        <p:txBody>
          <a:bodyPr wrap="square" rtlCol="0">
            <a:spAutoFit/>
          </a:bodyPr>
          <a:lstStyle/>
          <a:p>
            <a:r>
              <a:rPr lang="en-US" sz="2600" b="1" dirty="0">
                <a:solidFill>
                  <a:prstClr val="white"/>
                </a:solidFill>
                <a:latin typeface="Calibri" panose="020F0502020204030204" pitchFamily="34" charset="0"/>
                <a:cs typeface="Arial" panose="020B0604020202020204" pitchFamily="34" charset="0"/>
              </a:rPr>
              <a:t>Think about a time in your life when:</a:t>
            </a:r>
          </a:p>
          <a:p>
            <a:pPr algn="ctr"/>
            <a:r>
              <a:rPr lang="en-US" sz="2800" dirty="0">
                <a:solidFill>
                  <a:schemeClr val="accent5">
                    <a:lumMod val="75000"/>
                  </a:schemeClr>
                </a:solidFill>
                <a:latin typeface="Calibri" panose="020F0502020204030204" pitchFamily="34" charset="0"/>
                <a:cs typeface="Arial" panose="020B0604020202020204" pitchFamily="34" charset="0"/>
              </a:rPr>
              <a:t>What ways has your program has incorporated landlord engagement into program operations?</a:t>
            </a:r>
            <a:endParaRPr lang="en-US" sz="2600" b="1" dirty="0">
              <a:solidFill>
                <a:prstClr val="white"/>
              </a:solidFill>
              <a:latin typeface="Calibri" panose="020F0502020204030204" pitchFamily="34" charset="0"/>
              <a:cs typeface="Arial" panose="020B0604020202020204" pitchFamily="34" charset="0"/>
            </a:endParaRPr>
          </a:p>
          <a:p>
            <a:r>
              <a:rPr lang="en-US" sz="2600" b="1" dirty="0">
                <a:solidFill>
                  <a:prstClr val="white"/>
                </a:solidFill>
                <a:latin typeface="Calibri" panose="020F0502020204030204" pitchFamily="34" charset="0"/>
                <a:cs typeface="Arial" panose="020B0604020202020204" pitchFamily="34" charset="0"/>
              </a:rPr>
              <a:t>Write down words that describe your feelings and behaviors at that time</a:t>
            </a:r>
            <a:r>
              <a:rPr lang="en-US" sz="2600" dirty="0">
                <a:solidFill>
                  <a:prstClr val="white"/>
                </a:solidFill>
                <a:latin typeface="Calibri" panose="020F0502020204030204" pitchFamily="34" charset="0"/>
                <a:cs typeface="Arial" panose="020B0604020202020204" pitchFamily="34" charset="0"/>
              </a:rPr>
              <a:t>. </a:t>
            </a:r>
          </a:p>
          <a:p>
            <a:endParaRPr lang="en-US" sz="2600" dirty="0">
              <a:solidFill>
                <a:prstClr val="white"/>
              </a:solidFill>
              <a:latin typeface="Calibri" panose="020F0502020204030204" pitchFamily="34" charset="0"/>
              <a:cs typeface="Arial" panose="020B0604020202020204" pitchFamily="34" charset="0"/>
            </a:endParaRPr>
          </a:p>
          <a:p>
            <a:r>
              <a:rPr lang="en-US" sz="2600" dirty="0">
                <a:solidFill>
                  <a:prstClr val="white"/>
                </a:solidFill>
                <a:latin typeface="Calibri" panose="020F0502020204030204" pitchFamily="34" charset="0"/>
                <a:cs typeface="Arial" panose="020B0604020202020204" pitchFamily="34" charset="0"/>
              </a:rPr>
              <a:t>You will not have to share!</a:t>
            </a:r>
          </a:p>
          <a:p>
            <a:endParaRPr lang="en-US" dirty="0">
              <a:solidFill>
                <a:prstClr val="white"/>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44558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94263" y="1371600"/>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4976949" y="4125686"/>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5891349" y="276497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1737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76549" y="2326640"/>
            <a:ext cx="8709661" cy="1498600"/>
          </a:xfrm>
        </p:spPr>
        <p:txBody>
          <a:bodyPr/>
          <a:lstStyle/>
          <a:p>
            <a:pPr algn="ctr"/>
            <a:r>
              <a:rPr lang="en-US" dirty="0"/>
              <a:t>System-Level </a:t>
            </a:r>
            <a:br>
              <a:rPr lang="en-US" dirty="0"/>
            </a:br>
            <a:r>
              <a:rPr lang="en-US" dirty="0"/>
              <a:t>Shared Housing</a:t>
            </a:r>
            <a:endParaRPr lang="en-US" sz="4800" dirty="0"/>
          </a:p>
        </p:txBody>
      </p:sp>
    </p:spTree>
    <p:extLst>
      <p:ext uri="{BB962C8B-B14F-4D97-AF65-F5344CB8AC3E}">
        <p14:creationId xmlns:p14="http://schemas.microsoft.com/office/powerpoint/2010/main" val="2968669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49" y="999982"/>
            <a:ext cx="11775948" cy="5398541"/>
          </a:xfrm>
        </p:spPr>
        <p:txBody>
          <a:bodyPr>
            <a:normAutofit fontScale="92500" lnSpcReduction="10000"/>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Host home campaigns</a:t>
            </a:r>
          </a:p>
          <a:p>
            <a:pPr lvl="1"/>
            <a:r>
              <a:rPr lang="en-US" dirty="0">
                <a:solidFill>
                  <a:schemeClr val="tx1"/>
                </a:solidFill>
                <a:latin typeface="Calibri" panose="020F0502020204030204" pitchFamily="34" charset="0"/>
              </a:rPr>
              <a:t>Community members provide shelter through extra room/accessory dwellings</a:t>
            </a:r>
          </a:p>
          <a:p>
            <a:pPr lvl="1"/>
            <a:r>
              <a:rPr lang="en-US" dirty="0">
                <a:solidFill>
                  <a:schemeClr val="tx1"/>
                </a:solidFill>
                <a:latin typeface="Calibri" panose="020F0502020204030204" pitchFamily="34" charset="0"/>
              </a:rPr>
              <a:t>In return, flexible costs such as food, rent, etc.</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Agencies provide support to “hosts”</a:t>
            </a:r>
          </a:p>
          <a:p>
            <a:pPr lvl="2"/>
            <a:r>
              <a:rPr lang="en-US" dirty="0">
                <a:solidFill>
                  <a:schemeClr val="tx1"/>
                </a:solidFill>
                <a:latin typeface="Calibri" panose="020F0502020204030204" pitchFamily="34" charset="0"/>
              </a:rPr>
              <a:t>Host meet and greets</a:t>
            </a:r>
          </a:p>
          <a:p>
            <a:pPr lvl="2"/>
            <a:r>
              <a:rPr lang="en-US" dirty="0">
                <a:solidFill>
                  <a:schemeClr val="tx1"/>
                </a:solidFill>
                <a:latin typeface="Calibri" panose="020F0502020204030204" pitchFamily="34" charset="0"/>
              </a:rPr>
              <a:t>House rule/guideline templates</a:t>
            </a:r>
          </a:p>
          <a:p>
            <a:pPr lvl="2"/>
            <a:r>
              <a:rPr lang="en-US" dirty="0">
                <a:solidFill>
                  <a:schemeClr val="tx1"/>
                </a:solidFill>
                <a:latin typeface="Calibri" panose="020F0502020204030204" pitchFamily="34" charset="0"/>
              </a:rPr>
              <a:t>Support to tenant to sustain placement</a:t>
            </a:r>
          </a:p>
          <a:p>
            <a:pPr marL="914400" lvl="2"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Frequent target pops: youth, elderly</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Frequent “host” pools</a:t>
            </a:r>
          </a:p>
          <a:p>
            <a:pPr lvl="2"/>
            <a:r>
              <a:rPr lang="en-US" dirty="0">
                <a:solidFill>
                  <a:schemeClr val="tx1"/>
                </a:solidFill>
                <a:latin typeface="Calibri" panose="020F0502020204030204" pitchFamily="34" charset="0"/>
              </a:rPr>
              <a:t>Faith-based community</a:t>
            </a:r>
          </a:p>
          <a:p>
            <a:pPr lvl="2"/>
            <a:r>
              <a:rPr lang="en-US" dirty="0">
                <a:solidFill>
                  <a:schemeClr val="tx1"/>
                </a:solidFill>
                <a:latin typeface="Calibri" panose="020F0502020204030204" pitchFamily="34" charset="0"/>
              </a:rPr>
              <a:t>LGBTQ community</a:t>
            </a:r>
          </a:p>
          <a:p>
            <a:pPr lvl="2"/>
            <a:r>
              <a:rPr lang="en-US" dirty="0">
                <a:solidFill>
                  <a:schemeClr val="tx1"/>
                </a:solidFill>
                <a:latin typeface="Calibri" panose="020F0502020204030204" pitchFamily="34" charset="0"/>
              </a:rPr>
              <a:t>Current college students- act as mentors to other youth</a:t>
            </a:r>
          </a:p>
          <a:p>
            <a:pPr lvl="2"/>
            <a:r>
              <a:rPr lang="en-US" dirty="0">
                <a:solidFill>
                  <a:schemeClr val="tx1"/>
                </a:solidFill>
                <a:latin typeface="Calibri" panose="020F0502020204030204" pitchFamily="34" charset="0"/>
              </a:rPr>
              <a:t>Elderly hosts who need assistance around the house</a:t>
            </a:r>
          </a:p>
        </p:txBody>
      </p:sp>
      <p:sp>
        <p:nvSpPr>
          <p:cNvPr id="2" name="Title 1"/>
          <p:cNvSpPr>
            <a:spLocks noGrp="1"/>
          </p:cNvSpPr>
          <p:nvPr>
            <p:ph type="title"/>
          </p:nvPr>
        </p:nvSpPr>
        <p:spPr>
          <a:xfrm>
            <a:off x="1589943" y="537205"/>
            <a:ext cx="7886700" cy="462777"/>
          </a:xfrm>
        </p:spPr>
        <p:txBody>
          <a:bodyPr>
            <a:noAutofit/>
          </a:bodyPr>
          <a:lstStyle/>
          <a:p>
            <a:r>
              <a:rPr lang="en-US" sz="3200" dirty="0">
                <a:latin typeface="Arial" panose="020B0604020202020204" pitchFamily="34" charset="0"/>
                <a:cs typeface="Arial" panose="020B0604020202020204" pitchFamily="34" charset="0"/>
              </a:rPr>
              <a:t>System-Level Approaches to Shared Housing</a:t>
            </a:r>
          </a:p>
        </p:txBody>
      </p:sp>
    </p:spTree>
    <p:extLst>
      <p:ext uri="{BB962C8B-B14F-4D97-AF65-F5344CB8AC3E}">
        <p14:creationId xmlns:p14="http://schemas.microsoft.com/office/powerpoint/2010/main" val="42600826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093" y="999982"/>
            <a:ext cx="10587404"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Apps to identify shared housing opportunities</a:t>
            </a:r>
          </a:p>
          <a:p>
            <a:pPr lvl="1"/>
            <a:r>
              <a:rPr lang="en-US" dirty="0">
                <a:solidFill>
                  <a:schemeClr val="tx1"/>
                </a:solidFill>
                <a:latin typeface="Calibri" panose="020F0502020204030204" pitchFamily="34" charset="0"/>
              </a:rPr>
              <a:t>Apps for shelter guests to match to each other as roommates (LA, in development)</a:t>
            </a:r>
          </a:p>
          <a:p>
            <a:pPr lvl="1"/>
            <a:r>
              <a:rPr lang="en-US" dirty="0">
                <a:solidFill>
                  <a:schemeClr val="tx1"/>
                </a:solidFill>
                <a:latin typeface="Calibri" panose="020F0502020204030204" pitchFamily="34" charset="0"/>
              </a:rPr>
              <a:t>Apps for hosts and people seeking hosts to match to each other</a:t>
            </a:r>
          </a:p>
          <a:p>
            <a:pPr lvl="2"/>
            <a:r>
              <a:rPr lang="en-US" dirty="0">
                <a:solidFill>
                  <a:schemeClr val="tx1"/>
                </a:solidFill>
                <a:latin typeface="Calibri" panose="020F0502020204030204" pitchFamily="34" charset="0"/>
                <a:hlinkClick r:id="rId3"/>
              </a:rPr>
              <a:t>Ex. </a:t>
            </a:r>
            <a:r>
              <a:rPr lang="en-US" dirty="0" err="1">
                <a:solidFill>
                  <a:schemeClr val="tx1"/>
                </a:solidFill>
                <a:latin typeface="Calibri" panose="020F0502020204030204" pitchFamily="34" charset="0"/>
                <a:hlinkClick r:id="rId3"/>
              </a:rPr>
              <a:t>Nesterly</a:t>
            </a:r>
            <a:endParaRPr lang="en-US" dirty="0">
              <a:solidFill>
                <a:schemeClr val="tx1"/>
              </a:solidFill>
              <a:latin typeface="Calibri" panose="020F0502020204030204" pitchFamily="34" charset="0"/>
            </a:endParaRPr>
          </a:p>
          <a:p>
            <a:pPr lvl="2"/>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System culture shift re: roommates</a:t>
            </a:r>
          </a:p>
          <a:p>
            <a:pPr lvl="1"/>
            <a:r>
              <a:rPr lang="en-US" dirty="0">
                <a:solidFill>
                  <a:schemeClr val="tx1"/>
                </a:solidFill>
                <a:latin typeface="Calibri" panose="020F0502020204030204" pitchFamily="34" charset="0"/>
              </a:rPr>
              <a:t>Incorporate shared housing questions on uniform assessment tools</a:t>
            </a:r>
          </a:p>
          <a:p>
            <a:pPr lvl="1"/>
            <a:r>
              <a:rPr lang="en-US" dirty="0">
                <a:solidFill>
                  <a:schemeClr val="tx1"/>
                </a:solidFill>
                <a:latin typeface="Calibri" panose="020F0502020204030204" pitchFamily="34" charset="0"/>
              </a:rPr>
              <a:t>Incorporate questions on any program intakes</a:t>
            </a:r>
          </a:p>
        </p:txBody>
      </p:sp>
      <p:sp>
        <p:nvSpPr>
          <p:cNvPr id="2" name="Title 1"/>
          <p:cNvSpPr>
            <a:spLocks noGrp="1"/>
          </p:cNvSpPr>
          <p:nvPr>
            <p:ph type="title"/>
          </p:nvPr>
        </p:nvSpPr>
        <p:spPr>
          <a:xfrm>
            <a:off x="1589943" y="537205"/>
            <a:ext cx="7886700" cy="462777"/>
          </a:xfrm>
        </p:spPr>
        <p:txBody>
          <a:bodyPr>
            <a:noAutofit/>
          </a:bodyPr>
          <a:lstStyle/>
          <a:p>
            <a:r>
              <a:rPr lang="en-US" sz="3200" dirty="0">
                <a:latin typeface="Arial" panose="020B0604020202020204" pitchFamily="34" charset="0"/>
                <a:cs typeface="Arial" panose="020B0604020202020204" pitchFamily="34" charset="0"/>
              </a:rPr>
              <a:t>System-Level Approaches to Shared Housing</a:t>
            </a:r>
          </a:p>
        </p:txBody>
      </p:sp>
    </p:spTree>
    <p:extLst>
      <p:ext uri="{BB962C8B-B14F-4D97-AF65-F5344CB8AC3E}">
        <p14:creationId xmlns:p14="http://schemas.microsoft.com/office/powerpoint/2010/main" val="159070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3788" y="1623399"/>
            <a:ext cx="10281628" cy="4652962"/>
          </a:xfrm>
        </p:spPr>
        <p:txBody>
          <a:bodyPr>
            <a:noAutofit/>
          </a:bodyPr>
          <a:lstStyle/>
          <a:p>
            <a:pPr lvl="2">
              <a:buFont typeface="Arial" charset="0"/>
              <a:buChar char="•"/>
            </a:pPr>
            <a:r>
              <a:rPr lang="en-US" sz="2800" dirty="0">
                <a:solidFill>
                  <a:schemeClr val="tx1"/>
                </a:solidFill>
                <a:latin typeface="Calibri" panose="020F0502020204030204" pitchFamily="34" charset="0"/>
              </a:rPr>
              <a:t>Content will have both a systems planning lens and will include tips for frontline and program staff</a:t>
            </a:r>
          </a:p>
          <a:p>
            <a:pPr marL="914400" lvl="2" indent="0">
              <a:buNone/>
            </a:pPr>
            <a:endParaRPr lang="en-US" sz="2800" dirty="0">
              <a:solidFill>
                <a:schemeClr val="tx1"/>
              </a:solidFill>
              <a:latin typeface="Calibri" panose="020F0502020204030204" pitchFamily="34" charset="0"/>
            </a:endParaRPr>
          </a:p>
          <a:p>
            <a:pPr lvl="2">
              <a:buFont typeface="Arial" charset="0"/>
              <a:buChar char="•"/>
            </a:pPr>
            <a:r>
              <a:rPr lang="en-US" sz="2800" dirty="0">
                <a:solidFill>
                  <a:schemeClr val="tx1"/>
                </a:solidFill>
                <a:latin typeface="Calibri" panose="020F0502020204030204" pitchFamily="34" charset="0"/>
              </a:rPr>
              <a:t>Funders/system planners can use both system and program-level tips to inform system design and vice-versa</a:t>
            </a:r>
          </a:p>
          <a:p>
            <a:pPr lvl="2">
              <a:buFont typeface="Arial" charset="0"/>
              <a:buChar char="•"/>
            </a:pPr>
            <a:endParaRPr lang="en-US" sz="2800" dirty="0">
              <a:solidFill>
                <a:schemeClr val="tx1"/>
              </a:solidFill>
              <a:latin typeface="Calibri" panose="020F0502020204030204" pitchFamily="34" charset="0"/>
            </a:endParaRPr>
          </a:p>
        </p:txBody>
      </p:sp>
      <p:sp>
        <p:nvSpPr>
          <p:cNvPr id="2" name="Title 1"/>
          <p:cNvSpPr>
            <a:spLocks noGrp="1"/>
          </p:cNvSpPr>
          <p:nvPr>
            <p:ph type="title"/>
          </p:nvPr>
        </p:nvSpPr>
        <p:spPr/>
        <p:txBody>
          <a:bodyPr>
            <a:normAutofit/>
          </a:bodyPr>
          <a:lstStyle/>
          <a:p>
            <a:r>
              <a:rPr lang="en-US" sz="2800" dirty="0"/>
              <a:t>Note About Role &amp; Content</a:t>
            </a:r>
          </a:p>
        </p:txBody>
      </p:sp>
    </p:spTree>
    <p:extLst>
      <p:ext uri="{BB962C8B-B14F-4D97-AF65-F5344CB8AC3E}">
        <p14:creationId xmlns:p14="http://schemas.microsoft.com/office/powerpoint/2010/main" val="24952328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76549" y="2326640"/>
            <a:ext cx="8709661" cy="1498600"/>
          </a:xfrm>
        </p:spPr>
        <p:txBody>
          <a:bodyPr/>
          <a:lstStyle/>
          <a:p>
            <a:pPr algn="ctr"/>
            <a:r>
              <a:rPr lang="en-US" dirty="0"/>
              <a:t>Program-Level </a:t>
            </a:r>
            <a:br>
              <a:rPr lang="en-US" dirty="0"/>
            </a:br>
            <a:r>
              <a:rPr lang="en-US" dirty="0"/>
              <a:t>Shared Housing</a:t>
            </a:r>
            <a:endParaRPr lang="en-US" sz="4800" dirty="0"/>
          </a:p>
        </p:txBody>
      </p:sp>
    </p:spTree>
    <p:extLst>
      <p:ext uri="{BB962C8B-B14F-4D97-AF65-F5344CB8AC3E}">
        <p14:creationId xmlns:p14="http://schemas.microsoft.com/office/powerpoint/2010/main" val="21008821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51" y="999982"/>
            <a:ext cx="11671446"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Design of Shared Housing Parameters to Promote Success for Tenants</a:t>
            </a:r>
          </a:p>
          <a:p>
            <a:pPr lvl="1"/>
            <a:r>
              <a:rPr lang="en-US" dirty="0">
                <a:solidFill>
                  <a:schemeClr val="tx1"/>
                </a:solidFill>
                <a:latin typeface="Calibri" panose="020F0502020204030204" pitchFamily="34" charset="0"/>
              </a:rPr>
              <a:t>Orient staff to benefits of shared housing</a:t>
            </a:r>
          </a:p>
          <a:p>
            <a:pPr lvl="2"/>
            <a:r>
              <a:rPr lang="en-US" dirty="0">
                <a:solidFill>
                  <a:schemeClr val="tx1"/>
                </a:solidFill>
                <a:latin typeface="Calibri" panose="020F0502020204030204" pitchFamily="34" charset="0"/>
              </a:rPr>
              <a:t>Increased neighborhood choices</a:t>
            </a:r>
          </a:p>
          <a:p>
            <a:pPr lvl="2"/>
            <a:r>
              <a:rPr lang="en-US" dirty="0">
                <a:solidFill>
                  <a:schemeClr val="tx1"/>
                </a:solidFill>
                <a:latin typeface="Calibri" panose="020F0502020204030204" pitchFamily="34" charset="0"/>
              </a:rPr>
              <a:t>More dispensable income (rent portion will be lower)</a:t>
            </a:r>
          </a:p>
          <a:p>
            <a:pPr lvl="1"/>
            <a:r>
              <a:rPr lang="en-US" dirty="0">
                <a:solidFill>
                  <a:schemeClr val="tx1"/>
                </a:solidFill>
                <a:latin typeface="Calibri" panose="020F0502020204030204" pitchFamily="34" charset="0"/>
              </a:rPr>
              <a:t>Strive for separate leases between landlord and each roommate</a:t>
            </a:r>
          </a:p>
          <a:p>
            <a:pPr lvl="1"/>
            <a:r>
              <a:rPr lang="en-US" dirty="0">
                <a:solidFill>
                  <a:schemeClr val="tx1"/>
                </a:solidFill>
                <a:latin typeface="Calibri" panose="020F0502020204030204" pitchFamily="34" charset="0"/>
              </a:rPr>
              <a:t>Each person should have own personal space in unit</a:t>
            </a:r>
          </a:p>
          <a:p>
            <a:pPr lvl="1"/>
            <a:r>
              <a:rPr lang="en-US" dirty="0">
                <a:solidFill>
                  <a:schemeClr val="tx1"/>
                </a:solidFill>
                <a:latin typeface="Calibri" panose="020F0502020204030204" pitchFamily="34" charset="0"/>
              </a:rPr>
              <a:t>Strive for separate case managers for each roommate</a:t>
            </a:r>
          </a:p>
          <a:p>
            <a:pPr lvl="1"/>
            <a:r>
              <a:rPr lang="en-US" dirty="0">
                <a:solidFill>
                  <a:schemeClr val="tx1"/>
                </a:solidFill>
                <a:latin typeface="Calibri" panose="020F0502020204030204" pitchFamily="34" charset="0"/>
              </a:rPr>
              <a:t>Stabilization must have an emphasis on shared living “how-to”</a:t>
            </a:r>
          </a:p>
          <a:p>
            <a:pPr lvl="1"/>
            <a:endParaRPr lang="en-US" dirty="0">
              <a:solidFill>
                <a:schemeClr val="tx1"/>
              </a:solidFill>
              <a:latin typeface="Calibri" panose="020F0502020204030204" pitchFamily="34" charset="0"/>
            </a:endParaRPr>
          </a:p>
          <a:p>
            <a:pPr lvl="2"/>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Other Programmatic Approaches</a:t>
            </a:r>
          </a:p>
          <a:p>
            <a:pPr lvl="1"/>
            <a:r>
              <a:rPr lang="en-US" dirty="0">
                <a:solidFill>
                  <a:schemeClr val="tx1"/>
                </a:solidFill>
                <a:latin typeface="Calibri" panose="020F0502020204030204" pitchFamily="34" charset="0"/>
              </a:rPr>
              <a:t>Choice of roommate is fostered</a:t>
            </a:r>
          </a:p>
          <a:p>
            <a:pPr lvl="1"/>
            <a:r>
              <a:rPr lang="en-US" dirty="0">
                <a:solidFill>
                  <a:schemeClr val="tx1"/>
                </a:solidFill>
                <a:latin typeface="Calibri" panose="020F0502020204030204" pitchFamily="34" charset="0"/>
              </a:rPr>
              <a:t>Shared housing is offered at any and all points of participant enrollment</a:t>
            </a:r>
          </a:p>
          <a:p>
            <a:pPr lvl="1"/>
            <a:r>
              <a:rPr lang="en-US" dirty="0">
                <a:solidFill>
                  <a:schemeClr val="tx1"/>
                </a:solidFill>
                <a:latin typeface="Calibri" panose="020F0502020204030204" pitchFamily="34" charset="0"/>
              </a:rPr>
              <a:t>Data matches, regular meet/greet groups to identify potential roommates</a:t>
            </a:r>
          </a:p>
        </p:txBody>
      </p:sp>
      <p:sp>
        <p:nvSpPr>
          <p:cNvPr id="2" name="Title 1"/>
          <p:cNvSpPr>
            <a:spLocks noGrp="1"/>
          </p:cNvSpPr>
          <p:nvPr>
            <p:ph type="title"/>
          </p:nvPr>
        </p:nvSpPr>
        <p:spPr>
          <a:xfrm>
            <a:off x="1589943" y="537205"/>
            <a:ext cx="7886700" cy="462777"/>
          </a:xfrm>
        </p:spPr>
        <p:txBody>
          <a:bodyPr>
            <a:noAutofit/>
          </a:bodyPr>
          <a:lstStyle/>
          <a:p>
            <a:r>
              <a:rPr lang="en-US" sz="3200" dirty="0">
                <a:latin typeface="Arial" panose="020B0604020202020204" pitchFamily="34" charset="0"/>
                <a:cs typeface="Arial" panose="020B0604020202020204" pitchFamily="34" charset="0"/>
              </a:rPr>
              <a:t>Program-Level Approaches to Shared Housing</a:t>
            </a:r>
          </a:p>
        </p:txBody>
      </p:sp>
    </p:spTree>
    <p:extLst>
      <p:ext uri="{BB962C8B-B14F-4D97-AF65-F5344CB8AC3E}">
        <p14:creationId xmlns:p14="http://schemas.microsoft.com/office/powerpoint/2010/main" val="3401375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51" y="999982"/>
            <a:ext cx="11671446"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HUD </a:t>
            </a:r>
            <a:r>
              <a:rPr lang="en-US" dirty="0" err="1">
                <a:solidFill>
                  <a:schemeClr val="tx1"/>
                </a:solidFill>
                <a:latin typeface="Calibri" panose="020F0502020204030204" pitchFamily="34" charset="0"/>
              </a:rPr>
              <a:t>CoC</a:t>
            </a:r>
            <a:r>
              <a:rPr lang="en-US" dirty="0">
                <a:solidFill>
                  <a:schemeClr val="tx1"/>
                </a:solidFill>
                <a:latin typeface="Calibri" panose="020F0502020204030204" pitchFamily="34" charset="0"/>
              </a:rPr>
              <a:t> RRH Funding</a:t>
            </a:r>
          </a:p>
          <a:p>
            <a:pPr lvl="1"/>
            <a:r>
              <a:rPr lang="en-US" sz="1800" dirty="0">
                <a:solidFill>
                  <a:schemeClr val="tx1"/>
                </a:solidFill>
                <a:latin typeface="Calibri" panose="020F0502020204030204" pitchFamily="34" charset="0"/>
              </a:rPr>
              <a:t>Subject to Housing Quality Standards (HQS) and local codes</a:t>
            </a:r>
          </a:p>
          <a:p>
            <a:pPr lvl="1"/>
            <a:r>
              <a:rPr lang="en-US" sz="1800" dirty="0">
                <a:solidFill>
                  <a:schemeClr val="tx1"/>
                </a:solidFill>
                <a:latin typeface="Calibri" panose="020F0502020204030204" pitchFamily="34" charset="0"/>
              </a:rPr>
              <a:t>Must have at least one sleeping room or area for every 2 individuals</a:t>
            </a:r>
          </a:p>
          <a:p>
            <a:pPr lvl="2"/>
            <a:r>
              <a:rPr lang="en-US" sz="1800" dirty="0">
                <a:solidFill>
                  <a:schemeClr val="tx1"/>
                </a:solidFill>
                <a:latin typeface="Calibri" panose="020F0502020204030204" pitchFamily="34" charset="0"/>
              </a:rPr>
              <a:t>May be a bedroom, living room</a:t>
            </a:r>
          </a:p>
          <a:p>
            <a:pPr lvl="1"/>
            <a:r>
              <a:rPr lang="en-US" sz="1800" dirty="0">
                <a:solidFill>
                  <a:schemeClr val="tx1"/>
                </a:solidFill>
                <a:latin typeface="Calibri" panose="020F0502020204030204" pitchFamily="34" charset="0"/>
              </a:rPr>
              <a:t>Parents may share a room with child</a:t>
            </a:r>
          </a:p>
          <a:p>
            <a:pPr lvl="1"/>
            <a:r>
              <a:rPr lang="en-US" sz="1800" dirty="0">
                <a:solidFill>
                  <a:schemeClr val="tx1"/>
                </a:solidFill>
                <a:latin typeface="Calibri" panose="020F0502020204030204" pitchFamily="34" charset="0"/>
              </a:rPr>
              <a:t>Children of opposite sex may not be required to share rooms</a:t>
            </a:r>
          </a:p>
          <a:p>
            <a:pPr lvl="1"/>
            <a:r>
              <a:rPr lang="en-US" sz="1800" dirty="0">
                <a:solidFill>
                  <a:schemeClr val="tx1"/>
                </a:solidFill>
                <a:latin typeface="Calibri" panose="020F0502020204030204" pitchFamily="34" charset="0"/>
              </a:rPr>
              <a:t>Each </a:t>
            </a:r>
            <a:r>
              <a:rPr lang="en-US" sz="1800" dirty="0" err="1">
                <a:solidFill>
                  <a:schemeClr val="tx1"/>
                </a:solidFill>
                <a:latin typeface="Calibri" panose="020F0502020204030204" pitchFamily="34" charset="0"/>
              </a:rPr>
              <a:t>CoC</a:t>
            </a:r>
            <a:r>
              <a:rPr lang="en-US" sz="1800" dirty="0">
                <a:solidFill>
                  <a:schemeClr val="tx1"/>
                </a:solidFill>
                <a:latin typeface="Calibri" panose="020F0502020204030204" pitchFamily="34" charset="0"/>
              </a:rPr>
              <a:t> household must have own lease</a:t>
            </a:r>
          </a:p>
          <a:p>
            <a:pPr lvl="1"/>
            <a:r>
              <a:rPr lang="en-US" sz="1800" dirty="0">
                <a:solidFill>
                  <a:schemeClr val="tx1"/>
                </a:solidFill>
                <a:latin typeface="Calibri" panose="020F0502020204030204" pitchFamily="34" charset="0"/>
              </a:rPr>
              <a:t>Check HQS for complete guidelines</a:t>
            </a:r>
          </a:p>
          <a:p>
            <a:pPr lvl="1"/>
            <a:endParaRPr lang="en-US" dirty="0">
              <a:solidFill>
                <a:schemeClr val="tx1"/>
              </a:solidFill>
              <a:latin typeface="Calibri" panose="020F0502020204030204" pitchFamily="34" charset="0"/>
            </a:endParaRPr>
          </a:p>
          <a:p>
            <a:pPr lvl="2"/>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HUD ESG and SSVF Funding</a:t>
            </a:r>
          </a:p>
          <a:p>
            <a:pPr lvl="1"/>
            <a:r>
              <a:rPr lang="en-US" sz="1800" dirty="0">
                <a:solidFill>
                  <a:schemeClr val="tx1"/>
                </a:solidFill>
                <a:latin typeface="Calibri" panose="020F0502020204030204" pitchFamily="34" charset="0"/>
              </a:rPr>
              <a:t>“Adequate space and security for their belongings and a place to sleep”- defers to local codes</a:t>
            </a:r>
          </a:p>
          <a:p>
            <a:pPr lvl="1"/>
            <a:r>
              <a:rPr lang="en-US" sz="1800" dirty="0">
                <a:solidFill>
                  <a:schemeClr val="tx1"/>
                </a:solidFill>
                <a:latin typeface="Calibri" panose="020F0502020204030204" pitchFamily="34" charset="0"/>
              </a:rPr>
              <a:t>Each household must have own lease</a:t>
            </a:r>
          </a:p>
          <a:p>
            <a:pPr lvl="1"/>
            <a:r>
              <a:rPr lang="en-US" sz="1800" dirty="0">
                <a:solidFill>
                  <a:schemeClr val="tx1"/>
                </a:solidFill>
                <a:latin typeface="Calibri" panose="020F0502020204030204" pitchFamily="34" charset="0"/>
              </a:rPr>
              <a:t>Check Housing Habitability for complete guidelines</a:t>
            </a:r>
          </a:p>
        </p:txBody>
      </p:sp>
      <p:sp>
        <p:nvSpPr>
          <p:cNvPr id="2" name="Title 1"/>
          <p:cNvSpPr>
            <a:spLocks noGrp="1"/>
          </p:cNvSpPr>
          <p:nvPr>
            <p:ph type="title"/>
          </p:nvPr>
        </p:nvSpPr>
        <p:spPr>
          <a:xfrm>
            <a:off x="1589942" y="537205"/>
            <a:ext cx="8676275" cy="462777"/>
          </a:xfrm>
        </p:spPr>
        <p:txBody>
          <a:bodyPr>
            <a:noAutofit/>
          </a:bodyPr>
          <a:lstStyle/>
          <a:p>
            <a:r>
              <a:rPr lang="en-US" sz="3200" dirty="0">
                <a:latin typeface="Arial" panose="020B0604020202020204" pitchFamily="34" charset="0"/>
                <a:cs typeface="Arial" panose="020B0604020202020204" pitchFamily="34" charset="0"/>
              </a:rPr>
              <a:t>Note re: HUD Habitability/Shared Housing</a:t>
            </a:r>
          </a:p>
        </p:txBody>
      </p:sp>
      <p:sp>
        <p:nvSpPr>
          <p:cNvPr id="4" name="Oval Callout 3"/>
          <p:cNvSpPr/>
          <p:nvPr/>
        </p:nvSpPr>
        <p:spPr>
          <a:xfrm>
            <a:off x="7523017" y="1425962"/>
            <a:ext cx="4083627" cy="3260338"/>
          </a:xfrm>
          <a:prstGeom prst="wedgeEllipseCallou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19208" y="1425962"/>
            <a:ext cx="3522517" cy="2923877"/>
          </a:xfrm>
          <a:prstGeom prst="rect">
            <a:avLst/>
          </a:prstGeom>
          <a:noFill/>
        </p:spPr>
        <p:txBody>
          <a:bodyPr wrap="square" rtlCol="0">
            <a:spAutoFit/>
          </a:bodyPr>
          <a:lstStyle/>
          <a:p>
            <a:endParaRPr lang="en-US" dirty="0"/>
          </a:p>
          <a:p>
            <a:r>
              <a:rPr lang="en-US" dirty="0"/>
              <a:t>Subject to FMR/Rent Reasonableness</a:t>
            </a:r>
          </a:p>
          <a:p>
            <a:endParaRPr lang="en-US" dirty="0"/>
          </a:p>
          <a:p>
            <a:pPr marL="285750" indent="-285750">
              <a:buFont typeface="Arial" panose="020B0604020202020204" pitchFamily="34" charset="0"/>
              <a:buChar char="•"/>
            </a:pPr>
            <a:r>
              <a:rPr lang="en-US" sz="1400" dirty="0"/>
              <a:t>FMR Room = 75% of 0 bed FMR</a:t>
            </a:r>
          </a:p>
          <a:p>
            <a:pPr marL="285750" indent="-285750">
              <a:buFont typeface="Arial" panose="020B0604020202020204" pitchFamily="34" charset="0"/>
              <a:buChar char="•"/>
            </a:pPr>
            <a:r>
              <a:rPr lang="en-US" sz="1400" dirty="0"/>
              <a:t>FMR Shared </a:t>
            </a:r>
            <a:r>
              <a:rPr lang="en-US" sz="1400" dirty="0" err="1"/>
              <a:t>Hsg</a:t>
            </a:r>
            <a:r>
              <a:rPr lang="en-US" sz="1400" dirty="0"/>
              <a:t> = FMR for family unit size or pro-rata FMR, whichever is lesser</a:t>
            </a:r>
          </a:p>
          <a:p>
            <a:pPr marL="285750" indent="-285750">
              <a:buFont typeface="Arial" panose="020B0604020202020204" pitchFamily="34" charset="0"/>
              <a:buChar char="•"/>
            </a:pPr>
            <a:r>
              <a:rPr lang="en-US" sz="1400" dirty="0"/>
              <a:t>Pro-rata = # of </a:t>
            </a:r>
            <a:r>
              <a:rPr lang="en-US" sz="1400" dirty="0" err="1"/>
              <a:t>bedrms</a:t>
            </a:r>
            <a:r>
              <a:rPr lang="en-US" sz="1400" dirty="0"/>
              <a:t> participant will occupy by total </a:t>
            </a:r>
            <a:r>
              <a:rPr lang="en-US" sz="1400" dirty="0" err="1"/>
              <a:t>bedrms</a:t>
            </a:r>
            <a:r>
              <a:rPr lang="en-US" sz="1400" dirty="0"/>
              <a:t> (1/4 of 4 bed FMR)</a:t>
            </a:r>
          </a:p>
          <a:p>
            <a:pPr marL="285750" indent="-285750">
              <a:buFont typeface="Arial" panose="020B0604020202020204" pitchFamily="34" charset="0"/>
              <a:buChar char="•"/>
            </a:pPr>
            <a:r>
              <a:rPr lang="en-US" sz="1400" dirty="0" err="1"/>
              <a:t>CoC</a:t>
            </a:r>
            <a:r>
              <a:rPr lang="en-US" sz="1400" dirty="0"/>
              <a:t> RRH may go up to rent reasonableness; ESG cannot</a:t>
            </a:r>
          </a:p>
        </p:txBody>
      </p:sp>
    </p:spTree>
    <p:extLst>
      <p:ext uri="{BB962C8B-B14F-4D97-AF65-F5344CB8AC3E}">
        <p14:creationId xmlns:p14="http://schemas.microsoft.com/office/powerpoint/2010/main" val="12752199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Small Group Discussion: </a:t>
            </a:r>
            <a:br>
              <a:rPr lang="en-US" dirty="0">
                <a:solidFill>
                  <a:schemeClr val="accent3">
                    <a:lumMod val="75000"/>
                  </a:schemeClr>
                </a:solidFill>
              </a:rPr>
            </a:br>
            <a:r>
              <a:rPr lang="en-US" sz="2800" b="0" dirty="0"/>
              <a:t>Shared Housing</a:t>
            </a:r>
          </a:p>
        </p:txBody>
      </p:sp>
      <p:sp>
        <p:nvSpPr>
          <p:cNvPr id="3" name="Content Placeholder 2"/>
          <p:cNvSpPr>
            <a:spLocks noGrp="1"/>
          </p:cNvSpPr>
          <p:nvPr>
            <p:ph idx="1"/>
          </p:nvPr>
        </p:nvSpPr>
        <p:spPr/>
        <p:txBody>
          <a:bodyPr>
            <a:normAutofit/>
          </a:bodyPr>
          <a:lstStyle/>
          <a:p>
            <a:r>
              <a:rPr lang="en-US" dirty="0">
                <a:solidFill>
                  <a:srgbClr val="08A5BA"/>
                </a:solidFill>
              </a:rPr>
              <a:t>In your small groups…</a:t>
            </a:r>
          </a:p>
          <a:p>
            <a:pPr>
              <a:buNone/>
            </a:pPr>
            <a:endParaRPr lang="en-US" dirty="0">
              <a:solidFill>
                <a:srgbClr val="08A5BA"/>
              </a:solidFill>
            </a:endParaRPr>
          </a:p>
          <a:p>
            <a:pPr lvl="1"/>
            <a:r>
              <a:rPr lang="en-US" dirty="0"/>
              <a:t>Flip chart strategies to foster shared housing</a:t>
            </a:r>
          </a:p>
          <a:p>
            <a:pPr marL="457200" lvl="1" indent="0">
              <a:buNone/>
            </a:pPr>
            <a:endParaRPr lang="en-US" dirty="0"/>
          </a:p>
          <a:p>
            <a:pPr lvl="1"/>
            <a:r>
              <a:rPr lang="en-US" dirty="0"/>
              <a:t>Ideas may include:</a:t>
            </a:r>
          </a:p>
          <a:p>
            <a:pPr lvl="2"/>
            <a:r>
              <a:rPr lang="en-US" dirty="0"/>
              <a:t>Strategies you already employ</a:t>
            </a:r>
          </a:p>
          <a:p>
            <a:pPr lvl="2"/>
            <a:r>
              <a:rPr lang="en-US" dirty="0"/>
              <a:t>New ideas you have</a:t>
            </a:r>
          </a:p>
          <a:p>
            <a:pPr lvl="2"/>
            <a:r>
              <a:rPr lang="en-US" dirty="0"/>
              <a:t>Ways to match roommates</a:t>
            </a:r>
          </a:p>
          <a:p>
            <a:pPr lvl="2"/>
            <a:r>
              <a:rPr lang="en-US" dirty="0"/>
              <a:t>Ways to communicate benefits of shared housing to RRH participants</a:t>
            </a:r>
          </a:p>
          <a:p>
            <a:pPr lvl="2"/>
            <a:r>
              <a:rPr lang="en-US" dirty="0"/>
              <a:t>Ways to orient whole system to promote shared housing</a:t>
            </a:r>
          </a:p>
          <a:p>
            <a:pPr lvl="2"/>
            <a:r>
              <a:rPr lang="en-US" dirty="0"/>
              <a:t>Questions you have on how to implement shared housing</a:t>
            </a:r>
          </a:p>
          <a:p>
            <a:pPr lvl="2"/>
            <a:endParaRPr lang="en-US" dirty="0"/>
          </a:p>
          <a:p>
            <a:pPr lvl="1"/>
            <a:r>
              <a:rPr lang="en-US" dirty="0"/>
              <a:t>Select a recorder and reporter to share with the larger group</a:t>
            </a:r>
          </a:p>
          <a:p>
            <a:endParaRPr lang="en-US" dirty="0"/>
          </a:p>
        </p:txBody>
      </p:sp>
    </p:spTree>
    <p:extLst>
      <p:ext uri="{BB962C8B-B14F-4D97-AF65-F5344CB8AC3E}">
        <p14:creationId xmlns:p14="http://schemas.microsoft.com/office/powerpoint/2010/main" val="18306993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62445" y="2326640"/>
            <a:ext cx="10671464" cy="1498600"/>
          </a:xfrm>
        </p:spPr>
        <p:txBody>
          <a:bodyPr/>
          <a:lstStyle/>
          <a:p>
            <a:pPr algn="ctr"/>
            <a:r>
              <a:rPr lang="en-US" dirty="0"/>
              <a:t>Efficiencies in Housing Search Process</a:t>
            </a:r>
            <a:endParaRPr lang="en-US" sz="4800" dirty="0"/>
          </a:p>
        </p:txBody>
      </p:sp>
    </p:spTree>
    <p:extLst>
      <p:ext uri="{BB962C8B-B14F-4D97-AF65-F5344CB8AC3E}">
        <p14:creationId xmlns:p14="http://schemas.microsoft.com/office/powerpoint/2010/main" val="269369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51" y="999982"/>
            <a:ext cx="11671446"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Some Programs are looking at:</a:t>
            </a:r>
          </a:p>
          <a:p>
            <a:pPr lvl="1"/>
            <a:r>
              <a:rPr lang="en-US" dirty="0">
                <a:solidFill>
                  <a:schemeClr val="tx1"/>
                </a:solidFill>
                <a:latin typeface="Calibri" panose="020F0502020204030204" pitchFamily="34" charset="0"/>
              </a:rPr>
              <a:t>Required intake documentation- paring down to only funder requirements</a:t>
            </a:r>
          </a:p>
          <a:p>
            <a:pPr lvl="2"/>
            <a:r>
              <a:rPr lang="en-US" dirty="0">
                <a:solidFill>
                  <a:schemeClr val="tx1"/>
                </a:solidFill>
                <a:latin typeface="Calibri" panose="020F0502020204030204" pitchFamily="34" charset="0"/>
              </a:rPr>
              <a:t>Enrolling clients on same day as intake when possible</a:t>
            </a:r>
          </a:p>
          <a:p>
            <a:pPr marL="914400" lvl="2"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Increasing intensity or duration of meetings with housing search participants</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Re-orienting caseloads based on housing search expertise</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Incorporating housing search in every appointment</a:t>
            </a:r>
          </a:p>
          <a:p>
            <a:pPr lvl="2"/>
            <a:r>
              <a:rPr lang="en-US" dirty="0">
                <a:solidFill>
                  <a:schemeClr val="tx1"/>
                </a:solidFill>
                <a:latin typeface="Calibri" panose="020F0502020204030204" pitchFamily="34" charset="0"/>
              </a:rPr>
              <a:t>Eliminating a linear, step by step process</a:t>
            </a:r>
          </a:p>
          <a:p>
            <a:pPr lvl="3"/>
            <a:r>
              <a:rPr lang="en-US" dirty="0">
                <a:solidFill>
                  <a:schemeClr val="tx1"/>
                </a:solidFill>
                <a:effectLst/>
                <a:latin typeface="Calibri" panose="020F0502020204030204" pitchFamily="34" charset="0"/>
              </a:rPr>
              <a:t>Linear Process Example: First intake, then documents, then search begins</a:t>
            </a:r>
          </a:p>
        </p:txBody>
      </p:sp>
      <p:sp>
        <p:nvSpPr>
          <p:cNvPr id="2" name="Title 1"/>
          <p:cNvSpPr>
            <a:spLocks noGrp="1"/>
          </p:cNvSpPr>
          <p:nvPr>
            <p:ph type="title"/>
          </p:nvPr>
        </p:nvSpPr>
        <p:spPr>
          <a:xfrm>
            <a:off x="1589943" y="537205"/>
            <a:ext cx="7886700" cy="462777"/>
          </a:xfrm>
        </p:spPr>
        <p:txBody>
          <a:bodyPr>
            <a:noAutofit/>
          </a:bodyPr>
          <a:lstStyle/>
          <a:p>
            <a:r>
              <a:rPr lang="en-US" sz="3200" dirty="0">
                <a:latin typeface="Arial" panose="020B0604020202020204" pitchFamily="34" charset="0"/>
                <a:cs typeface="Arial" panose="020B0604020202020204" pitchFamily="34" charset="0"/>
              </a:rPr>
              <a:t>Ways to Speed Up the Housing Search</a:t>
            </a:r>
          </a:p>
        </p:txBody>
      </p:sp>
    </p:spTree>
    <p:extLst>
      <p:ext uri="{BB962C8B-B14F-4D97-AF65-F5344CB8AC3E}">
        <p14:creationId xmlns:p14="http://schemas.microsoft.com/office/powerpoint/2010/main" val="42766811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lumMod val="75000"/>
                  </a:schemeClr>
                </a:solidFill>
              </a:rPr>
              <a:t>Small Group Discussion: </a:t>
            </a:r>
            <a:br>
              <a:rPr lang="en-US" dirty="0">
                <a:solidFill>
                  <a:schemeClr val="accent3">
                    <a:lumMod val="75000"/>
                  </a:schemeClr>
                </a:solidFill>
              </a:rPr>
            </a:br>
            <a:r>
              <a:rPr lang="en-US" sz="2800" b="0" dirty="0"/>
              <a:t>Housing Search Efficiencies</a:t>
            </a:r>
          </a:p>
        </p:txBody>
      </p:sp>
      <p:sp>
        <p:nvSpPr>
          <p:cNvPr id="3" name="Content Placeholder 2"/>
          <p:cNvSpPr>
            <a:spLocks noGrp="1"/>
          </p:cNvSpPr>
          <p:nvPr>
            <p:ph idx="1"/>
          </p:nvPr>
        </p:nvSpPr>
        <p:spPr/>
        <p:txBody>
          <a:bodyPr>
            <a:normAutofit/>
          </a:bodyPr>
          <a:lstStyle/>
          <a:p>
            <a:r>
              <a:rPr lang="en-US" dirty="0">
                <a:solidFill>
                  <a:srgbClr val="08A5BA"/>
                </a:solidFill>
              </a:rPr>
              <a:t>In your small groups…</a:t>
            </a:r>
          </a:p>
          <a:p>
            <a:pPr>
              <a:buNone/>
            </a:pPr>
            <a:endParaRPr lang="en-US" dirty="0">
              <a:solidFill>
                <a:srgbClr val="08A5BA"/>
              </a:solidFill>
            </a:endParaRPr>
          </a:p>
          <a:p>
            <a:pPr lvl="1"/>
            <a:r>
              <a:rPr lang="en-US" dirty="0"/>
              <a:t>On a flip chart, map out all of the steps a client takes to enroll in your program and begin housing search</a:t>
            </a:r>
          </a:p>
          <a:p>
            <a:pPr marL="457200" lvl="1" indent="0">
              <a:buNone/>
            </a:pPr>
            <a:endParaRPr lang="en-US" dirty="0"/>
          </a:p>
          <a:p>
            <a:pPr lvl="1"/>
            <a:r>
              <a:rPr lang="en-US" dirty="0"/>
              <a:t>Mapping may include</a:t>
            </a:r>
          </a:p>
          <a:p>
            <a:pPr lvl="2"/>
            <a:r>
              <a:rPr lang="en-US" dirty="0"/>
              <a:t>Referral processes</a:t>
            </a:r>
          </a:p>
          <a:p>
            <a:pPr lvl="2"/>
            <a:r>
              <a:rPr lang="en-US" dirty="0"/>
              <a:t>Required intake paperwork</a:t>
            </a:r>
          </a:p>
          <a:p>
            <a:pPr lvl="2"/>
            <a:r>
              <a:rPr lang="en-US" dirty="0"/>
              <a:t>Required interviews/intake meetings</a:t>
            </a:r>
          </a:p>
          <a:p>
            <a:pPr lvl="2"/>
            <a:r>
              <a:rPr lang="en-US" dirty="0"/>
              <a:t>Mark the point where your program begins housing search</a:t>
            </a:r>
          </a:p>
          <a:p>
            <a:pPr lvl="2"/>
            <a:r>
              <a:rPr lang="en-US" dirty="0"/>
              <a:t>Frequency of housing search meetings</a:t>
            </a:r>
          </a:p>
          <a:p>
            <a:pPr lvl="2"/>
            <a:endParaRPr lang="en-US" dirty="0"/>
          </a:p>
          <a:p>
            <a:pPr lvl="1"/>
            <a:r>
              <a:rPr lang="en-US" dirty="0"/>
              <a:t>Are there ways to condense activities or pare them down?</a:t>
            </a:r>
          </a:p>
          <a:p>
            <a:endParaRPr lang="en-US" dirty="0"/>
          </a:p>
        </p:txBody>
      </p:sp>
    </p:spTree>
    <p:extLst>
      <p:ext uri="{BB962C8B-B14F-4D97-AF65-F5344CB8AC3E}">
        <p14:creationId xmlns:p14="http://schemas.microsoft.com/office/powerpoint/2010/main" val="38948100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66" y="1423851"/>
            <a:ext cx="7391400" cy="5029200"/>
          </a:xfrm>
        </p:spPr>
        <p:txBody>
          <a:bodyPr/>
          <a:lstStyle/>
          <a:p>
            <a:pPr algn="ctr">
              <a:buNone/>
            </a:pPr>
            <a:r>
              <a:rPr lang="en-US" sz="5400" b="1" dirty="0">
                <a:solidFill>
                  <a:schemeClr val="accent5"/>
                </a:solidFill>
              </a:rPr>
              <a:t>Questions?</a:t>
            </a:r>
          </a:p>
        </p:txBody>
      </p:sp>
      <p:sp>
        <p:nvSpPr>
          <p:cNvPr id="4" name="Oval 3"/>
          <p:cNvSpPr/>
          <p:nvPr/>
        </p:nvSpPr>
        <p:spPr>
          <a:xfrm>
            <a:off x="5908766" y="4012475"/>
            <a:ext cx="914400" cy="914400"/>
          </a:xfrm>
          <a:prstGeom prst="ellipse">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Callout 4"/>
          <p:cNvSpPr/>
          <p:nvPr/>
        </p:nvSpPr>
        <p:spPr>
          <a:xfrm>
            <a:off x="6962503" y="2359152"/>
            <a:ext cx="1447800" cy="917448"/>
          </a:xfrm>
          <a:prstGeom prst="cloudCallout">
            <a:avLst>
              <a:gd name="adj1" fmla="val -45394"/>
              <a:gd name="adj2" fmla="val 98491"/>
            </a:avLst>
          </a:prstGeom>
          <a:noFill/>
          <a:ln w="57150">
            <a:solidFill>
              <a:srgbClr val="009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43099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74173" y="2326640"/>
            <a:ext cx="9312037" cy="1498600"/>
          </a:xfrm>
        </p:spPr>
        <p:txBody>
          <a:bodyPr/>
          <a:lstStyle/>
          <a:p>
            <a:pPr algn="ctr"/>
            <a:r>
              <a:rPr lang="en-US" dirty="0"/>
              <a:t>Program Leadership Session</a:t>
            </a:r>
            <a:endParaRPr lang="en-US" sz="4800" dirty="0"/>
          </a:p>
        </p:txBody>
      </p:sp>
    </p:spTree>
    <p:extLst>
      <p:ext uri="{BB962C8B-B14F-4D97-AF65-F5344CB8AC3E}">
        <p14:creationId xmlns:p14="http://schemas.microsoft.com/office/powerpoint/2010/main" val="41464619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51" y="999982"/>
            <a:ext cx="11671446" cy="5398541"/>
          </a:xfrm>
        </p:spPr>
        <p:txBody>
          <a:bodyPr>
            <a:normAutofit/>
          </a:bodyPr>
          <a:lstStyle/>
          <a:p>
            <a:pPr>
              <a:buFont typeface="Arial" charset="0"/>
              <a:buChar char="•"/>
            </a:pPr>
            <a:endParaRPr lang="en-US" dirty="0">
              <a:latin typeface="Calibri" panose="020F0502020204030204" pitchFamily="34" charset="0"/>
            </a:endParaRPr>
          </a:p>
          <a:p>
            <a:pPr>
              <a:buFont typeface="Arial" charset="0"/>
              <a:buChar char="•"/>
            </a:pPr>
            <a:r>
              <a:rPr lang="en-US" dirty="0">
                <a:solidFill>
                  <a:schemeClr val="tx1"/>
                </a:solidFill>
                <a:latin typeface="Calibri" panose="020F0502020204030204" pitchFamily="34" charset="0"/>
              </a:rPr>
              <a:t>Questions/Thoughts?</a:t>
            </a:r>
          </a:p>
          <a:p>
            <a:pPr>
              <a:buFont typeface="Arial" charset="0"/>
              <a:buChar char="•"/>
            </a:pPr>
            <a:r>
              <a:rPr lang="en-US" dirty="0">
                <a:solidFill>
                  <a:schemeClr val="tx1"/>
                </a:solidFill>
                <a:effectLst/>
                <a:latin typeface="Calibri" panose="020F0502020204030204" pitchFamily="34" charset="0"/>
              </a:rPr>
              <a:t>Action Planning</a:t>
            </a:r>
          </a:p>
          <a:p>
            <a:pPr lvl="1"/>
            <a:r>
              <a:rPr lang="en-US" dirty="0">
                <a:solidFill>
                  <a:schemeClr val="tx1"/>
                </a:solidFill>
                <a:latin typeface="Calibri" panose="020F0502020204030204" pitchFamily="34" charset="0"/>
              </a:rPr>
              <a:t>Based on what you heard today, what are some strategies you want to work to implement in your programs in a 3 month period?</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effectLst/>
                <a:latin typeface="Calibri" panose="020F0502020204030204" pitchFamily="34" charset="0"/>
              </a:rPr>
              <a:t>Specificity will help the goal:</a:t>
            </a:r>
          </a:p>
          <a:p>
            <a:pPr lvl="2"/>
            <a:r>
              <a:rPr lang="en-US" dirty="0">
                <a:solidFill>
                  <a:schemeClr val="tx1"/>
                </a:solidFill>
                <a:latin typeface="Calibri" panose="020F0502020204030204" pitchFamily="34" charset="0"/>
              </a:rPr>
              <a:t>Timeframe</a:t>
            </a:r>
          </a:p>
          <a:p>
            <a:pPr lvl="2"/>
            <a:r>
              <a:rPr lang="en-US" dirty="0">
                <a:solidFill>
                  <a:schemeClr val="tx1"/>
                </a:solidFill>
                <a:effectLst/>
                <a:latin typeface="Calibri" panose="020F0502020204030204" pitchFamily="34" charset="0"/>
              </a:rPr>
              <a:t>Specific goal/process/forms</a:t>
            </a:r>
          </a:p>
          <a:p>
            <a:pPr lvl="2"/>
            <a:r>
              <a:rPr lang="en-US" dirty="0">
                <a:solidFill>
                  <a:schemeClr val="tx1"/>
                </a:solidFill>
                <a:latin typeface="Calibri" panose="020F0502020204030204" pitchFamily="34" charset="0"/>
              </a:rPr>
              <a:t>Point Person</a:t>
            </a:r>
          </a:p>
          <a:p>
            <a:pPr lvl="2"/>
            <a:r>
              <a:rPr lang="en-US" dirty="0">
                <a:solidFill>
                  <a:schemeClr val="tx1"/>
                </a:solidFill>
                <a:effectLst/>
                <a:latin typeface="Calibri" panose="020F0502020204030204" pitchFamily="34" charset="0"/>
              </a:rPr>
              <a:t>Leadership or meeting structure to complete</a:t>
            </a:r>
          </a:p>
          <a:p>
            <a:pPr marL="914400" lvl="2" indent="0">
              <a:buNone/>
            </a:pPr>
            <a:endParaRPr lang="en-US" dirty="0">
              <a:solidFill>
                <a:schemeClr val="tx1"/>
              </a:solidFill>
              <a:effectLst/>
              <a:latin typeface="Calibri" panose="020F0502020204030204" pitchFamily="34" charset="0"/>
            </a:endParaRPr>
          </a:p>
          <a:p>
            <a:pPr lvl="1"/>
            <a:r>
              <a:rPr lang="en-US" dirty="0">
                <a:solidFill>
                  <a:schemeClr val="tx1"/>
                </a:solidFill>
                <a:latin typeface="Calibri" panose="020F0502020204030204" pitchFamily="34" charset="0"/>
              </a:rPr>
              <a:t>Report Out</a:t>
            </a:r>
          </a:p>
          <a:p>
            <a:pPr marL="457200" lvl="1" indent="0">
              <a:buNone/>
            </a:pPr>
            <a:endParaRPr lang="en-US" dirty="0">
              <a:solidFill>
                <a:schemeClr val="tx1"/>
              </a:solidFill>
              <a:latin typeface="Calibri" panose="020F0502020204030204" pitchFamily="34" charset="0"/>
            </a:endParaRPr>
          </a:p>
          <a:p>
            <a:pPr lvl="1"/>
            <a:r>
              <a:rPr lang="en-US" dirty="0">
                <a:solidFill>
                  <a:schemeClr val="tx1"/>
                </a:solidFill>
                <a:latin typeface="Calibri" panose="020F0502020204030204" pitchFamily="34" charset="0"/>
              </a:rPr>
              <a:t>Next Steps</a:t>
            </a:r>
            <a:endParaRPr lang="en-US" dirty="0">
              <a:solidFill>
                <a:schemeClr val="tx1"/>
              </a:solidFill>
              <a:effectLst/>
              <a:latin typeface="Calibri" panose="020F0502020204030204" pitchFamily="34" charset="0"/>
            </a:endParaRPr>
          </a:p>
        </p:txBody>
      </p:sp>
      <p:sp>
        <p:nvSpPr>
          <p:cNvPr id="2" name="Title 1"/>
          <p:cNvSpPr>
            <a:spLocks noGrp="1"/>
          </p:cNvSpPr>
          <p:nvPr>
            <p:ph type="title"/>
          </p:nvPr>
        </p:nvSpPr>
        <p:spPr>
          <a:xfrm>
            <a:off x="1589943" y="537205"/>
            <a:ext cx="7886700" cy="462777"/>
          </a:xfrm>
        </p:spPr>
        <p:txBody>
          <a:bodyPr>
            <a:noAutofit/>
          </a:bodyPr>
          <a:lstStyle/>
          <a:p>
            <a:r>
              <a:rPr lang="en-US" sz="3200" dirty="0">
                <a:latin typeface="Arial" panose="020B0604020202020204" pitchFamily="34" charset="0"/>
                <a:cs typeface="Arial" panose="020B0604020202020204" pitchFamily="34" charset="0"/>
              </a:rPr>
              <a:t>Debrief/Action Planning</a:t>
            </a:r>
          </a:p>
        </p:txBody>
      </p:sp>
    </p:spTree>
    <p:extLst>
      <p:ext uri="{BB962C8B-B14F-4D97-AF65-F5344CB8AC3E}">
        <p14:creationId xmlns:p14="http://schemas.microsoft.com/office/powerpoint/2010/main" val="1768744283"/>
      </p:ext>
    </p:extLst>
  </p:cSld>
  <p:clrMapOvr>
    <a:masterClrMapping/>
  </p:clrMapOvr>
</p:sld>
</file>

<file path=ppt/theme/theme1.xml><?xml version="1.0" encoding="utf-8"?>
<a:theme xmlns:a="http://schemas.openxmlformats.org/drawingml/2006/main" name="2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itute System Track Day 1 and Day 2 FINAL [Repaired]" id="{FC40B824-B2D9-4D4F-AFCC-0517AAF114DD}" vid="{88141170-7625-4434-8AFB-3E83EA3C418E}"/>
    </a:ext>
  </a:extLst>
</a:theme>
</file>

<file path=ppt/theme/theme10.xml><?xml version="1.0" encoding="utf-8"?>
<a:theme xmlns:a="http://schemas.openxmlformats.org/drawingml/2006/main" name="11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itute System Track Day 1 and Day 2 FINAL [Repaired]" id="{FC40B824-B2D9-4D4F-AFCC-0517AAF114DD}" vid="{88141170-7625-4434-8AFB-3E83EA3C418E}"/>
    </a:ext>
  </a:extLst>
</a:theme>
</file>

<file path=ppt/theme/theme11.xml><?xml version="1.0" encoding="utf-8"?>
<a:theme xmlns:a="http://schemas.openxmlformats.org/drawingml/2006/main" name="12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Theme" id="{4DE28F72-76E0-794A-9A11-D0C9F74622E1}" vid="{0A406A2B-BD39-6944-BBC3-7C694CFD2C5B}"/>
    </a:ext>
  </a:extLst>
</a:theme>
</file>

<file path=ppt/theme/theme12.xml><?xml version="1.0" encoding="utf-8"?>
<a:theme xmlns:a="http://schemas.openxmlformats.org/drawingml/2006/main" name="17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13.xml><?xml version="1.0" encoding="utf-8"?>
<a:theme xmlns:a="http://schemas.openxmlformats.org/drawingml/2006/main" name="5_Office Theme">
  <a:themeElements>
    <a:clrScheme name="RRH Institute 1">
      <a:dk1>
        <a:srgbClr val="000000"/>
      </a:dk1>
      <a:lt1>
        <a:srgbClr val="FFFFFF"/>
      </a:lt1>
      <a:dk2>
        <a:srgbClr val="44546A"/>
      </a:dk2>
      <a:lt2>
        <a:srgbClr val="E7E6E6"/>
      </a:lt2>
      <a:accent1>
        <a:srgbClr val="55B5E3"/>
      </a:accent1>
      <a:accent2>
        <a:srgbClr val="1E0FA3"/>
      </a:accent2>
      <a:accent3>
        <a:srgbClr val="120965"/>
      </a:accent3>
      <a:accent4>
        <a:srgbClr val="0B063E"/>
      </a:accent4>
      <a:accent5>
        <a:srgbClr val="FF0000"/>
      </a:accent5>
      <a:accent6>
        <a:srgbClr val="B10000"/>
      </a:accent6>
      <a:hlink>
        <a:srgbClr val="0000FF"/>
      </a:hlink>
      <a:folHlink>
        <a:srgbClr val="0097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5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15.xml><?xml version="1.0" encoding="utf-8"?>
<a:theme xmlns:a="http://schemas.openxmlformats.org/drawingml/2006/main" name="29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16.xml><?xml version="1.0" encoding="utf-8"?>
<a:theme xmlns:a="http://schemas.openxmlformats.org/drawingml/2006/main" name="30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17.xml><?xml version="1.0" encoding="utf-8"?>
<a:theme xmlns:a="http://schemas.openxmlformats.org/drawingml/2006/main" name="31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Theme" id="{4DE28F72-76E0-794A-9A11-D0C9F74622E1}" vid="{0A406A2B-BD39-6944-BBC3-7C694CFD2C5B}"/>
    </a:ext>
  </a:extLst>
</a:theme>
</file>

<file path=ppt/theme/theme18.xml><?xml version="1.0" encoding="utf-8"?>
<a:theme xmlns:a="http://schemas.openxmlformats.org/drawingml/2006/main" name="37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itute System Track Day 1 and Day 2 FINAL [Repaired]" id="{FC40B824-B2D9-4D4F-AFCC-0517AAF114DD}" vid="{88141170-7625-4434-8AFB-3E83EA3C418E}"/>
    </a:ext>
  </a:extLst>
</a:theme>
</file>

<file path=ppt/theme/theme19.xml><?xml version="1.0" encoding="utf-8"?>
<a:theme xmlns:a="http://schemas.openxmlformats.org/drawingml/2006/main" name="38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2.xml><?xml version="1.0" encoding="utf-8"?>
<a:theme xmlns:a="http://schemas.openxmlformats.org/drawingml/2006/main" name="5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20.xml><?xml version="1.0" encoding="utf-8"?>
<a:theme xmlns:a="http://schemas.openxmlformats.org/drawingml/2006/main" name="39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Theme" id="{4DE28F72-76E0-794A-9A11-D0C9F74622E1}" vid="{0A406A2B-BD39-6944-BBC3-7C694CFD2C5B}"/>
    </a:ext>
  </a:extLst>
</a:theme>
</file>

<file path=ppt/theme/theme21.xml><?xml version="1.0" encoding="utf-8"?>
<a:theme xmlns:a="http://schemas.openxmlformats.org/drawingml/2006/main" name="40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22.xml><?xml version="1.0" encoding="utf-8"?>
<a:theme xmlns:a="http://schemas.openxmlformats.org/drawingml/2006/main" name="41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RH Insitute System Track Day 1 and Day 2 FINAL [Repaired]" id="{FC40B824-B2D9-4D4F-AFCC-0517AAF114DD}" vid="{134D24A5-DFA9-4BC9-8AB5-3720A13008CF}"/>
    </a:ext>
  </a:extLst>
</a:theme>
</file>

<file path=ppt/theme/theme24.xml><?xml version="1.0" encoding="utf-8"?>
<a:theme xmlns:a="http://schemas.openxmlformats.org/drawingml/2006/main" name="42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itute System Track Day 1 and Day 2 FINAL [Repaired]" id="{FC40B824-B2D9-4D4F-AFCC-0517AAF114DD}" vid="{88141170-7625-4434-8AFB-3E83EA3C418E}"/>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4.xml><?xml version="1.0" encoding="utf-8"?>
<a:theme xmlns:a="http://schemas.openxmlformats.org/drawingml/2006/main" name="1_Office Theme">
  <a:themeElements>
    <a:clrScheme name="RRH Institute 1">
      <a:dk1>
        <a:srgbClr val="000000"/>
      </a:dk1>
      <a:lt1>
        <a:srgbClr val="FFFFFF"/>
      </a:lt1>
      <a:dk2>
        <a:srgbClr val="44546A"/>
      </a:dk2>
      <a:lt2>
        <a:srgbClr val="E7E6E6"/>
      </a:lt2>
      <a:accent1>
        <a:srgbClr val="55B5E3"/>
      </a:accent1>
      <a:accent2>
        <a:srgbClr val="1E0FA3"/>
      </a:accent2>
      <a:accent3>
        <a:srgbClr val="120965"/>
      </a:accent3>
      <a:accent4>
        <a:srgbClr val="0B063E"/>
      </a:accent4>
      <a:accent5>
        <a:srgbClr val="FF0000"/>
      </a:accent5>
      <a:accent6>
        <a:srgbClr val="B10000"/>
      </a:accent6>
      <a:hlink>
        <a:srgbClr val="0000FF"/>
      </a:hlink>
      <a:folHlink>
        <a:srgbClr val="0097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Option 2 v2" id="{AE023A55-810E-A249-AD72-9FAE5579B6ED}" vid="{096FE5CA-68E0-A645-98F6-858DABA80F34}"/>
    </a:ext>
  </a:extLst>
</a:theme>
</file>

<file path=ppt/theme/theme6.xml><?xml version="1.0" encoding="utf-8"?>
<a:theme xmlns:a="http://schemas.openxmlformats.org/drawingml/2006/main" name="3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titute Theme" id="{4DE28F72-76E0-794A-9A11-D0C9F74622E1}" vid="{0A406A2B-BD39-6944-BBC3-7C694CFD2C5B}"/>
    </a:ext>
  </a:extLst>
</a:theme>
</file>

<file path=ppt/theme/theme7.xml><?xml version="1.0" encoding="utf-8"?>
<a:theme xmlns:a="http://schemas.openxmlformats.org/drawingml/2006/main" name="7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itute System Track Day 1 and Day 2 FINAL [Repaired]" id="{FC40B824-B2D9-4D4F-AFCC-0517AAF114DD}" vid="{88141170-7625-4434-8AFB-3E83EA3C418E}"/>
    </a:ext>
  </a:extLst>
</a:theme>
</file>

<file path=ppt/theme/theme8.xml><?xml version="1.0" encoding="utf-8"?>
<a:theme xmlns:a="http://schemas.openxmlformats.org/drawingml/2006/main" name="9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itute System Track Day 1 and Day 2 FINAL [Repaired]" id="{FC40B824-B2D9-4D4F-AFCC-0517AAF114DD}" vid="{88141170-7625-4434-8AFB-3E83EA3C418E}"/>
    </a:ext>
  </a:extLst>
</a:theme>
</file>

<file path=ppt/theme/theme9.xml><?xml version="1.0" encoding="utf-8"?>
<a:theme xmlns:a="http://schemas.openxmlformats.org/drawingml/2006/main" name="10_Institut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H Insitute System Track Day 1 and Day 2 FINAL [Repaired]" id="{FC40B824-B2D9-4D4F-AFCC-0517AAF114DD}" vid="{88141170-7625-4434-8AFB-3E83EA3C418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B4BDF1F1524947BA2FCB5BA4ECBC51" ma:contentTypeVersion="9" ma:contentTypeDescription="Create a new document." ma:contentTypeScope="" ma:versionID="197c0ff8600d0c7d2ce5fb3622a59965">
  <xsd:schema xmlns:xsd="http://www.w3.org/2001/XMLSchema" xmlns:xs="http://www.w3.org/2001/XMLSchema" xmlns:p="http://schemas.microsoft.com/office/2006/metadata/properties" xmlns:ns2="0c408069-27ef-456c-b32e-53750250f17c" xmlns:ns3="a2d4b7a3-f851-41e8-99d5-1619c4311944" targetNamespace="http://schemas.microsoft.com/office/2006/metadata/properties" ma:root="true" ma:fieldsID="eac985771f89ddc7db7fd6878e9240cf" ns2:_="" ns3:_="">
    <xsd:import namespace="0c408069-27ef-456c-b32e-53750250f17c"/>
    <xsd:import namespace="a2d4b7a3-f851-41e8-99d5-1619c431194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08069-27ef-456c-b32e-53750250f1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d4b7a3-f851-41e8-99d5-1619c43119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05214D-99B0-442C-9262-21931B12B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08069-27ef-456c-b32e-53750250f17c"/>
    <ds:schemaRef ds:uri="a2d4b7a3-f851-41e8-99d5-1619c4311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F2A06-C529-48E4-986F-7114383BA47D}">
  <ds:schemaRefs>
    <ds:schemaRef ds:uri="http://schemas.microsoft.com/sharepoint/v3/contenttype/forms"/>
  </ds:schemaRefs>
</ds:datastoreItem>
</file>

<file path=customXml/itemProps3.xml><?xml version="1.0" encoding="utf-8"?>
<ds:datastoreItem xmlns:ds="http://schemas.openxmlformats.org/officeDocument/2006/customXml" ds:itemID="{9983E7BD-CAA8-4EF4-8E87-4C9C6CC7085F}">
  <ds:schemaRef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2d4b7a3-f851-41e8-99d5-1619c4311944"/>
    <ds:schemaRef ds:uri="0c408069-27ef-456c-b32e-53750250f17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3162</TotalTime>
  <Words>10655</Words>
  <Application>Microsoft Office PowerPoint</Application>
  <PresentationFormat>Widescreen</PresentationFormat>
  <Paragraphs>1644</Paragraphs>
  <Slides>162</Slides>
  <Notes>95</Notes>
  <HiddenSlides>0</HiddenSlides>
  <MMClips>0</MMClips>
  <ScaleCrop>false</ScaleCrop>
  <HeadingPairs>
    <vt:vector size="8" baseType="variant">
      <vt:variant>
        <vt:lpstr>Fonts Used</vt:lpstr>
      </vt:variant>
      <vt:variant>
        <vt:i4>19</vt:i4>
      </vt:variant>
      <vt:variant>
        <vt:lpstr>Theme</vt:lpstr>
      </vt:variant>
      <vt:variant>
        <vt:i4>24</vt:i4>
      </vt:variant>
      <vt:variant>
        <vt:lpstr>Embedded OLE Servers</vt:lpstr>
      </vt:variant>
      <vt:variant>
        <vt:i4>1</vt:i4>
      </vt:variant>
      <vt:variant>
        <vt:lpstr>Slide Titles</vt:lpstr>
      </vt:variant>
      <vt:variant>
        <vt:i4>162</vt:i4>
      </vt:variant>
    </vt:vector>
  </HeadingPairs>
  <TitlesOfParts>
    <vt:vector size="206" baseType="lpstr">
      <vt:lpstr>Abadi MT Condensed Light</vt:lpstr>
      <vt:lpstr>Arial</vt:lpstr>
      <vt:lpstr>Arial Narrow</vt:lpstr>
      <vt:lpstr>Calibri</vt:lpstr>
      <vt:lpstr>Candara</vt:lpstr>
      <vt:lpstr>Courier New</vt:lpstr>
      <vt:lpstr>DIN Pro Condensed Medium</vt:lpstr>
      <vt:lpstr>DINPro-CondMedium</vt:lpstr>
      <vt:lpstr>Eras Bold ITC</vt:lpstr>
      <vt:lpstr>Eras Demi ITC</vt:lpstr>
      <vt:lpstr>Eras Light ITC</vt:lpstr>
      <vt:lpstr>Franklin Gothic Book</vt:lpstr>
      <vt:lpstr>Franklin Gothic Medium</vt:lpstr>
      <vt:lpstr>Georgia</vt:lpstr>
      <vt:lpstr>Helvetica</vt:lpstr>
      <vt:lpstr>Helvetica Light</vt:lpstr>
      <vt:lpstr>LucidaGrande</vt:lpstr>
      <vt:lpstr>Noteworthy Bold</vt:lpstr>
      <vt:lpstr>Wingdings</vt:lpstr>
      <vt:lpstr>2_Institute Theme</vt:lpstr>
      <vt:lpstr>5_Institute Theme</vt:lpstr>
      <vt:lpstr>6_Institute Theme</vt:lpstr>
      <vt:lpstr>1_Office Theme</vt:lpstr>
      <vt:lpstr>8_Institute Theme</vt:lpstr>
      <vt:lpstr>3_Institute Theme</vt:lpstr>
      <vt:lpstr>7_Institute Theme</vt:lpstr>
      <vt:lpstr>9_Institute Theme</vt:lpstr>
      <vt:lpstr>10_Institute Theme</vt:lpstr>
      <vt:lpstr>11_Institute Theme</vt:lpstr>
      <vt:lpstr>12_Institute Theme</vt:lpstr>
      <vt:lpstr>17_Institute Theme</vt:lpstr>
      <vt:lpstr>5_Office Theme</vt:lpstr>
      <vt:lpstr>25_Institute Theme</vt:lpstr>
      <vt:lpstr>29_Institute Theme</vt:lpstr>
      <vt:lpstr>30_Institute Theme</vt:lpstr>
      <vt:lpstr>31_Institute Theme</vt:lpstr>
      <vt:lpstr>37_Institute Theme</vt:lpstr>
      <vt:lpstr>38_Institute Theme</vt:lpstr>
      <vt:lpstr>39_Institute Theme</vt:lpstr>
      <vt:lpstr>40_Institute Theme</vt:lpstr>
      <vt:lpstr>41_Institute Theme</vt:lpstr>
      <vt:lpstr>2_Custom Design</vt:lpstr>
      <vt:lpstr>42_Institute Theme</vt:lpstr>
      <vt:lpstr>Chart</vt:lpstr>
      <vt:lpstr>Rapid Re-Housing Workshop</vt:lpstr>
      <vt:lpstr>Overview of the Day</vt:lpstr>
      <vt:lpstr>Guidelines for Today</vt:lpstr>
      <vt:lpstr>Introductions</vt:lpstr>
      <vt:lpstr>Who Is Here? Quick Show of Hands! </vt:lpstr>
      <vt:lpstr>A Word of Caution…</vt:lpstr>
      <vt:lpstr>The Brain Power in the Room</vt:lpstr>
      <vt:lpstr>Next Two Days: A little bit of everything</vt:lpstr>
      <vt:lpstr>Note About Role &amp; Content</vt:lpstr>
      <vt:lpstr>About the Rapid Re-housing Institute (RRHI)</vt:lpstr>
      <vt:lpstr>Quick show of hands!</vt:lpstr>
      <vt:lpstr>Building on Your Expertise</vt:lpstr>
      <vt:lpstr>ACTIVITY </vt:lpstr>
      <vt:lpstr>The Impacts of Stress</vt:lpstr>
      <vt:lpstr>PowerPoint Presentation</vt:lpstr>
      <vt:lpstr>Stress Affects Your Emotions, Thinking &amp; Behavior</vt:lpstr>
      <vt:lpstr>RRH Services and Stress</vt:lpstr>
      <vt:lpstr>  Rapid Re-housing A Systems Lens</vt:lpstr>
      <vt:lpstr>What Is Rapid Re-housing (RRH)?</vt:lpstr>
      <vt:lpstr>What does RRH do (and not do)?</vt:lpstr>
      <vt:lpstr>RRH: Strengths-Based Approach  </vt:lpstr>
      <vt:lpstr>RRH: It Can Work for Anyone!</vt:lpstr>
      <vt:lpstr>RRH: It Can Work for Anyone!</vt:lpstr>
      <vt:lpstr>A Systemic Approach to Rapid Re-housing: It Takes Work    </vt:lpstr>
      <vt:lpstr> Research, Outcomes, and Data</vt:lpstr>
      <vt:lpstr>RRH: Outcomes</vt:lpstr>
      <vt:lpstr>National Data Trends</vt:lpstr>
      <vt:lpstr>PowerPoint Presentation</vt:lpstr>
      <vt:lpstr>RRH in a Crisis Response System</vt:lpstr>
      <vt:lpstr>A Systemic Approach to Rapid Re-housing  </vt:lpstr>
      <vt:lpstr>What is a System?</vt:lpstr>
      <vt:lpstr>What is System Flow?</vt:lpstr>
      <vt:lpstr>A ”Stuck” System:</vt:lpstr>
      <vt:lpstr>PowerPoint Presentation</vt:lpstr>
      <vt:lpstr>PowerPoint Presentation</vt:lpstr>
      <vt:lpstr>PowerPoint Presentation</vt:lpstr>
      <vt:lpstr>Characteristics of an Effective Crisis Response System With Good System Flow</vt:lpstr>
      <vt:lpstr>Characteristics of an Effective Crisis Response System With Good System Flow</vt:lpstr>
      <vt:lpstr>The Connection:  Scaling Up RRH &amp; Coordinated Entry</vt:lpstr>
      <vt:lpstr>Bring RRH to Scale</vt:lpstr>
      <vt:lpstr>Bring RRH to Scale </vt:lpstr>
      <vt:lpstr>Sample Gaps Analysis</vt:lpstr>
      <vt:lpstr>Bring RRH to Scale </vt:lpstr>
      <vt:lpstr>Bring RRH to Scale   Braiding and Blending Funding  </vt:lpstr>
      <vt:lpstr>Bring RRH to Scale      Braiding and    Blending Funding</vt:lpstr>
      <vt:lpstr>Bring RRH to Scale        Braiding and Blending         Funding</vt:lpstr>
      <vt:lpstr>PowerPoint Presentation</vt:lpstr>
      <vt:lpstr>Progressive Engagement Across the System Using RRH</vt:lpstr>
      <vt:lpstr>System-Wide Progressive Engagement</vt:lpstr>
      <vt:lpstr>Progressive Engagement Across the System Using RRH</vt:lpstr>
      <vt:lpstr>Progressive Engagement (PE) Across the System Using RRH</vt:lpstr>
      <vt:lpstr>PE: Prioritizing for the Back Pocket Resources</vt:lpstr>
      <vt:lpstr>Progressive Engagement Across the System Using RRH</vt:lpstr>
      <vt:lpstr>  The Core Components of Rapid  Re-housing</vt:lpstr>
      <vt:lpstr>Core Components of Rapid Re-Housing</vt:lpstr>
      <vt:lpstr>Core Components of RRH</vt:lpstr>
      <vt:lpstr>  Core Component: Housing Identification</vt:lpstr>
      <vt:lpstr>PowerPoint Presentation</vt:lpstr>
      <vt:lpstr>Four Things That Landlords Want</vt:lpstr>
      <vt:lpstr>Systems-Level  Landlord Engagement</vt:lpstr>
      <vt:lpstr>Landlord Recruitment and Retention: Systems Approach</vt:lpstr>
      <vt:lpstr>Examples of System-Wide Landlord Engagement</vt:lpstr>
      <vt:lpstr>Program-Level  Landlord Engagement</vt:lpstr>
      <vt:lpstr>Landlord Recruitment: Leave No Stone Unturned</vt:lpstr>
      <vt:lpstr>Finding and Keeping Landlords in a Difficult Market</vt:lpstr>
      <vt:lpstr>Quick Tips: Finding Landlords</vt:lpstr>
      <vt:lpstr>Quick Tips: Finding Landlords</vt:lpstr>
      <vt:lpstr>Quick Tips: High Rent Areas</vt:lpstr>
      <vt:lpstr>Staffing</vt:lpstr>
      <vt:lpstr>Ideas: Recruiting/Retaining Landlords</vt:lpstr>
      <vt:lpstr>Ideas: Using Data to Recruit</vt:lpstr>
      <vt:lpstr>Incentives for a Landlord Partnership</vt:lpstr>
      <vt:lpstr>PowerPoint Presentation</vt:lpstr>
      <vt:lpstr>Marketing Your Program Landlord “Speak”</vt:lpstr>
      <vt:lpstr>Marketing Your Program Landlord “Speak”</vt:lpstr>
      <vt:lpstr>Marketing Your Program Landlord “Speak”</vt:lpstr>
      <vt:lpstr>Marketing Your Program Landlord “Speak”</vt:lpstr>
      <vt:lpstr>Marketing Your Program Landlord “Speak”</vt:lpstr>
      <vt:lpstr>PowerPoint Presentation</vt:lpstr>
      <vt:lpstr>Program Operations A Landlord Engagement Perspective</vt:lpstr>
      <vt:lpstr>Program Operations A Landlord Engagement Perspective</vt:lpstr>
      <vt:lpstr>Program Operations A Landlord Engagement Perspective</vt:lpstr>
      <vt:lpstr>Program Operations A Landlord Engagement Perspective</vt:lpstr>
      <vt:lpstr>Program Operations A Landlord Engagement Perspective</vt:lpstr>
      <vt:lpstr>ACTIVITY : Large Group Discussion </vt:lpstr>
      <vt:lpstr>PowerPoint Presentation</vt:lpstr>
      <vt:lpstr>System-Level  Shared Housing</vt:lpstr>
      <vt:lpstr>System-Level Approaches to Shared Housing</vt:lpstr>
      <vt:lpstr>System-Level Approaches to Shared Housing</vt:lpstr>
      <vt:lpstr>Program-Level  Shared Housing</vt:lpstr>
      <vt:lpstr>Program-Level Approaches to Shared Housing</vt:lpstr>
      <vt:lpstr>Note re: HUD Habitability/Shared Housing</vt:lpstr>
      <vt:lpstr>Small Group Discussion:  Shared Housing</vt:lpstr>
      <vt:lpstr>Efficiencies in Housing Search Process</vt:lpstr>
      <vt:lpstr>Ways to Speed Up the Housing Search</vt:lpstr>
      <vt:lpstr>Small Group Discussion:  Housing Search Efficiencies</vt:lpstr>
      <vt:lpstr>PowerPoint Presentation</vt:lpstr>
      <vt:lpstr>Program Leadership Session</vt:lpstr>
      <vt:lpstr>Debrief/Action Planning</vt:lpstr>
      <vt:lpstr>  Core Component: Rent and Move-in Assistance</vt:lpstr>
      <vt:lpstr>Progressive Engagement/Assistance</vt:lpstr>
      <vt:lpstr>Progressive ASSISTANCE in  Rapid Re-housing</vt:lpstr>
      <vt:lpstr>A Progressive Approach</vt:lpstr>
      <vt:lpstr>A Progressive Approach: Leading the Shift</vt:lpstr>
      <vt:lpstr>Progressive Engagement (Financial Assistance)</vt:lpstr>
      <vt:lpstr>Discussion</vt:lpstr>
      <vt:lpstr>PowerPoint Presentation</vt:lpstr>
      <vt:lpstr>PowerPoint Presentation</vt:lpstr>
      <vt:lpstr>  Core Component: Case Management and Services</vt:lpstr>
      <vt:lpstr>System-Level  Supports</vt:lpstr>
      <vt:lpstr>Mobilizing Partners</vt:lpstr>
      <vt:lpstr>Available RRH Communications Resources</vt:lpstr>
      <vt:lpstr>Messaging: How to tell the RRH story to Partners </vt:lpstr>
      <vt:lpstr>Program-Level  Supports</vt:lpstr>
      <vt:lpstr>Theme: Array of Service Options</vt:lpstr>
      <vt:lpstr>Case Management and Services: The Housing Plan</vt:lpstr>
      <vt:lpstr> 1. Each Plan is a Step Forward: Think Multiple Plans </vt:lpstr>
      <vt:lpstr> 2. Plans Should be Limited in Scope </vt:lpstr>
      <vt:lpstr> 3. Plans Should be Reasonable </vt:lpstr>
      <vt:lpstr>Housing Plan Engagement Strategies:  Harm Reduction &amp; High Quality Services</vt:lpstr>
      <vt:lpstr>“Harm reduction refers to policies, programs, and programs that aim to reduce the harms associated with the use of psychoactive drugs in people unable or unwilling to stop”   – Harm Reduction International</vt:lpstr>
      <vt:lpstr>Harm Reduction- Housing World</vt:lpstr>
      <vt:lpstr>Principles of Harm Reduction</vt:lpstr>
      <vt:lpstr>Principles of Harm Reduction</vt:lpstr>
      <vt:lpstr>Overlap: HF and Harm Reduction </vt:lpstr>
      <vt:lpstr>Harm Reduction in Practice </vt:lpstr>
      <vt:lpstr>Harm Reduction in Practice</vt:lpstr>
      <vt:lpstr>Harm Reduction in Practice</vt:lpstr>
      <vt:lpstr>Harm Reduction in Practice</vt:lpstr>
      <vt:lpstr>Harm Reduction in Practice</vt:lpstr>
      <vt:lpstr>Hosts With the Most!</vt:lpstr>
      <vt:lpstr>Small Group</vt:lpstr>
      <vt:lpstr>PowerPoint Presentation</vt:lpstr>
      <vt:lpstr>High Quality Services</vt:lpstr>
      <vt:lpstr>High Quality, Voluntary Services</vt:lpstr>
      <vt:lpstr>It Takes A Village</vt:lpstr>
      <vt:lpstr>Prescribed vs. Supportive Services</vt:lpstr>
      <vt:lpstr>Activity- Group Brainstorm</vt:lpstr>
      <vt:lpstr>Case Mgmt Strategies</vt:lpstr>
      <vt:lpstr>SSI/SSDI Outreach, Access, and Recovery (SOAR)</vt:lpstr>
      <vt:lpstr>Income Maximization/RRH Integration</vt:lpstr>
      <vt:lpstr>Natural Supports Mapping</vt:lpstr>
      <vt:lpstr>CTI &amp; RRH- A framework for Case Management</vt:lpstr>
      <vt:lpstr>CTI &amp; RRH- A framework for Case Management</vt:lpstr>
      <vt:lpstr>PowerPoint Presentation</vt:lpstr>
      <vt:lpstr>CTI &amp; RRH- Challenges To Overcome</vt:lpstr>
      <vt:lpstr>PowerPoint Presentation</vt:lpstr>
      <vt:lpstr>PowerPoint Presentation</vt:lpstr>
      <vt:lpstr>Making It All Stick</vt:lpstr>
      <vt:lpstr> Evaluating and Improving Rapid Re-Housing </vt:lpstr>
      <vt:lpstr>A Systemic Approach to Rapid Re-housing    </vt:lpstr>
      <vt:lpstr>    </vt:lpstr>
      <vt:lpstr>National Performance Benchmarks and Program Standards</vt:lpstr>
      <vt:lpstr>How to Use the RRH Standards</vt:lpstr>
      <vt:lpstr>Rapid re-housing Performance Benchmarks</vt:lpstr>
      <vt:lpstr>Rapid re-housing Performance Benchmarks</vt:lpstr>
      <vt:lpstr>Rapid re-housing Performance Benchmarks</vt:lpstr>
      <vt:lpstr>PowerPoint Presentation</vt:lpstr>
      <vt:lpstr>Program Leadership Session</vt:lpstr>
      <vt:lpstr>PowerPoint Presentation</vt:lpstr>
      <vt:lpstr>Debrief/Action Planning</vt:lpstr>
      <vt:lpstr>PowerPoint Presentation</vt:lpstr>
    </vt:vector>
  </TitlesOfParts>
  <Company>Technical Assistance Collaborative,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New England Rapid Re-Housing Institute</dc:title>
  <dc:creator>Phillip Allen</dc:creator>
  <cp:lastModifiedBy>Allison Eberle</cp:lastModifiedBy>
  <cp:revision>148</cp:revision>
  <cp:lastPrinted>2018-01-08T17:31:32Z</cp:lastPrinted>
  <dcterms:created xsi:type="dcterms:W3CDTF">2017-12-18T18:53:29Z</dcterms:created>
  <dcterms:modified xsi:type="dcterms:W3CDTF">2018-05-24T17:22:54Z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0x01010083B4BDF1F1524947BA2FCB5BA4ECBC51</vt:lpwstr>
  </property>
</Properties>
</file>