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6.xml" ContentType="application/vnd.openxmlformats-officedocument.drawingml.diagramData+xml"/>
  <Override PartName="/ppt/diagrams/data5.xml" ContentType="application/vnd.openxmlformats-officedocument.drawingml.diagramData+xml"/>
  <Override PartName="/ppt/diagrams/data4.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3.xml" ContentType="application/vnd.openxmlformats-officedocument.presentationml.slideLayout+xml"/>
  <Override PartName="/ppt/slideLayouts/slideLayout17.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colors2.xml" ContentType="application/vnd.openxmlformats-officedocument.drawingml.diagramColors+xml"/>
  <Override PartName="/ppt/diagrams/quickStyle2.xml" ContentType="application/vnd.openxmlformats-officedocument.drawingml.diagramStyle+xml"/>
  <Override PartName="/ppt/theme/theme1.xml" ContentType="application/vnd.openxmlformats-officedocument.theme+xml"/>
  <Override PartName="/ppt/diagrams/layout2.xml" ContentType="application/vnd.openxmlformats-officedocument.drawingml.diagramLayout+xml"/>
  <Override PartName="/ppt/diagrams/layout1.xml" ContentType="application/vnd.openxmlformats-officedocument.drawingml.diagramLayout+xml"/>
  <Override PartName="/ppt/diagrams/drawing1.xml" ContentType="application/vnd.ms-office.drawingml.diagramDrawing+xml"/>
  <Override PartName="/ppt/diagrams/quickStyle1.xml" ContentType="application/vnd.openxmlformats-officedocument.drawingml.diagramStyle+xml"/>
  <Override PartName="/ppt/diagrams/layout3.xml" ContentType="application/vnd.openxmlformats-officedocument.drawingml.diagramLayout+xml"/>
  <Override PartName="/ppt/diagrams/quickStyle3.xml" ContentType="application/vnd.openxmlformats-officedocument.drawingml.diagramStyle+xml"/>
  <Override PartName="/ppt/diagrams/colors5.xml" ContentType="application/vnd.openxmlformats-officedocument.drawingml.diagramColors+xml"/>
  <Override PartName="/ppt/diagrams/drawing6.xml" ContentType="application/vnd.ms-office.drawingml.diagramDrawing+xml"/>
  <Override PartName="/ppt/diagrams/colors6.xml" ContentType="application/vnd.openxmlformats-officedocument.drawingml.diagramColors+xml"/>
  <Override PartName="/ppt/diagrams/quickStyle6.xml" ContentType="application/vnd.openxmlformats-officedocument.drawingml.diagramStyle+xml"/>
  <Override PartName="/ppt/diagrams/layout6.xml" ContentType="application/vnd.openxmlformats-officedocument.drawingml.diagramLayout+xml"/>
  <Override PartName="/ppt/diagrams/quickStyle5.xml" ContentType="application/vnd.openxmlformats-officedocument.drawingml.diagramStyle+xml"/>
  <Override PartName="/ppt/diagrams/drawing5.xml" ContentType="application/vnd.ms-office.drawingml.diagramDrawing+xml"/>
  <Override PartName="/ppt/diagrams/quickStyle4.xml" ContentType="application/vnd.openxmlformats-officedocument.drawingml.diagramStyle+xml"/>
  <Override PartName="/ppt/diagrams/drawing4.xml" ContentType="application/vnd.ms-office.drawingml.diagramDrawing+xml"/>
  <Override PartName="/ppt/diagrams/layout4.xml" ContentType="application/vnd.openxmlformats-officedocument.drawingml.diagramLayout+xml"/>
  <Override PartName="/ppt/diagrams/drawing3.xml" ContentType="application/vnd.ms-office.drawingml.diagramDrawing+xml"/>
  <Override PartName="/ppt/diagrams/colors3.xml" ContentType="application/vnd.openxmlformats-officedocument.drawingml.diagramColors+xml"/>
  <Override PartName="/ppt/diagrams/layout5.xml" ContentType="application/vnd.openxmlformats-officedocument.drawingml.diagramLayout+xml"/>
  <Override PartName="/ppt/diagrams/colors4.xml" ContentType="application/vnd.openxmlformats-officedocument.drawingml.diagramColors+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3" r:id="rId8"/>
    <p:sldId id="264" r:id="rId9"/>
    <p:sldId id="265" r:id="rId10"/>
    <p:sldId id="267" r:id="rId11"/>
    <p:sldId id="266" r:id="rId12"/>
    <p:sldId id="261"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86" d="100"/>
          <a:sy n="86" d="100"/>
        </p:scale>
        <p:origin x="65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 Id="rId27"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ADDD9A-F8DB-4726-886D-BBBE8DBC9109}" type="doc">
      <dgm:prSet loTypeId="urn:microsoft.com/office/officeart/2005/8/layout/process1" loCatId="process" qsTypeId="urn:microsoft.com/office/officeart/2005/8/quickstyle/simple4" qsCatId="simple" csTypeId="urn:microsoft.com/office/officeart/2005/8/colors/accent0_3" csCatId="mainScheme" phldr="1"/>
      <dgm:spPr/>
      <dgm:t>
        <a:bodyPr/>
        <a:lstStyle/>
        <a:p>
          <a:endParaRPr lang="en-US"/>
        </a:p>
      </dgm:t>
    </dgm:pt>
    <dgm:pt modelId="{8E723E2B-FEE1-4FCC-86CD-367039257A04}">
      <dgm:prSet/>
      <dgm:spPr/>
      <dgm:t>
        <a:bodyPr/>
        <a:lstStyle/>
        <a:p>
          <a:pPr algn="l"/>
          <a:r>
            <a:rPr lang="en-US" dirty="0"/>
            <a:t>Once a PSH Vacancy Notification Form is submitted to the CE Manager, the CE Manager will review the form to determine if enough information has been provided* to make a referral.  A confirmation of a complete form will be provided via email. </a:t>
          </a:r>
        </a:p>
      </dgm:t>
    </dgm:pt>
    <dgm:pt modelId="{8F616C7D-2E88-4E50-BC19-98DD43A2B7FA}" type="parTrans" cxnId="{C10FD152-26B3-44D9-9CAF-782A68C68517}">
      <dgm:prSet/>
      <dgm:spPr/>
      <dgm:t>
        <a:bodyPr/>
        <a:lstStyle/>
        <a:p>
          <a:endParaRPr lang="en-US"/>
        </a:p>
      </dgm:t>
    </dgm:pt>
    <dgm:pt modelId="{B302AD79-CE70-4F90-9D8C-233C485777E9}" type="sibTrans" cxnId="{C10FD152-26B3-44D9-9CAF-782A68C68517}">
      <dgm:prSet/>
      <dgm:spPr/>
      <dgm:t>
        <a:bodyPr/>
        <a:lstStyle/>
        <a:p>
          <a:endParaRPr lang="en-US" dirty="0"/>
        </a:p>
      </dgm:t>
    </dgm:pt>
    <dgm:pt modelId="{2CC279E9-1780-4EBA-A351-E442921211AA}">
      <dgm:prSet/>
      <dgm:spPr/>
      <dgm:t>
        <a:bodyPr/>
        <a:lstStyle/>
        <a:p>
          <a:pPr algn="l"/>
          <a:r>
            <a:rPr lang="en-US" dirty="0"/>
            <a:t>*Often times, it is the “little details” that determine a household’s interest in a vacancy, so a complete PSH Vacancy Notification Form with a description of the unit can impact timely household referrals and general interest in a unit.  It is highly encouraged that providers provide photos of a unit if possible. Providers should maintain ongoing communication with CE Manager.</a:t>
          </a:r>
        </a:p>
      </dgm:t>
    </dgm:pt>
    <dgm:pt modelId="{7A7C9B4F-1570-480C-8690-BA8EA94963E1}" type="parTrans" cxnId="{687414BA-8C8E-4377-A080-10C66E645DFC}">
      <dgm:prSet/>
      <dgm:spPr/>
      <dgm:t>
        <a:bodyPr/>
        <a:lstStyle/>
        <a:p>
          <a:endParaRPr lang="en-US"/>
        </a:p>
      </dgm:t>
    </dgm:pt>
    <dgm:pt modelId="{C4CF7700-25E4-478D-AC8E-CFF7BAD1A8D1}" type="sibTrans" cxnId="{687414BA-8C8E-4377-A080-10C66E645DFC}">
      <dgm:prSet/>
      <dgm:spPr/>
      <dgm:t>
        <a:bodyPr/>
        <a:lstStyle/>
        <a:p>
          <a:endParaRPr lang="en-US"/>
        </a:p>
      </dgm:t>
    </dgm:pt>
    <dgm:pt modelId="{A86EDCF3-CF0E-408D-9582-8CEBEDC6545B}" type="pres">
      <dgm:prSet presAssocID="{89ADDD9A-F8DB-4726-886D-BBBE8DBC9109}" presName="Name0" presStyleCnt="0">
        <dgm:presLayoutVars>
          <dgm:dir/>
          <dgm:resizeHandles val="exact"/>
        </dgm:presLayoutVars>
      </dgm:prSet>
      <dgm:spPr/>
    </dgm:pt>
    <dgm:pt modelId="{0EB576AE-7DF1-4076-872B-BBBE68C574C9}" type="pres">
      <dgm:prSet presAssocID="{8E723E2B-FEE1-4FCC-86CD-367039257A04}" presName="node" presStyleLbl="node1" presStyleIdx="0" presStyleCnt="2">
        <dgm:presLayoutVars>
          <dgm:bulletEnabled val="1"/>
        </dgm:presLayoutVars>
      </dgm:prSet>
      <dgm:spPr/>
    </dgm:pt>
    <dgm:pt modelId="{1D9BC9D3-3A51-4D03-8C6D-8309710DE827}" type="pres">
      <dgm:prSet presAssocID="{B302AD79-CE70-4F90-9D8C-233C485777E9}" presName="sibTrans" presStyleLbl="sibTrans2D1" presStyleIdx="0" presStyleCnt="1"/>
      <dgm:spPr/>
    </dgm:pt>
    <dgm:pt modelId="{0A72A045-4DE0-4D89-A24E-6E071A01AA5D}" type="pres">
      <dgm:prSet presAssocID="{B302AD79-CE70-4F90-9D8C-233C485777E9}" presName="connectorText" presStyleLbl="sibTrans2D1" presStyleIdx="0" presStyleCnt="1"/>
      <dgm:spPr/>
    </dgm:pt>
    <dgm:pt modelId="{3E53F1F9-D95C-43DC-8349-AB4F6C26BCCA}" type="pres">
      <dgm:prSet presAssocID="{2CC279E9-1780-4EBA-A351-E442921211AA}" presName="node" presStyleLbl="node1" presStyleIdx="1" presStyleCnt="2">
        <dgm:presLayoutVars>
          <dgm:bulletEnabled val="1"/>
        </dgm:presLayoutVars>
      </dgm:prSet>
      <dgm:spPr/>
    </dgm:pt>
  </dgm:ptLst>
  <dgm:cxnLst>
    <dgm:cxn modelId="{6A096A32-741E-4400-AB6C-49F5DAC74D40}" type="presOf" srcId="{2CC279E9-1780-4EBA-A351-E442921211AA}" destId="{3E53F1F9-D95C-43DC-8349-AB4F6C26BCCA}" srcOrd="0" destOrd="0" presId="urn:microsoft.com/office/officeart/2005/8/layout/process1"/>
    <dgm:cxn modelId="{E3427C46-F4FC-4F35-B0A1-4558F4476B2A}" type="presOf" srcId="{8E723E2B-FEE1-4FCC-86CD-367039257A04}" destId="{0EB576AE-7DF1-4076-872B-BBBE68C574C9}" srcOrd="0" destOrd="0" presId="urn:microsoft.com/office/officeart/2005/8/layout/process1"/>
    <dgm:cxn modelId="{C10FD152-26B3-44D9-9CAF-782A68C68517}" srcId="{89ADDD9A-F8DB-4726-886D-BBBE8DBC9109}" destId="{8E723E2B-FEE1-4FCC-86CD-367039257A04}" srcOrd="0" destOrd="0" parTransId="{8F616C7D-2E88-4E50-BC19-98DD43A2B7FA}" sibTransId="{B302AD79-CE70-4F90-9D8C-233C485777E9}"/>
    <dgm:cxn modelId="{687414BA-8C8E-4377-A080-10C66E645DFC}" srcId="{89ADDD9A-F8DB-4726-886D-BBBE8DBC9109}" destId="{2CC279E9-1780-4EBA-A351-E442921211AA}" srcOrd="1" destOrd="0" parTransId="{7A7C9B4F-1570-480C-8690-BA8EA94963E1}" sibTransId="{C4CF7700-25E4-478D-AC8E-CFF7BAD1A8D1}"/>
    <dgm:cxn modelId="{A134DAC0-E458-43E1-B0FE-456AAE829468}" type="presOf" srcId="{B302AD79-CE70-4F90-9D8C-233C485777E9}" destId="{1D9BC9D3-3A51-4D03-8C6D-8309710DE827}" srcOrd="0" destOrd="0" presId="urn:microsoft.com/office/officeart/2005/8/layout/process1"/>
    <dgm:cxn modelId="{006B9AC4-9059-4FB8-A1EF-C20FAB19BE42}" type="presOf" srcId="{89ADDD9A-F8DB-4726-886D-BBBE8DBC9109}" destId="{A86EDCF3-CF0E-408D-9582-8CEBEDC6545B}" srcOrd="0" destOrd="0" presId="urn:microsoft.com/office/officeart/2005/8/layout/process1"/>
    <dgm:cxn modelId="{CE3575CF-CD46-4537-868B-1EFE11285044}" type="presOf" srcId="{B302AD79-CE70-4F90-9D8C-233C485777E9}" destId="{0A72A045-4DE0-4D89-A24E-6E071A01AA5D}" srcOrd="1" destOrd="0" presId="urn:microsoft.com/office/officeart/2005/8/layout/process1"/>
    <dgm:cxn modelId="{2E18B9E8-B5F7-41FA-A7E6-EF678DDD2876}" type="presParOf" srcId="{A86EDCF3-CF0E-408D-9582-8CEBEDC6545B}" destId="{0EB576AE-7DF1-4076-872B-BBBE68C574C9}" srcOrd="0" destOrd="0" presId="urn:microsoft.com/office/officeart/2005/8/layout/process1"/>
    <dgm:cxn modelId="{4B50B324-E2E9-4CF7-9D80-C13BB64ED6B6}" type="presParOf" srcId="{A86EDCF3-CF0E-408D-9582-8CEBEDC6545B}" destId="{1D9BC9D3-3A51-4D03-8C6D-8309710DE827}" srcOrd="1" destOrd="0" presId="urn:microsoft.com/office/officeart/2005/8/layout/process1"/>
    <dgm:cxn modelId="{06CDC879-A52F-4B0D-A0B5-5366FD67E926}" type="presParOf" srcId="{1D9BC9D3-3A51-4D03-8C6D-8309710DE827}" destId="{0A72A045-4DE0-4D89-A24E-6E071A01AA5D}" srcOrd="0" destOrd="0" presId="urn:microsoft.com/office/officeart/2005/8/layout/process1"/>
    <dgm:cxn modelId="{5C9353D7-4555-4435-8BEC-2A98A44DDAB4}" type="presParOf" srcId="{A86EDCF3-CF0E-408D-9582-8CEBEDC6545B}" destId="{3E53F1F9-D95C-43DC-8349-AB4F6C26BCCA}"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4D15E4-C05D-4F10-80CF-FE745B6FF135}" type="doc">
      <dgm:prSet loTypeId="urn:microsoft.com/office/officeart/2016/7/layout/LinearBlockProcessNumbered" loCatId="process" qsTypeId="urn:microsoft.com/office/officeart/2005/8/quickstyle/simple1" qsCatId="simple" csTypeId="urn:microsoft.com/office/officeart/2005/8/colors/accent2_4" csCatId="accent2" phldr="1"/>
      <dgm:spPr/>
      <dgm:t>
        <a:bodyPr/>
        <a:lstStyle/>
        <a:p>
          <a:endParaRPr lang="en-US"/>
        </a:p>
      </dgm:t>
    </dgm:pt>
    <dgm:pt modelId="{A40FB3E5-647C-466C-8810-321385DDD349}">
      <dgm:prSet/>
      <dgm:spPr/>
      <dgm:t>
        <a:bodyPr/>
        <a:lstStyle/>
        <a:p>
          <a:r>
            <a:rPr lang="en-US" dirty="0"/>
            <a:t>You’ve received your acceptance email – now what?</a:t>
          </a:r>
        </a:p>
      </dgm:t>
    </dgm:pt>
    <dgm:pt modelId="{A1735D95-11E9-4F4B-8880-15259836FE53}" type="parTrans" cxnId="{9671CA75-5F7F-46BF-889D-79E2BE0CE22D}">
      <dgm:prSet/>
      <dgm:spPr/>
      <dgm:t>
        <a:bodyPr/>
        <a:lstStyle/>
        <a:p>
          <a:endParaRPr lang="en-US"/>
        </a:p>
      </dgm:t>
    </dgm:pt>
    <dgm:pt modelId="{E7849293-03BD-4CA9-8DAB-0C1534480677}" type="sibTrans" cxnId="{9671CA75-5F7F-46BF-889D-79E2BE0CE22D}">
      <dgm:prSet phldrT="01" phldr="0"/>
      <dgm:spPr/>
      <dgm:t>
        <a:bodyPr/>
        <a:lstStyle/>
        <a:p>
          <a:r>
            <a:rPr lang="en-US" dirty="0"/>
            <a:t>01</a:t>
          </a:r>
        </a:p>
      </dgm:t>
    </dgm:pt>
    <dgm:pt modelId="{9FD54984-FF05-4451-8267-2D1A65CF2FF3}">
      <dgm:prSet/>
      <dgm:spPr/>
      <dgm:t>
        <a:bodyPr/>
        <a:lstStyle/>
        <a:p>
          <a:r>
            <a:rPr lang="en-US" dirty="0"/>
            <a:t>Once LICH has an eligible household for your vacancy, a CES referral will be made. </a:t>
          </a:r>
        </a:p>
      </dgm:t>
    </dgm:pt>
    <dgm:pt modelId="{1406D6CD-85A5-4C56-AC4D-DE5CB505FC4A}" type="parTrans" cxnId="{3AC7C4E6-DE6A-4AC8-BEF5-EB2663C3F0CA}">
      <dgm:prSet/>
      <dgm:spPr/>
      <dgm:t>
        <a:bodyPr/>
        <a:lstStyle/>
        <a:p>
          <a:endParaRPr lang="en-US"/>
        </a:p>
      </dgm:t>
    </dgm:pt>
    <dgm:pt modelId="{6E43CD5B-6B40-42B4-9079-3C324B7C77CD}" type="sibTrans" cxnId="{3AC7C4E6-DE6A-4AC8-BEF5-EB2663C3F0CA}">
      <dgm:prSet phldrT="02" phldr="0"/>
      <dgm:spPr/>
      <dgm:t>
        <a:bodyPr/>
        <a:lstStyle/>
        <a:p>
          <a:r>
            <a:rPr lang="en-US" dirty="0"/>
            <a:t>02</a:t>
          </a:r>
        </a:p>
      </dgm:t>
    </dgm:pt>
    <dgm:pt modelId="{5DD03A90-7522-47B8-8C67-A48256F81AC4}">
      <dgm:prSet/>
      <dgm:spPr/>
      <dgm:t>
        <a:bodyPr/>
        <a:lstStyle/>
        <a:p>
          <a:r>
            <a:rPr lang="en-US" dirty="0"/>
            <a:t>How you receive referrals will depend on your program’s use of HMIS. </a:t>
          </a:r>
        </a:p>
      </dgm:t>
    </dgm:pt>
    <dgm:pt modelId="{4A56AA6C-CF9F-48D0-8D00-C19A0D32BA17}" type="parTrans" cxnId="{7BA54AED-7116-44C2-88C4-945A3963DD8E}">
      <dgm:prSet/>
      <dgm:spPr/>
      <dgm:t>
        <a:bodyPr/>
        <a:lstStyle/>
        <a:p>
          <a:endParaRPr lang="en-US"/>
        </a:p>
      </dgm:t>
    </dgm:pt>
    <dgm:pt modelId="{E17CA080-2F9D-4F1A-B56B-598B780AF0C2}" type="sibTrans" cxnId="{7BA54AED-7116-44C2-88C4-945A3963DD8E}">
      <dgm:prSet phldrT="03" phldr="0"/>
      <dgm:spPr/>
      <dgm:t>
        <a:bodyPr/>
        <a:lstStyle/>
        <a:p>
          <a:r>
            <a:rPr lang="en-US" dirty="0"/>
            <a:t>03</a:t>
          </a:r>
        </a:p>
      </dgm:t>
    </dgm:pt>
    <dgm:pt modelId="{CA6AD112-9252-4969-BC50-B19FC52E3113}" type="pres">
      <dgm:prSet presAssocID="{F14D15E4-C05D-4F10-80CF-FE745B6FF135}" presName="Name0" presStyleCnt="0">
        <dgm:presLayoutVars>
          <dgm:animLvl val="lvl"/>
          <dgm:resizeHandles val="exact"/>
        </dgm:presLayoutVars>
      </dgm:prSet>
      <dgm:spPr/>
    </dgm:pt>
    <dgm:pt modelId="{5B73394D-3205-491B-BDBF-5AB51BD1EF72}" type="pres">
      <dgm:prSet presAssocID="{A40FB3E5-647C-466C-8810-321385DDD349}" presName="compositeNode" presStyleCnt="0">
        <dgm:presLayoutVars>
          <dgm:bulletEnabled val="1"/>
        </dgm:presLayoutVars>
      </dgm:prSet>
      <dgm:spPr/>
    </dgm:pt>
    <dgm:pt modelId="{A458FB5D-D376-4159-930F-2C65E8EDE821}" type="pres">
      <dgm:prSet presAssocID="{A40FB3E5-647C-466C-8810-321385DDD349}" presName="bgRect" presStyleLbl="alignNode1" presStyleIdx="0" presStyleCnt="3"/>
      <dgm:spPr/>
    </dgm:pt>
    <dgm:pt modelId="{F49CCF87-BB1C-49F6-93E7-D9921975F6CE}" type="pres">
      <dgm:prSet presAssocID="{E7849293-03BD-4CA9-8DAB-0C1534480677}" presName="sibTransNodeRect" presStyleLbl="alignNode1" presStyleIdx="0" presStyleCnt="3">
        <dgm:presLayoutVars>
          <dgm:chMax val="0"/>
          <dgm:bulletEnabled val="1"/>
        </dgm:presLayoutVars>
      </dgm:prSet>
      <dgm:spPr/>
    </dgm:pt>
    <dgm:pt modelId="{8DDEE799-F4F5-4E3E-8B0D-23CDF8C948BF}" type="pres">
      <dgm:prSet presAssocID="{A40FB3E5-647C-466C-8810-321385DDD349}" presName="nodeRect" presStyleLbl="alignNode1" presStyleIdx="0" presStyleCnt="3">
        <dgm:presLayoutVars>
          <dgm:bulletEnabled val="1"/>
        </dgm:presLayoutVars>
      </dgm:prSet>
      <dgm:spPr/>
    </dgm:pt>
    <dgm:pt modelId="{3A27B53B-9687-4CE5-A6C1-4E3D407FDA63}" type="pres">
      <dgm:prSet presAssocID="{E7849293-03BD-4CA9-8DAB-0C1534480677}" presName="sibTrans" presStyleCnt="0"/>
      <dgm:spPr/>
    </dgm:pt>
    <dgm:pt modelId="{9BB70004-E68B-49BE-B718-0B53B49FDE7F}" type="pres">
      <dgm:prSet presAssocID="{9FD54984-FF05-4451-8267-2D1A65CF2FF3}" presName="compositeNode" presStyleCnt="0">
        <dgm:presLayoutVars>
          <dgm:bulletEnabled val="1"/>
        </dgm:presLayoutVars>
      </dgm:prSet>
      <dgm:spPr/>
    </dgm:pt>
    <dgm:pt modelId="{AB242606-3661-40FA-92B5-9FC9C54533F7}" type="pres">
      <dgm:prSet presAssocID="{9FD54984-FF05-4451-8267-2D1A65CF2FF3}" presName="bgRect" presStyleLbl="alignNode1" presStyleIdx="1" presStyleCnt="3"/>
      <dgm:spPr/>
    </dgm:pt>
    <dgm:pt modelId="{DCE1511C-C29F-4145-A9C9-4A5C653D18F7}" type="pres">
      <dgm:prSet presAssocID="{6E43CD5B-6B40-42B4-9079-3C324B7C77CD}" presName="sibTransNodeRect" presStyleLbl="alignNode1" presStyleIdx="1" presStyleCnt="3">
        <dgm:presLayoutVars>
          <dgm:chMax val="0"/>
          <dgm:bulletEnabled val="1"/>
        </dgm:presLayoutVars>
      </dgm:prSet>
      <dgm:spPr/>
    </dgm:pt>
    <dgm:pt modelId="{F52E45E2-4AC9-456F-8E8A-EBF6E86CA32A}" type="pres">
      <dgm:prSet presAssocID="{9FD54984-FF05-4451-8267-2D1A65CF2FF3}" presName="nodeRect" presStyleLbl="alignNode1" presStyleIdx="1" presStyleCnt="3">
        <dgm:presLayoutVars>
          <dgm:bulletEnabled val="1"/>
        </dgm:presLayoutVars>
      </dgm:prSet>
      <dgm:spPr/>
    </dgm:pt>
    <dgm:pt modelId="{3B8CC420-D677-40AC-B4A6-28CA1A4EAB58}" type="pres">
      <dgm:prSet presAssocID="{6E43CD5B-6B40-42B4-9079-3C324B7C77CD}" presName="sibTrans" presStyleCnt="0"/>
      <dgm:spPr/>
    </dgm:pt>
    <dgm:pt modelId="{5ACB2E61-6FF3-443A-B453-FEE779C45455}" type="pres">
      <dgm:prSet presAssocID="{5DD03A90-7522-47B8-8C67-A48256F81AC4}" presName="compositeNode" presStyleCnt="0">
        <dgm:presLayoutVars>
          <dgm:bulletEnabled val="1"/>
        </dgm:presLayoutVars>
      </dgm:prSet>
      <dgm:spPr/>
    </dgm:pt>
    <dgm:pt modelId="{7C19052C-EAC4-48CD-BA1E-137F61676212}" type="pres">
      <dgm:prSet presAssocID="{5DD03A90-7522-47B8-8C67-A48256F81AC4}" presName="bgRect" presStyleLbl="alignNode1" presStyleIdx="2" presStyleCnt="3"/>
      <dgm:spPr/>
    </dgm:pt>
    <dgm:pt modelId="{F838C716-1700-4785-9AA5-75259B09CD2D}" type="pres">
      <dgm:prSet presAssocID="{E17CA080-2F9D-4F1A-B56B-598B780AF0C2}" presName="sibTransNodeRect" presStyleLbl="alignNode1" presStyleIdx="2" presStyleCnt="3">
        <dgm:presLayoutVars>
          <dgm:chMax val="0"/>
          <dgm:bulletEnabled val="1"/>
        </dgm:presLayoutVars>
      </dgm:prSet>
      <dgm:spPr/>
    </dgm:pt>
    <dgm:pt modelId="{C157F458-5BF0-460A-9828-FD553118733B}" type="pres">
      <dgm:prSet presAssocID="{5DD03A90-7522-47B8-8C67-A48256F81AC4}" presName="nodeRect" presStyleLbl="alignNode1" presStyleIdx="2" presStyleCnt="3">
        <dgm:presLayoutVars>
          <dgm:bulletEnabled val="1"/>
        </dgm:presLayoutVars>
      </dgm:prSet>
      <dgm:spPr/>
    </dgm:pt>
  </dgm:ptLst>
  <dgm:cxnLst>
    <dgm:cxn modelId="{9A3D6524-A972-4DAE-95BE-896A4CE3DB04}" type="presOf" srcId="{5DD03A90-7522-47B8-8C67-A48256F81AC4}" destId="{7C19052C-EAC4-48CD-BA1E-137F61676212}" srcOrd="0" destOrd="0" presId="urn:microsoft.com/office/officeart/2016/7/layout/LinearBlockProcessNumbered"/>
    <dgm:cxn modelId="{83F87B4E-222C-4B00-9843-77A45A6827C0}" type="presOf" srcId="{A40FB3E5-647C-466C-8810-321385DDD349}" destId="{A458FB5D-D376-4159-930F-2C65E8EDE821}" srcOrd="0" destOrd="0" presId="urn:microsoft.com/office/officeart/2016/7/layout/LinearBlockProcessNumbered"/>
    <dgm:cxn modelId="{9671CA75-5F7F-46BF-889D-79E2BE0CE22D}" srcId="{F14D15E4-C05D-4F10-80CF-FE745B6FF135}" destId="{A40FB3E5-647C-466C-8810-321385DDD349}" srcOrd="0" destOrd="0" parTransId="{A1735D95-11E9-4F4B-8880-15259836FE53}" sibTransId="{E7849293-03BD-4CA9-8DAB-0C1534480677}"/>
    <dgm:cxn modelId="{2AFBBB82-33BE-43A8-9BCE-4E3207389395}" type="presOf" srcId="{A40FB3E5-647C-466C-8810-321385DDD349}" destId="{8DDEE799-F4F5-4E3E-8B0D-23CDF8C948BF}" srcOrd="1" destOrd="0" presId="urn:microsoft.com/office/officeart/2016/7/layout/LinearBlockProcessNumbered"/>
    <dgm:cxn modelId="{627F5E9F-0754-42EB-BBC6-66721F9CBD6B}" type="presOf" srcId="{E7849293-03BD-4CA9-8DAB-0C1534480677}" destId="{F49CCF87-BB1C-49F6-93E7-D9921975F6CE}" srcOrd="0" destOrd="0" presId="urn:microsoft.com/office/officeart/2016/7/layout/LinearBlockProcessNumbered"/>
    <dgm:cxn modelId="{759221B0-3F84-44FB-9D21-40E50196B8DE}" type="presOf" srcId="{E17CA080-2F9D-4F1A-B56B-598B780AF0C2}" destId="{F838C716-1700-4785-9AA5-75259B09CD2D}" srcOrd="0" destOrd="0" presId="urn:microsoft.com/office/officeart/2016/7/layout/LinearBlockProcessNumbered"/>
    <dgm:cxn modelId="{B96A12C2-8095-462E-BE7B-8D70BBE25645}" type="presOf" srcId="{9FD54984-FF05-4451-8267-2D1A65CF2FF3}" destId="{F52E45E2-4AC9-456F-8E8A-EBF6E86CA32A}" srcOrd="1" destOrd="0" presId="urn:microsoft.com/office/officeart/2016/7/layout/LinearBlockProcessNumbered"/>
    <dgm:cxn modelId="{7C1964C5-887F-4D0B-8C89-983062DB8552}" type="presOf" srcId="{9FD54984-FF05-4451-8267-2D1A65CF2FF3}" destId="{AB242606-3661-40FA-92B5-9FC9C54533F7}" srcOrd="0" destOrd="0" presId="urn:microsoft.com/office/officeart/2016/7/layout/LinearBlockProcessNumbered"/>
    <dgm:cxn modelId="{2479E3D7-CABE-4273-9E58-2A99DE5AE768}" type="presOf" srcId="{6E43CD5B-6B40-42B4-9079-3C324B7C77CD}" destId="{DCE1511C-C29F-4145-A9C9-4A5C653D18F7}" srcOrd="0" destOrd="0" presId="urn:microsoft.com/office/officeart/2016/7/layout/LinearBlockProcessNumbered"/>
    <dgm:cxn modelId="{6D3371DD-EC3F-47AD-A372-1ECE6D865051}" type="presOf" srcId="{F14D15E4-C05D-4F10-80CF-FE745B6FF135}" destId="{CA6AD112-9252-4969-BC50-B19FC52E3113}" srcOrd="0" destOrd="0" presId="urn:microsoft.com/office/officeart/2016/7/layout/LinearBlockProcessNumbered"/>
    <dgm:cxn modelId="{3AC7C4E6-DE6A-4AC8-BEF5-EB2663C3F0CA}" srcId="{F14D15E4-C05D-4F10-80CF-FE745B6FF135}" destId="{9FD54984-FF05-4451-8267-2D1A65CF2FF3}" srcOrd="1" destOrd="0" parTransId="{1406D6CD-85A5-4C56-AC4D-DE5CB505FC4A}" sibTransId="{6E43CD5B-6B40-42B4-9079-3C324B7C77CD}"/>
    <dgm:cxn modelId="{7BA54AED-7116-44C2-88C4-945A3963DD8E}" srcId="{F14D15E4-C05D-4F10-80CF-FE745B6FF135}" destId="{5DD03A90-7522-47B8-8C67-A48256F81AC4}" srcOrd="2" destOrd="0" parTransId="{4A56AA6C-CF9F-48D0-8D00-C19A0D32BA17}" sibTransId="{E17CA080-2F9D-4F1A-B56B-598B780AF0C2}"/>
    <dgm:cxn modelId="{17118CED-218A-45F2-9D13-A3C54FA09577}" type="presOf" srcId="{5DD03A90-7522-47B8-8C67-A48256F81AC4}" destId="{C157F458-5BF0-460A-9828-FD553118733B}" srcOrd="1" destOrd="0" presId="urn:microsoft.com/office/officeart/2016/7/layout/LinearBlockProcessNumbered"/>
    <dgm:cxn modelId="{7CF134FD-2CF0-4345-901E-A70D6792479E}" type="presParOf" srcId="{CA6AD112-9252-4969-BC50-B19FC52E3113}" destId="{5B73394D-3205-491B-BDBF-5AB51BD1EF72}" srcOrd="0" destOrd="0" presId="urn:microsoft.com/office/officeart/2016/7/layout/LinearBlockProcessNumbered"/>
    <dgm:cxn modelId="{641B7640-02AA-4251-B46A-1B447EB03D74}" type="presParOf" srcId="{5B73394D-3205-491B-BDBF-5AB51BD1EF72}" destId="{A458FB5D-D376-4159-930F-2C65E8EDE821}" srcOrd="0" destOrd="0" presId="urn:microsoft.com/office/officeart/2016/7/layout/LinearBlockProcessNumbered"/>
    <dgm:cxn modelId="{F742A04D-2F01-4870-A178-494C4C50A8F9}" type="presParOf" srcId="{5B73394D-3205-491B-BDBF-5AB51BD1EF72}" destId="{F49CCF87-BB1C-49F6-93E7-D9921975F6CE}" srcOrd="1" destOrd="0" presId="urn:microsoft.com/office/officeart/2016/7/layout/LinearBlockProcessNumbered"/>
    <dgm:cxn modelId="{2EFEBDE3-6654-4311-9F4B-93F899E82826}" type="presParOf" srcId="{5B73394D-3205-491B-BDBF-5AB51BD1EF72}" destId="{8DDEE799-F4F5-4E3E-8B0D-23CDF8C948BF}" srcOrd="2" destOrd="0" presId="urn:microsoft.com/office/officeart/2016/7/layout/LinearBlockProcessNumbered"/>
    <dgm:cxn modelId="{8B417E7A-4E7F-47F7-ADF7-E79B70FF0F38}" type="presParOf" srcId="{CA6AD112-9252-4969-BC50-B19FC52E3113}" destId="{3A27B53B-9687-4CE5-A6C1-4E3D407FDA63}" srcOrd="1" destOrd="0" presId="urn:microsoft.com/office/officeart/2016/7/layout/LinearBlockProcessNumbered"/>
    <dgm:cxn modelId="{066C1174-926F-476B-A2F8-3BF9FD8449B4}" type="presParOf" srcId="{CA6AD112-9252-4969-BC50-B19FC52E3113}" destId="{9BB70004-E68B-49BE-B718-0B53B49FDE7F}" srcOrd="2" destOrd="0" presId="urn:microsoft.com/office/officeart/2016/7/layout/LinearBlockProcessNumbered"/>
    <dgm:cxn modelId="{5546F86E-4511-421B-A3F8-BF6BBE786700}" type="presParOf" srcId="{9BB70004-E68B-49BE-B718-0B53B49FDE7F}" destId="{AB242606-3661-40FA-92B5-9FC9C54533F7}" srcOrd="0" destOrd="0" presId="urn:microsoft.com/office/officeart/2016/7/layout/LinearBlockProcessNumbered"/>
    <dgm:cxn modelId="{E2DEA148-2698-4A17-8FFA-7C55EB75A878}" type="presParOf" srcId="{9BB70004-E68B-49BE-B718-0B53B49FDE7F}" destId="{DCE1511C-C29F-4145-A9C9-4A5C653D18F7}" srcOrd="1" destOrd="0" presId="urn:microsoft.com/office/officeart/2016/7/layout/LinearBlockProcessNumbered"/>
    <dgm:cxn modelId="{2672B359-5D8A-49AB-9FF3-0FE9415CDB97}" type="presParOf" srcId="{9BB70004-E68B-49BE-B718-0B53B49FDE7F}" destId="{F52E45E2-4AC9-456F-8E8A-EBF6E86CA32A}" srcOrd="2" destOrd="0" presId="urn:microsoft.com/office/officeart/2016/7/layout/LinearBlockProcessNumbered"/>
    <dgm:cxn modelId="{3233CE33-EDC4-463B-BCED-069B8A4BAC84}" type="presParOf" srcId="{CA6AD112-9252-4969-BC50-B19FC52E3113}" destId="{3B8CC420-D677-40AC-B4A6-28CA1A4EAB58}" srcOrd="3" destOrd="0" presId="urn:microsoft.com/office/officeart/2016/7/layout/LinearBlockProcessNumbered"/>
    <dgm:cxn modelId="{8F60B8C2-2195-4D28-8637-897905050458}" type="presParOf" srcId="{CA6AD112-9252-4969-BC50-B19FC52E3113}" destId="{5ACB2E61-6FF3-443A-B453-FEE779C45455}" srcOrd="4" destOrd="0" presId="urn:microsoft.com/office/officeart/2016/7/layout/LinearBlockProcessNumbered"/>
    <dgm:cxn modelId="{49729BB4-805A-4BC8-A3E4-68226CA2306A}" type="presParOf" srcId="{5ACB2E61-6FF3-443A-B453-FEE779C45455}" destId="{7C19052C-EAC4-48CD-BA1E-137F61676212}" srcOrd="0" destOrd="0" presId="urn:microsoft.com/office/officeart/2016/7/layout/LinearBlockProcessNumbered"/>
    <dgm:cxn modelId="{A16FB329-F9A3-4888-B718-1939BEF73B63}" type="presParOf" srcId="{5ACB2E61-6FF3-443A-B453-FEE779C45455}" destId="{F838C716-1700-4785-9AA5-75259B09CD2D}" srcOrd="1" destOrd="0" presId="urn:microsoft.com/office/officeart/2016/7/layout/LinearBlockProcessNumbered"/>
    <dgm:cxn modelId="{CC643BCC-10D6-4B1A-9BAF-575E1DFA2610}" type="presParOf" srcId="{5ACB2E61-6FF3-443A-B453-FEE779C45455}" destId="{C157F458-5BF0-460A-9828-FD553118733B}"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21DF521-E614-43F1-8E85-12BDC896FE02}" type="doc">
      <dgm:prSet loTypeId="urn:microsoft.com/office/officeart/2008/layout/LinedList" loCatId="list" qsTypeId="urn:microsoft.com/office/officeart/2005/8/quickstyle/simple3" qsCatId="simple" csTypeId="urn:microsoft.com/office/officeart/2005/8/colors/accent5_2" csCatId="accent5" phldr="1"/>
      <dgm:spPr/>
      <dgm:t>
        <a:bodyPr/>
        <a:lstStyle/>
        <a:p>
          <a:endParaRPr lang="en-US"/>
        </a:p>
      </dgm:t>
    </dgm:pt>
    <dgm:pt modelId="{7072BB1D-AB43-4672-94A6-93B3007B0F98}">
      <dgm:prSet/>
      <dgm:spPr/>
      <dgm:t>
        <a:bodyPr/>
        <a:lstStyle/>
        <a:p>
          <a:r>
            <a:rPr lang="en-US" dirty="0"/>
            <a:t>As part of the Housing First Model – our goal is to screen individuals </a:t>
          </a:r>
          <a:r>
            <a:rPr lang="en-US" b="1" i="1" dirty="0"/>
            <a:t>into</a:t>
          </a:r>
          <a:r>
            <a:rPr lang="en-US" dirty="0"/>
            <a:t> housing, not screen them out. </a:t>
          </a:r>
        </a:p>
      </dgm:t>
    </dgm:pt>
    <dgm:pt modelId="{43E5804A-7EE2-49A5-898C-672272A32A9A}" type="parTrans" cxnId="{907E39F8-1DF5-4B6F-AA06-860EEF2D85F8}">
      <dgm:prSet/>
      <dgm:spPr/>
      <dgm:t>
        <a:bodyPr/>
        <a:lstStyle/>
        <a:p>
          <a:endParaRPr lang="en-US"/>
        </a:p>
      </dgm:t>
    </dgm:pt>
    <dgm:pt modelId="{A1E8AEDF-7FCA-4183-BD4D-A5B76B515F65}" type="sibTrans" cxnId="{907E39F8-1DF5-4B6F-AA06-860EEF2D85F8}">
      <dgm:prSet/>
      <dgm:spPr/>
      <dgm:t>
        <a:bodyPr/>
        <a:lstStyle/>
        <a:p>
          <a:endParaRPr lang="en-US"/>
        </a:p>
      </dgm:t>
    </dgm:pt>
    <dgm:pt modelId="{BF8C2714-1F0C-4D0F-B56F-B5712BFF326C}">
      <dgm:prSet/>
      <dgm:spPr/>
      <dgm:t>
        <a:bodyPr/>
        <a:lstStyle/>
        <a:p>
          <a:r>
            <a:rPr lang="en-US" dirty="0"/>
            <a:t>Referrals should be reviewed and accepted based on </a:t>
          </a:r>
          <a:r>
            <a:rPr lang="en-US" b="1" i="1" dirty="0"/>
            <a:t>eligibility</a:t>
          </a:r>
          <a:r>
            <a:rPr lang="en-US" b="0" i="0" dirty="0"/>
            <a:t>.</a:t>
          </a:r>
        </a:p>
      </dgm:t>
    </dgm:pt>
    <dgm:pt modelId="{93A122BC-4234-4647-9B90-5AD9EB72D187}" type="parTrans" cxnId="{DEAAF7DC-5BA9-4E12-9550-06754FE6A6C7}">
      <dgm:prSet/>
      <dgm:spPr/>
      <dgm:t>
        <a:bodyPr/>
        <a:lstStyle/>
        <a:p>
          <a:endParaRPr lang="en-US"/>
        </a:p>
      </dgm:t>
    </dgm:pt>
    <dgm:pt modelId="{9BEC3F8C-CF5F-4E66-B7BE-6601A14D9A4B}" type="sibTrans" cxnId="{DEAAF7DC-5BA9-4E12-9550-06754FE6A6C7}">
      <dgm:prSet/>
      <dgm:spPr/>
      <dgm:t>
        <a:bodyPr/>
        <a:lstStyle/>
        <a:p>
          <a:endParaRPr lang="en-US"/>
        </a:p>
      </dgm:t>
    </dgm:pt>
    <dgm:pt modelId="{6BB388CB-BFED-4D38-BF8F-963505F1C358}" type="pres">
      <dgm:prSet presAssocID="{B21DF521-E614-43F1-8E85-12BDC896FE02}" presName="vert0" presStyleCnt="0">
        <dgm:presLayoutVars>
          <dgm:dir/>
          <dgm:animOne val="branch"/>
          <dgm:animLvl val="lvl"/>
        </dgm:presLayoutVars>
      </dgm:prSet>
      <dgm:spPr/>
    </dgm:pt>
    <dgm:pt modelId="{E1F77085-A66E-4346-A25C-9A5A63977394}" type="pres">
      <dgm:prSet presAssocID="{7072BB1D-AB43-4672-94A6-93B3007B0F98}" presName="thickLine" presStyleLbl="alignNode1" presStyleIdx="0" presStyleCnt="2"/>
      <dgm:spPr/>
    </dgm:pt>
    <dgm:pt modelId="{AA861A08-A76D-489F-8AD3-2FCBE413799D}" type="pres">
      <dgm:prSet presAssocID="{7072BB1D-AB43-4672-94A6-93B3007B0F98}" presName="horz1" presStyleCnt="0"/>
      <dgm:spPr/>
    </dgm:pt>
    <dgm:pt modelId="{79518C1F-45F1-4664-A898-95A8137619F8}" type="pres">
      <dgm:prSet presAssocID="{7072BB1D-AB43-4672-94A6-93B3007B0F98}" presName="tx1" presStyleLbl="revTx" presStyleIdx="0" presStyleCnt="2"/>
      <dgm:spPr/>
    </dgm:pt>
    <dgm:pt modelId="{9262B0BD-BE0E-4EB0-B6C7-76A358C559A0}" type="pres">
      <dgm:prSet presAssocID="{7072BB1D-AB43-4672-94A6-93B3007B0F98}" presName="vert1" presStyleCnt="0"/>
      <dgm:spPr/>
    </dgm:pt>
    <dgm:pt modelId="{FDEF12B1-C05C-4B01-BE18-D8F0F49CC3ED}" type="pres">
      <dgm:prSet presAssocID="{BF8C2714-1F0C-4D0F-B56F-B5712BFF326C}" presName="thickLine" presStyleLbl="alignNode1" presStyleIdx="1" presStyleCnt="2"/>
      <dgm:spPr/>
    </dgm:pt>
    <dgm:pt modelId="{BB9BB0F9-C4E5-4A89-9785-CD31D07090CD}" type="pres">
      <dgm:prSet presAssocID="{BF8C2714-1F0C-4D0F-B56F-B5712BFF326C}" presName="horz1" presStyleCnt="0"/>
      <dgm:spPr/>
    </dgm:pt>
    <dgm:pt modelId="{197D4508-9766-446E-804C-B8DE12A68A38}" type="pres">
      <dgm:prSet presAssocID="{BF8C2714-1F0C-4D0F-B56F-B5712BFF326C}" presName="tx1" presStyleLbl="revTx" presStyleIdx="1" presStyleCnt="2"/>
      <dgm:spPr/>
    </dgm:pt>
    <dgm:pt modelId="{19356A3C-6CAE-4C02-A479-ABBA0B6A5563}" type="pres">
      <dgm:prSet presAssocID="{BF8C2714-1F0C-4D0F-B56F-B5712BFF326C}" presName="vert1" presStyleCnt="0"/>
      <dgm:spPr/>
    </dgm:pt>
  </dgm:ptLst>
  <dgm:cxnLst>
    <dgm:cxn modelId="{7C72A510-BA27-4B77-BC07-F4E6CBAB462A}" type="presOf" srcId="{B21DF521-E614-43F1-8E85-12BDC896FE02}" destId="{6BB388CB-BFED-4D38-BF8F-963505F1C358}" srcOrd="0" destOrd="0" presId="urn:microsoft.com/office/officeart/2008/layout/LinedList"/>
    <dgm:cxn modelId="{3258EB6D-124A-4607-9679-66DEAFC4A7C5}" type="presOf" srcId="{7072BB1D-AB43-4672-94A6-93B3007B0F98}" destId="{79518C1F-45F1-4664-A898-95A8137619F8}" srcOrd="0" destOrd="0" presId="urn:microsoft.com/office/officeart/2008/layout/LinedList"/>
    <dgm:cxn modelId="{170319CD-1E4F-4FB5-82C7-C9F0325685B0}" type="presOf" srcId="{BF8C2714-1F0C-4D0F-B56F-B5712BFF326C}" destId="{197D4508-9766-446E-804C-B8DE12A68A38}" srcOrd="0" destOrd="0" presId="urn:microsoft.com/office/officeart/2008/layout/LinedList"/>
    <dgm:cxn modelId="{DEAAF7DC-5BA9-4E12-9550-06754FE6A6C7}" srcId="{B21DF521-E614-43F1-8E85-12BDC896FE02}" destId="{BF8C2714-1F0C-4D0F-B56F-B5712BFF326C}" srcOrd="1" destOrd="0" parTransId="{93A122BC-4234-4647-9B90-5AD9EB72D187}" sibTransId="{9BEC3F8C-CF5F-4E66-B7BE-6601A14D9A4B}"/>
    <dgm:cxn modelId="{907E39F8-1DF5-4B6F-AA06-860EEF2D85F8}" srcId="{B21DF521-E614-43F1-8E85-12BDC896FE02}" destId="{7072BB1D-AB43-4672-94A6-93B3007B0F98}" srcOrd="0" destOrd="0" parTransId="{43E5804A-7EE2-49A5-898C-672272A32A9A}" sibTransId="{A1E8AEDF-7FCA-4183-BD4D-A5B76B515F65}"/>
    <dgm:cxn modelId="{ADB68F37-B1F8-44EB-8B7C-505B73353BA3}" type="presParOf" srcId="{6BB388CB-BFED-4D38-BF8F-963505F1C358}" destId="{E1F77085-A66E-4346-A25C-9A5A63977394}" srcOrd="0" destOrd="0" presId="urn:microsoft.com/office/officeart/2008/layout/LinedList"/>
    <dgm:cxn modelId="{C0CCEB7D-EE04-4965-8386-27CBD82A07C0}" type="presParOf" srcId="{6BB388CB-BFED-4D38-BF8F-963505F1C358}" destId="{AA861A08-A76D-489F-8AD3-2FCBE413799D}" srcOrd="1" destOrd="0" presId="urn:microsoft.com/office/officeart/2008/layout/LinedList"/>
    <dgm:cxn modelId="{9A3822EC-3E34-43CF-930A-CCD02F21D0FF}" type="presParOf" srcId="{AA861A08-A76D-489F-8AD3-2FCBE413799D}" destId="{79518C1F-45F1-4664-A898-95A8137619F8}" srcOrd="0" destOrd="0" presId="urn:microsoft.com/office/officeart/2008/layout/LinedList"/>
    <dgm:cxn modelId="{AA971028-F709-4D34-AFFC-C0137F2D77F3}" type="presParOf" srcId="{AA861A08-A76D-489F-8AD3-2FCBE413799D}" destId="{9262B0BD-BE0E-4EB0-B6C7-76A358C559A0}" srcOrd="1" destOrd="0" presId="urn:microsoft.com/office/officeart/2008/layout/LinedList"/>
    <dgm:cxn modelId="{E9AC9801-EF93-4EDB-B320-4A19DE7E3C83}" type="presParOf" srcId="{6BB388CB-BFED-4D38-BF8F-963505F1C358}" destId="{FDEF12B1-C05C-4B01-BE18-D8F0F49CC3ED}" srcOrd="2" destOrd="0" presId="urn:microsoft.com/office/officeart/2008/layout/LinedList"/>
    <dgm:cxn modelId="{FF6B0E60-E6E8-467C-A89C-04E32365EA12}" type="presParOf" srcId="{6BB388CB-BFED-4D38-BF8F-963505F1C358}" destId="{BB9BB0F9-C4E5-4A89-9785-CD31D07090CD}" srcOrd="3" destOrd="0" presId="urn:microsoft.com/office/officeart/2008/layout/LinedList"/>
    <dgm:cxn modelId="{666BD228-CE5F-400F-A4C1-271F8B6005CD}" type="presParOf" srcId="{BB9BB0F9-C4E5-4A89-9785-CD31D07090CD}" destId="{197D4508-9766-446E-804C-B8DE12A68A38}" srcOrd="0" destOrd="0" presId="urn:microsoft.com/office/officeart/2008/layout/LinedList"/>
    <dgm:cxn modelId="{C77620F3-0D46-4A83-AFD3-8AFC6358733C}" type="presParOf" srcId="{BB9BB0F9-C4E5-4A89-9785-CD31D07090CD}" destId="{19356A3C-6CAE-4C02-A479-ABBA0B6A556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E740EB3-D6A1-4A3D-A1EC-59CAA4677437}" type="doc">
      <dgm:prSet loTypeId="urn:microsoft.com/office/officeart/2009/3/layout/HorizontalOrganizationChart" loCatId="hierarchy" qsTypeId="urn:microsoft.com/office/officeart/2005/8/quickstyle/simple5" qsCatId="simple" csTypeId="urn:microsoft.com/office/officeart/2005/8/colors/accent3_1" csCatId="accent3" phldr="1"/>
      <dgm:spPr/>
      <dgm:t>
        <a:bodyPr/>
        <a:lstStyle/>
        <a:p>
          <a:endParaRPr lang="en-US"/>
        </a:p>
      </dgm:t>
    </dgm:pt>
    <dgm:pt modelId="{501F56FD-34B2-4DB6-937F-B54DBF2AB1D8}">
      <dgm:prSet/>
      <dgm:spPr/>
      <dgm:t>
        <a:bodyPr/>
        <a:lstStyle/>
        <a:p>
          <a:r>
            <a:rPr lang="en-US" dirty="0"/>
            <a:t>Returning the appropriate form to CE Manager </a:t>
          </a:r>
        </a:p>
      </dgm:t>
    </dgm:pt>
    <dgm:pt modelId="{91ECB7A5-8008-4FC5-AEAA-A8A5D6D75F8F}" type="parTrans" cxnId="{3439FEE8-43AB-42B2-8542-5BA4902576FE}">
      <dgm:prSet/>
      <dgm:spPr/>
      <dgm:t>
        <a:bodyPr/>
        <a:lstStyle/>
        <a:p>
          <a:endParaRPr lang="en-US"/>
        </a:p>
      </dgm:t>
    </dgm:pt>
    <dgm:pt modelId="{7BAF89E6-F701-4A99-A539-43A455CDA999}" type="sibTrans" cxnId="{3439FEE8-43AB-42B2-8542-5BA4902576FE}">
      <dgm:prSet/>
      <dgm:spPr/>
      <dgm:t>
        <a:bodyPr/>
        <a:lstStyle/>
        <a:p>
          <a:endParaRPr lang="en-US"/>
        </a:p>
      </dgm:t>
    </dgm:pt>
    <dgm:pt modelId="{21A57AB4-B941-4BDF-A21E-7F60EECCCA78}">
      <dgm:prSet/>
      <dgm:spPr/>
      <dgm:t>
        <a:bodyPr/>
        <a:lstStyle/>
        <a:p>
          <a:r>
            <a:rPr lang="en-US" dirty="0"/>
            <a:t>Provider Acceptance Form </a:t>
          </a:r>
        </a:p>
      </dgm:t>
    </dgm:pt>
    <dgm:pt modelId="{E4A476BB-7745-4777-98DB-D489B26687B9}" type="parTrans" cxnId="{C789EADB-5CD9-426A-ABE1-E6892E961E65}">
      <dgm:prSet/>
      <dgm:spPr/>
      <dgm:t>
        <a:bodyPr/>
        <a:lstStyle/>
        <a:p>
          <a:endParaRPr lang="en-US"/>
        </a:p>
      </dgm:t>
    </dgm:pt>
    <dgm:pt modelId="{8D8A9C31-ABAE-4DFD-A85D-5696AE4EC5AC}" type="sibTrans" cxnId="{C789EADB-5CD9-426A-ABE1-E6892E961E65}">
      <dgm:prSet/>
      <dgm:spPr/>
      <dgm:t>
        <a:bodyPr/>
        <a:lstStyle/>
        <a:p>
          <a:endParaRPr lang="en-US"/>
        </a:p>
      </dgm:t>
    </dgm:pt>
    <dgm:pt modelId="{D30F255A-3258-4B58-8BC3-08CA3B1CD0C2}">
      <dgm:prSet/>
      <dgm:spPr/>
      <dgm:t>
        <a:bodyPr/>
        <a:lstStyle/>
        <a:p>
          <a:r>
            <a:rPr lang="en-US" dirty="0"/>
            <a:t>Provider Decline Form</a:t>
          </a:r>
        </a:p>
      </dgm:t>
    </dgm:pt>
    <dgm:pt modelId="{8339DF00-584A-47E6-B223-07F3C4753322}" type="parTrans" cxnId="{39608E4D-ADB6-4205-809E-B27D090A3AB8}">
      <dgm:prSet/>
      <dgm:spPr/>
      <dgm:t>
        <a:bodyPr/>
        <a:lstStyle/>
        <a:p>
          <a:endParaRPr lang="en-US"/>
        </a:p>
      </dgm:t>
    </dgm:pt>
    <dgm:pt modelId="{3D461B65-2891-4516-A224-0E9831C1AAE7}" type="sibTrans" cxnId="{39608E4D-ADB6-4205-809E-B27D090A3AB8}">
      <dgm:prSet/>
      <dgm:spPr/>
      <dgm:t>
        <a:bodyPr/>
        <a:lstStyle/>
        <a:p>
          <a:endParaRPr lang="en-US"/>
        </a:p>
      </dgm:t>
    </dgm:pt>
    <dgm:pt modelId="{91F656DE-4394-4056-BC5A-84057AE6CB6D}">
      <dgm:prSet/>
      <dgm:spPr/>
      <dgm:t>
        <a:bodyPr/>
        <a:lstStyle/>
        <a:p>
          <a:r>
            <a:rPr lang="en-US" dirty="0"/>
            <a:t>If a provider is declining – additional documentation is needed to  substantiate the decision in accordance with Housing First policies</a:t>
          </a:r>
        </a:p>
      </dgm:t>
    </dgm:pt>
    <dgm:pt modelId="{17DF2F84-B435-4451-A034-3744CE091422}" type="parTrans" cxnId="{096A0B31-2891-40D1-858F-2313A15D01A7}">
      <dgm:prSet/>
      <dgm:spPr/>
      <dgm:t>
        <a:bodyPr/>
        <a:lstStyle/>
        <a:p>
          <a:endParaRPr lang="en-US"/>
        </a:p>
      </dgm:t>
    </dgm:pt>
    <dgm:pt modelId="{283EC904-3AC9-4C8A-AB06-13F8B1B4BA9D}" type="sibTrans" cxnId="{096A0B31-2891-40D1-858F-2313A15D01A7}">
      <dgm:prSet/>
      <dgm:spPr/>
      <dgm:t>
        <a:bodyPr/>
        <a:lstStyle/>
        <a:p>
          <a:endParaRPr lang="en-US"/>
        </a:p>
      </dgm:t>
    </dgm:pt>
    <dgm:pt modelId="{B395DDCF-59FA-4FE7-88C1-08E838E59E58}">
      <dgm:prSet/>
      <dgm:spPr/>
      <dgm:t>
        <a:bodyPr/>
        <a:lstStyle/>
        <a:p>
          <a:r>
            <a:rPr lang="en-US" dirty="0"/>
            <a:t>An intake should also be scheduled with a client within this three (3) day time frame prior to informing LICH of acceptance/decline </a:t>
          </a:r>
        </a:p>
      </dgm:t>
    </dgm:pt>
    <dgm:pt modelId="{9F513E94-77C6-4849-98EA-C96874298923}" type="parTrans" cxnId="{0B32158A-1291-4ED5-929E-D4A4274459F0}">
      <dgm:prSet/>
      <dgm:spPr/>
      <dgm:t>
        <a:bodyPr/>
        <a:lstStyle/>
        <a:p>
          <a:endParaRPr lang="en-US"/>
        </a:p>
      </dgm:t>
    </dgm:pt>
    <dgm:pt modelId="{EC3F79F2-30D1-4EE5-A66B-D354BE5B71AF}" type="sibTrans" cxnId="{0B32158A-1291-4ED5-929E-D4A4274459F0}">
      <dgm:prSet/>
      <dgm:spPr/>
      <dgm:t>
        <a:bodyPr/>
        <a:lstStyle/>
        <a:p>
          <a:endParaRPr lang="en-US"/>
        </a:p>
      </dgm:t>
    </dgm:pt>
    <dgm:pt modelId="{BA312348-32E1-4181-815C-2428A0218095}">
      <dgm:prSet/>
      <dgm:spPr/>
      <dgm:t>
        <a:bodyPr/>
        <a:lstStyle/>
        <a:p>
          <a:r>
            <a:rPr lang="en-US" dirty="0"/>
            <a:t>A site/trial visit is encouraged and should be scheduled at the point of intake. Outcome of intake and visit should be shared with the CE Manager. </a:t>
          </a:r>
        </a:p>
      </dgm:t>
    </dgm:pt>
    <dgm:pt modelId="{4D7846AE-F45C-47A3-A7D3-E335FBB2AFAA}" type="parTrans" cxnId="{BB308A04-C188-424E-9A98-9093CEE13F39}">
      <dgm:prSet/>
      <dgm:spPr/>
      <dgm:t>
        <a:bodyPr/>
        <a:lstStyle/>
        <a:p>
          <a:endParaRPr lang="en-US"/>
        </a:p>
      </dgm:t>
    </dgm:pt>
    <dgm:pt modelId="{B215B615-1E8A-41ED-B95A-D4EB145D17F5}" type="sibTrans" cxnId="{BB308A04-C188-424E-9A98-9093CEE13F39}">
      <dgm:prSet/>
      <dgm:spPr/>
      <dgm:t>
        <a:bodyPr/>
        <a:lstStyle/>
        <a:p>
          <a:endParaRPr lang="en-US"/>
        </a:p>
      </dgm:t>
    </dgm:pt>
    <dgm:pt modelId="{8DEA088D-4864-4D04-8205-85D73AC4B217}">
      <dgm:prSet/>
      <dgm:spPr/>
      <dgm:t>
        <a:bodyPr/>
        <a:lstStyle/>
        <a:p>
          <a:r>
            <a:rPr lang="en-US" dirty="0"/>
            <a:t>If a household declines a housing opportunity, a completed Client Decline Form must be returned to the CE Manager.</a:t>
          </a:r>
        </a:p>
      </dgm:t>
    </dgm:pt>
    <dgm:pt modelId="{7571BDF6-9FBF-4D4C-A0DE-99EBC3D2ABEA}" type="parTrans" cxnId="{079F50FA-BE34-4213-8D0B-1137E7C9AF82}">
      <dgm:prSet/>
      <dgm:spPr/>
      <dgm:t>
        <a:bodyPr/>
        <a:lstStyle/>
        <a:p>
          <a:endParaRPr lang="en-US"/>
        </a:p>
      </dgm:t>
    </dgm:pt>
    <dgm:pt modelId="{5B61E83B-FD63-4B3C-B9D5-7D7975272210}" type="sibTrans" cxnId="{079F50FA-BE34-4213-8D0B-1137E7C9AF82}">
      <dgm:prSet/>
      <dgm:spPr/>
      <dgm:t>
        <a:bodyPr/>
        <a:lstStyle/>
        <a:p>
          <a:endParaRPr lang="en-US"/>
        </a:p>
      </dgm:t>
    </dgm:pt>
    <dgm:pt modelId="{31CF860B-7100-4456-990A-50D2BF598AA2}" type="pres">
      <dgm:prSet presAssocID="{FE740EB3-D6A1-4A3D-A1EC-59CAA4677437}" presName="hierChild1" presStyleCnt="0">
        <dgm:presLayoutVars>
          <dgm:orgChart val="1"/>
          <dgm:chPref val="1"/>
          <dgm:dir/>
          <dgm:animOne val="branch"/>
          <dgm:animLvl val="lvl"/>
          <dgm:resizeHandles/>
        </dgm:presLayoutVars>
      </dgm:prSet>
      <dgm:spPr/>
    </dgm:pt>
    <dgm:pt modelId="{1C54B2A6-F53D-4C8C-8039-E79BF4FD171F}" type="pres">
      <dgm:prSet presAssocID="{501F56FD-34B2-4DB6-937F-B54DBF2AB1D8}" presName="hierRoot1" presStyleCnt="0">
        <dgm:presLayoutVars>
          <dgm:hierBranch val="init"/>
        </dgm:presLayoutVars>
      </dgm:prSet>
      <dgm:spPr/>
    </dgm:pt>
    <dgm:pt modelId="{9B35FA72-A91B-4F1A-9FC9-668DBF0CE132}" type="pres">
      <dgm:prSet presAssocID="{501F56FD-34B2-4DB6-937F-B54DBF2AB1D8}" presName="rootComposite1" presStyleCnt="0"/>
      <dgm:spPr/>
    </dgm:pt>
    <dgm:pt modelId="{1954F91E-9E83-4204-A5F4-ACDF6896EE30}" type="pres">
      <dgm:prSet presAssocID="{501F56FD-34B2-4DB6-937F-B54DBF2AB1D8}" presName="rootText1" presStyleLbl="node0" presStyleIdx="0" presStyleCnt="3">
        <dgm:presLayoutVars>
          <dgm:chPref val="3"/>
        </dgm:presLayoutVars>
      </dgm:prSet>
      <dgm:spPr/>
    </dgm:pt>
    <dgm:pt modelId="{BE458121-38EA-46BE-9FB8-4047A5C72BB1}" type="pres">
      <dgm:prSet presAssocID="{501F56FD-34B2-4DB6-937F-B54DBF2AB1D8}" presName="rootConnector1" presStyleLbl="node1" presStyleIdx="0" presStyleCnt="0"/>
      <dgm:spPr/>
    </dgm:pt>
    <dgm:pt modelId="{BDAF3A22-FEAC-448F-96BD-935242E7E804}" type="pres">
      <dgm:prSet presAssocID="{501F56FD-34B2-4DB6-937F-B54DBF2AB1D8}" presName="hierChild2" presStyleCnt="0"/>
      <dgm:spPr/>
    </dgm:pt>
    <dgm:pt modelId="{D1515972-2E8B-4926-88BF-A4533A31CCBE}" type="pres">
      <dgm:prSet presAssocID="{E4A476BB-7745-4777-98DB-D489B26687B9}" presName="Name64" presStyleLbl="parChTrans1D2" presStyleIdx="0" presStyleCnt="3"/>
      <dgm:spPr/>
    </dgm:pt>
    <dgm:pt modelId="{009103F5-477B-4E59-8695-FF7B7332BBF5}" type="pres">
      <dgm:prSet presAssocID="{21A57AB4-B941-4BDF-A21E-7F60EECCCA78}" presName="hierRoot2" presStyleCnt="0">
        <dgm:presLayoutVars>
          <dgm:hierBranch val="init"/>
        </dgm:presLayoutVars>
      </dgm:prSet>
      <dgm:spPr/>
    </dgm:pt>
    <dgm:pt modelId="{697AFC66-E8BA-4BE0-B186-4BBA251F71C3}" type="pres">
      <dgm:prSet presAssocID="{21A57AB4-B941-4BDF-A21E-7F60EECCCA78}" presName="rootComposite" presStyleCnt="0"/>
      <dgm:spPr/>
    </dgm:pt>
    <dgm:pt modelId="{0710C3AA-9651-4C70-ABFF-F3F9CD23ED66}" type="pres">
      <dgm:prSet presAssocID="{21A57AB4-B941-4BDF-A21E-7F60EECCCA78}" presName="rootText" presStyleLbl="node2" presStyleIdx="0" presStyleCnt="3">
        <dgm:presLayoutVars>
          <dgm:chPref val="3"/>
        </dgm:presLayoutVars>
      </dgm:prSet>
      <dgm:spPr/>
    </dgm:pt>
    <dgm:pt modelId="{3E5C7E54-E918-4655-ADC8-A162AC4EB888}" type="pres">
      <dgm:prSet presAssocID="{21A57AB4-B941-4BDF-A21E-7F60EECCCA78}" presName="rootConnector" presStyleLbl="node2" presStyleIdx="0" presStyleCnt="3"/>
      <dgm:spPr/>
    </dgm:pt>
    <dgm:pt modelId="{9DB447E3-933D-4893-A834-1C203BDBED8F}" type="pres">
      <dgm:prSet presAssocID="{21A57AB4-B941-4BDF-A21E-7F60EECCCA78}" presName="hierChild4" presStyleCnt="0"/>
      <dgm:spPr/>
    </dgm:pt>
    <dgm:pt modelId="{D4E7B3B9-B02F-4D2A-9954-175983096C3C}" type="pres">
      <dgm:prSet presAssocID="{21A57AB4-B941-4BDF-A21E-7F60EECCCA78}" presName="hierChild5" presStyleCnt="0"/>
      <dgm:spPr/>
    </dgm:pt>
    <dgm:pt modelId="{1DB8CCF3-F28B-4725-B6D5-1E9165623B62}" type="pres">
      <dgm:prSet presAssocID="{8339DF00-584A-47E6-B223-07F3C4753322}" presName="Name64" presStyleLbl="parChTrans1D2" presStyleIdx="1" presStyleCnt="3"/>
      <dgm:spPr/>
    </dgm:pt>
    <dgm:pt modelId="{C477CE5C-2F4A-4CFB-A1BB-B83600B3A1AD}" type="pres">
      <dgm:prSet presAssocID="{D30F255A-3258-4B58-8BC3-08CA3B1CD0C2}" presName="hierRoot2" presStyleCnt="0">
        <dgm:presLayoutVars>
          <dgm:hierBranch val="init"/>
        </dgm:presLayoutVars>
      </dgm:prSet>
      <dgm:spPr/>
    </dgm:pt>
    <dgm:pt modelId="{00BE0186-14FD-4CC1-8D1F-448C0418B7B5}" type="pres">
      <dgm:prSet presAssocID="{D30F255A-3258-4B58-8BC3-08CA3B1CD0C2}" presName="rootComposite" presStyleCnt="0"/>
      <dgm:spPr/>
    </dgm:pt>
    <dgm:pt modelId="{C01AF98E-A906-4FBE-BBC8-672893FBE38E}" type="pres">
      <dgm:prSet presAssocID="{D30F255A-3258-4B58-8BC3-08CA3B1CD0C2}" presName="rootText" presStyleLbl="node2" presStyleIdx="1" presStyleCnt="3">
        <dgm:presLayoutVars>
          <dgm:chPref val="3"/>
        </dgm:presLayoutVars>
      </dgm:prSet>
      <dgm:spPr/>
    </dgm:pt>
    <dgm:pt modelId="{217411BD-9574-435C-A84D-BED7BD95C3A2}" type="pres">
      <dgm:prSet presAssocID="{D30F255A-3258-4B58-8BC3-08CA3B1CD0C2}" presName="rootConnector" presStyleLbl="node2" presStyleIdx="1" presStyleCnt="3"/>
      <dgm:spPr/>
    </dgm:pt>
    <dgm:pt modelId="{69EA248F-E85D-4176-B997-ABFFBB3F527D}" type="pres">
      <dgm:prSet presAssocID="{D30F255A-3258-4B58-8BC3-08CA3B1CD0C2}" presName="hierChild4" presStyleCnt="0"/>
      <dgm:spPr/>
    </dgm:pt>
    <dgm:pt modelId="{71165248-F4E8-411C-9C31-07B1C3D9205A}" type="pres">
      <dgm:prSet presAssocID="{17DF2F84-B435-4451-A034-3744CE091422}" presName="Name64" presStyleLbl="parChTrans1D3" presStyleIdx="0" presStyleCnt="1"/>
      <dgm:spPr/>
    </dgm:pt>
    <dgm:pt modelId="{882566DE-5B35-4555-AB60-E285D84125BF}" type="pres">
      <dgm:prSet presAssocID="{91F656DE-4394-4056-BC5A-84057AE6CB6D}" presName="hierRoot2" presStyleCnt="0">
        <dgm:presLayoutVars>
          <dgm:hierBranch val="init"/>
        </dgm:presLayoutVars>
      </dgm:prSet>
      <dgm:spPr/>
    </dgm:pt>
    <dgm:pt modelId="{36652BE5-C9A7-4A6C-8BDB-D2C78CF3A65D}" type="pres">
      <dgm:prSet presAssocID="{91F656DE-4394-4056-BC5A-84057AE6CB6D}" presName="rootComposite" presStyleCnt="0"/>
      <dgm:spPr/>
    </dgm:pt>
    <dgm:pt modelId="{D777EDF2-74D5-49AD-B3B6-9C8A5C9DEAA9}" type="pres">
      <dgm:prSet presAssocID="{91F656DE-4394-4056-BC5A-84057AE6CB6D}" presName="rootText" presStyleLbl="node3" presStyleIdx="0" presStyleCnt="1">
        <dgm:presLayoutVars>
          <dgm:chPref val="3"/>
        </dgm:presLayoutVars>
      </dgm:prSet>
      <dgm:spPr/>
    </dgm:pt>
    <dgm:pt modelId="{A9690A5E-E963-466D-B928-1C02EB12CE58}" type="pres">
      <dgm:prSet presAssocID="{91F656DE-4394-4056-BC5A-84057AE6CB6D}" presName="rootConnector" presStyleLbl="node3" presStyleIdx="0" presStyleCnt="1"/>
      <dgm:spPr/>
    </dgm:pt>
    <dgm:pt modelId="{092253B7-9526-48D9-85F5-410B45FC2B1F}" type="pres">
      <dgm:prSet presAssocID="{91F656DE-4394-4056-BC5A-84057AE6CB6D}" presName="hierChild4" presStyleCnt="0"/>
      <dgm:spPr/>
    </dgm:pt>
    <dgm:pt modelId="{CE085767-143C-4ADE-9C4D-DED3B7903D1E}" type="pres">
      <dgm:prSet presAssocID="{91F656DE-4394-4056-BC5A-84057AE6CB6D}" presName="hierChild5" presStyleCnt="0"/>
      <dgm:spPr/>
    </dgm:pt>
    <dgm:pt modelId="{31A520D9-D1FD-472C-BE65-5FBBFBDA7ADF}" type="pres">
      <dgm:prSet presAssocID="{D30F255A-3258-4B58-8BC3-08CA3B1CD0C2}" presName="hierChild5" presStyleCnt="0"/>
      <dgm:spPr/>
    </dgm:pt>
    <dgm:pt modelId="{F93F5741-EDDF-41DF-B005-23D270A7844E}" type="pres">
      <dgm:prSet presAssocID="{501F56FD-34B2-4DB6-937F-B54DBF2AB1D8}" presName="hierChild3" presStyleCnt="0"/>
      <dgm:spPr/>
    </dgm:pt>
    <dgm:pt modelId="{7B37C953-959D-4787-8F6F-3E1027F59D18}" type="pres">
      <dgm:prSet presAssocID="{B395DDCF-59FA-4FE7-88C1-08E838E59E58}" presName="hierRoot1" presStyleCnt="0">
        <dgm:presLayoutVars>
          <dgm:hierBranch val="init"/>
        </dgm:presLayoutVars>
      </dgm:prSet>
      <dgm:spPr/>
    </dgm:pt>
    <dgm:pt modelId="{12250E41-1AEF-4C86-AD13-4D199D2B1835}" type="pres">
      <dgm:prSet presAssocID="{B395DDCF-59FA-4FE7-88C1-08E838E59E58}" presName="rootComposite1" presStyleCnt="0"/>
      <dgm:spPr/>
    </dgm:pt>
    <dgm:pt modelId="{DE794417-A28B-4830-BB7C-C4F563652152}" type="pres">
      <dgm:prSet presAssocID="{B395DDCF-59FA-4FE7-88C1-08E838E59E58}" presName="rootText1" presStyleLbl="node0" presStyleIdx="1" presStyleCnt="3">
        <dgm:presLayoutVars>
          <dgm:chPref val="3"/>
        </dgm:presLayoutVars>
      </dgm:prSet>
      <dgm:spPr/>
    </dgm:pt>
    <dgm:pt modelId="{F1C211E2-B618-4247-9B36-E070DC7369D5}" type="pres">
      <dgm:prSet presAssocID="{B395DDCF-59FA-4FE7-88C1-08E838E59E58}" presName="rootConnector1" presStyleLbl="node1" presStyleIdx="0" presStyleCnt="0"/>
      <dgm:spPr/>
    </dgm:pt>
    <dgm:pt modelId="{C1A50911-F95A-4E6D-BBA7-B5F70FEA564D}" type="pres">
      <dgm:prSet presAssocID="{B395DDCF-59FA-4FE7-88C1-08E838E59E58}" presName="hierChild2" presStyleCnt="0"/>
      <dgm:spPr/>
    </dgm:pt>
    <dgm:pt modelId="{99FE47B0-2C4B-4738-B28E-95CDFC9F2D3A}" type="pres">
      <dgm:prSet presAssocID="{B395DDCF-59FA-4FE7-88C1-08E838E59E58}" presName="hierChild3" presStyleCnt="0"/>
      <dgm:spPr/>
    </dgm:pt>
    <dgm:pt modelId="{2220A04B-22F3-4C2F-8B70-0D99A3479CE2}" type="pres">
      <dgm:prSet presAssocID="{BA312348-32E1-4181-815C-2428A0218095}" presName="hierRoot1" presStyleCnt="0">
        <dgm:presLayoutVars>
          <dgm:hierBranch val="init"/>
        </dgm:presLayoutVars>
      </dgm:prSet>
      <dgm:spPr/>
    </dgm:pt>
    <dgm:pt modelId="{9EC4B98C-30CD-415F-9AD6-CC3E812E08B6}" type="pres">
      <dgm:prSet presAssocID="{BA312348-32E1-4181-815C-2428A0218095}" presName="rootComposite1" presStyleCnt="0"/>
      <dgm:spPr/>
    </dgm:pt>
    <dgm:pt modelId="{213706B6-4B05-453E-B6AA-E24BE817CF67}" type="pres">
      <dgm:prSet presAssocID="{BA312348-32E1-4181-815C-2428A0218095}" presName="rootText1" presStyleLbl="node0" presStyleIdx="2" presStyleCnt="3">
        <dgm:presLayoutVars>
          <dgm:chPref val="3"/>
        </dgm:presLayoutVars>
      </dgm:prSet>
      <dgm:spPr/>
    </dgm:pt>
    <dgm:pt modelId="{D5AF42E4-592E-42C8-91D8-B6081689053D}" type="pres">
      <dgm:prSet presAssocID="{BA312348-32E1-4181-815C-2428A0218095}" presName="rootConnector1" presStyleLbl="node1" presStyleIdx="0" presStyleCnt="0"/>
      <dgm:spPr/>
    </dgm:pt>
    <dgm:pt modelId="{C50E743F-439E-4239-9F29-6A41355C0784}" type="pres">
      <dgm:prSet presAssocID="{BA312348-32E1-4181-815C-2428A0218095}" presName="hierChild2" presStyleCnt="0"/>
      <dgm:spPr/>
    </dgm:pt>
    <dgm:pt modelId="{9D2F875D-FC81-409C-A566-CC1FB64F5C89}" type="pres">
      <dgm:prSet presAssocID="{7571BDF6-9FBF-4D4C-A0DE-99EBC3D2ABEA}" presName="Name64" presStyleLbl="parChTrans1D2" presStyleIdx="2" presStyleCnt="3"/>
      <dgm:spPr/>
    </dgm:pt>
    <dgm:pt modelId="{76B2B0C6-9263-48E3-A197-3BEAAB746CD9}" type="pres">
      <dgm:prSet presAssocID="{8DEA088D-4864-4D04-8205-85D73AC4B217}" presName="hierRoot2" presStyleCnt="0">
        <dgm:presLayoutVars>
          <dgm:hierBranch val="init"/>
        </dgm:presLayoutVars>
      </dgm:prSet>
      <dgm:spPr/>
    </dgm:pt>
    <dgm:pt modelId="{B8876EF2-14AC-4971-BECC-7380785B99A2}" type="pres">
      <dgm:prSet presAssocID="{8DEA088D-4864-4D04-8205-85D73AC4B217}" presName="rootComposite" presStyleCnt="0"/>
      <dgm:spPr/>
    </dgm:pt>
    <dgm:pt modelId="{9709E062-E528-4369-B653-C48CDDB6A271}" type="pres">
      <dgm:prSet presAssocID="{8DEA088D-4864-4D04-8205-85D73AC4B217}" presName="rootText" presStyleLbl="node2" presStyleIdx="2" presStyleCnt="3">
        <dgm:presLayoutVars>
          <dgm:chPref val="3"/>
        </dgm:presLayoutVars>
      </dgm:prSet>
      <dgm:spPr/>
    </dgm:pt>
    <dgm:pt modelId="{F3465E62-6F87-488E-A9AE-4B40659C002C}" type="pres">
      <dgm:prSet presAssocID="{8DEA088D-4864-4D04-8205-85D73AC4B217}" presName="rootConnector" presStyleLbl="node2" presStyleIdx="2" presStyleCnt="3"/>
      <dgm:spPr/>
    </dgm:pt>
    <dgm:pt modelId="{821D757C-63F8-48B0-92D6-9412D020BA45}" type="pres">
      <dgm:prSet presAssocID="{8DEA088D-4864-4D04-8205-85D73AC4B217}" presName="hierChild4" presStyleCnt="0"/>
      <dgm:spPr/>
    </dgm:pt>
    <dgm:pt modelId="{426CDD7D-8A8B-4377-8C8E-C73B9FE5BC5E}" type="pres">
      <dgm:prSet presAssocID="{8DEA088D-4864-4D04-8205-85D73AC4B217}" presName="hierChild5" presStyleCnt="0"/>
      <dgm:spPr/>
    </dgm:pt>
    <dgm:pt modelId="{85D76084-B004-4301-A932-D950F0B1BC11}" type="pres">
      <dgm:prSet presAssocID="{BA312348-32E1-4181-815C-2428A0218095}" presName="hierChild3" presStyleCnt="0"/>
      <dgm:spPr/>
    </dgm:pt>
  </dgm:ptLst>
  <dgm:cxnLst>
    <dgm:cxn modelId="{BB308A04-C188-424E-9A98-9093CEE13F39}" srcId="{FE740EB3-D6A1-4A3D-A1EC-59CAA4677437}" destId="{BA312348-32E1-4181-815C-2428A0218095}" srcOrd="2" destOrd="0" parTransId="{4D7846AE-F45C-47A3-A7D3-E335FBB2AFAA}" sibTransId="{B215B615-1E8A-41ED-B95A-D4EB145D17F5}"/>
    <dgm:cxn modelId="{16FDA70D-88B7-402C-BC50-9F4ED0F3CBBA}" type="presOf" srcId="{8DEA088D-4864-4D04-8205-85D73AC4B217}" destId="{9709E062-E528-4369-B653-C48CDDB6A271}" srcOrd="0" destOrd="0" presId="urn:microsoft.com/office/officeart/2009/3/layout/HorizontalOrganizationChart"/>
    <dgm:cxn modelId="{34FF6315-23DB-4E68-A228-A77F51E7C215}" type="presOf" srcId="{D30F255A-3258-4B58-8BC3-08CA3B1CD0C2}" destId="{C01AF98E-A906-4FBE-BBC8-672893FBE38E}" srcOrd="0" destOrd="0" presId="urn:microsoft.com/office/officeart/2009/3/layout/HorizontalOrganizationChart"/>
    <dgm:cxn modelId="{096A0B31-2891-40D1-858F-2313A15D01A7}" srcId="{D30F255A-3258-4B58-8BC3-08CA3B1CD0C2}" destId="{91F656DE-4394-4056-BC5A-84057AE6CB6D}" srcOrd="0" destOrd="0" parTransId="{17DF2F84-B435-4451-A034-3744CE091422}" sibTransId="{283EC904-3AC9-4C8A-AB06-13F8B1B4BA9D}"/>
    <dgm:cxn modelId="{C055FA33-EAE3-409F-8052-1FB1B8326A2E}" type="presOf" srcId="{21A57AB4-B941-4BDF-A21E-7F60EECCCA78}" destId="{3E5C7E54-E918-4655-ADC8-A162AC4EB888}" srcOrd="1" destOrd="0" presId="urn:microsoft.com/office/officeart/2009/3/layout/HorizontalOrganizationChart"/>
    <dgm:cxn modelId="{D8EAEB3D-7B83-473D-ADD8-08DA9ACFB03B}" type="presOf" srcId="{BA312348-32E1-4181-815C-2428A0218095}" destId="{213706B6-4B05-453E-B6AA-E24BE817CF67}" srcOrd="0" destOrd="0" presId="urn:microsoft.com/office/officeart/2009/3/layout/HorizontalOrganizationChart"/>
    <dgm:cxn modelId="{F94DAF60-FDBC-4D86-ACCE-9147EC56397A}" type="presOf" srcId="{E4A476BB-7745-4777-98DB-D489B26687B9}" destId="{D1515972-2E8B-4926-88BF-A4533A31CCBE}" srcOrd="0" destOrd="0" presId="urn:microsoft.com/office/officeart/2009/3/layout/HorizontalOrganizationChart"/>
    <dgm:cxn modelId="{5FC4EB67-6DB3-49A8-90D4-1C5C36BC1EF6}" type="presOf" srcId="{8339DF00-584A-47E6-B223-07F3C4753322}" destId="{1DB8CCF3-F28B-4725-B6D5-1E9165623B62}" srcOrd="0" destOrd="0" presId="urn:microsoft.com/office/officeart/2009/3/layout/HorizontalOrganizationChart"/>
    <dgm:cxn modelId="{39608E4D-ADB6-4205-809E-B27D090A3AB8}" srcId="{501F56FD-34B2-4DB6-937F-B54DBF2AB1D8}" destId="{D30F255A-3258-4B58-8BC3-08CA3B1CD0C2}" srcOrd="1" destOrd="0" parTransId="{8339DF00-584A-47E6-B223-07F3C4753322}" sibTransId="{3D461B65-2891-4516-A224-0E9831C1AAE7}"/>
    <dgm:cxn modelId="{7FB72650-3E5D-47C9-9F93-0EA5721303D4}" type="presOf" srcId="{B395DDCF-59FA-4FE7-88C1-08E838E59E58}" destId="{F1C211E2-B618-4247-9B36-E070DC7369D5}" srcOrd="1" destOrd="0" presId="urn:microsoft.com/office/officeart/2009/3/layout/HorizontalOrganizationChart"/>
    <dgm:cxn modelId="{520D8352-E028-4663-B6CB-354C75796935}" type="presOf" srcId="{7571BDF6-9FBF-4D4C-A0DE-99EBC3D2ABEA}" destId="{9D2F875D-FC81-409C-A566-CC1FB64F5C89}" srcOrd="0" destOrd="0" presId="urn:microsoft.com/office/officeart/2009/3/layout/HorizontalOrganizationChart"/>
    <dgm:cxn modelId="{FED84975-D2E5-4D7E-B851-1DB7DD70E50F}" type="presOf" srcId="{FE740EB3-D6A1-4A3D-A1EC-59CAA4677437}" destId="{31CF860B-7100-4456-990A-50D2BF598AA2}" srcOrd="0" destOrd="0" presId="urn:microsoft.com/office/officeart/2009/3/layout/HorizontalOrganizationChart"/>
    <dgm:cxn modelId="{F89FE779-86B5-4F72-BA1B-E169D64F62EC}" type="presOf" srcId="{8DEA088D-4864-4D04-8205-85D73AC4B217}" destId="{F3465E62-6F87-488E-A9AE-4B40659C002C}" srcOrd="1" destOrd="0" presId="urn:microsoft.com/office/officeart/2009/3/layout/HorizontalOrganizationChart"/>
    <dgm:cxn modelId="{0B32158A-1291-4ED5-929E-D4A4274459F0}" srcId="{FE740EB3-D6A1-4A3D-A1EC-59CAA4677437}" destId="{B395DDCF-59FA-4FE7-88C1-08E838E59E58}" srcOrd="1" destOrd="0" parTransId="{9F513E94-77C6-4849-98EA-C96874298923}" sibTransId="{EC3F79F2-30D1-4EE5-A66B-D354BE5B71AF}"/>
    <dgm:cxn modelId="{8B1D4C96-1F44-4A48-BD8B-817AB3192F72}" type="presOf" srcId="{17DF2F84-B435-4451-A034-3744CE091422}" destId="{71165248-F4E8-411C-9C31-07B1C3D9205A}" srcOrd="0" destOrd="0" presId="urn:microsoft.com/office/officeart/2009/3/layout/HorizontalOrganizationChart"/>
    <dgm:cxn modelId="{DCB4379A-262D-4E53-A719-FEBFD686A66D}" type="presOf" srcId="{91F656DE-4394-4056-BC5A-84057AE6CB6D}" destId="{A9690A5E-E963-466D-B928-1C02EB12CE58}" srcOrd="1" destOrd="0" presId="urn:microsoft.com/office/officeart/2009/3/layout/HorizontalOrganizationChart"/>
    <dgm:cxn modelId="{2A997F9D-A4EE-4024-A0CB-2988FC73C5BF}" type="presOf" srcId="{D30F255A-3258-4B58-8BC3-08CA3B1CD0C2}" destId="{217411BD-9574-435C-A84D-BED7BD95C3A2}" srcOrd="1" destOrd="0" presId="urn:microsoft.com/office/officeart/2009/3/layout/HorizontalOrganizationChart"/>
    <dgm:cxn modelId="{DE4000A8-D944-400B-97B8-4D56E43C8AF9}" type="presOf" srcId="{91F656DE-4394-4056-BC5A-84057AE6CB6D}" destId="{D777EDF2-74D5-49AD-B3B6-9C8A5C9DEAA9}" srcOrd="0" destOrd="0" presId="urn:microsoft.com/office/officeart/2009/3/layout/HorizontalOrganizationChart"/>
    <dgm:cxn modelId="{A79100C0-246D-41CE-924C-E27A141AAEAD}" type="presOf" srcId="{BA312348-32E1-4181-815C-2428A0218095}" destId="{D5AF42E4-592E-42C8-91D8-B6081689053D}" srcOrd="1" destOrd="0" presId="urn:microsoft.com/office/officeart/2009/3/layout/HorizontalOrganizationChart"/>
    <dgm:cxn modelId="{FAECF4D9-DFFD-4B2F-B1EC-B2B44F5A3E35}" type="presOf" srcId="{B395DDCF-59FA-4FE7-88C1-08E838E59E58}" destId="{DE794417-A28B-4830-BB7C-C4F563652152}" srcOrd="0" destOrd="0" presId="urn:microsoft.com/office/officeart/2009/3/layout/HorizontalOrganizationChart"/>
    <dgm:cxn modelId="{C789EADB-5CD9-426A-ABE1-E6892E961E65}" srcId="{501F56FD-34B2-4DB6-937F-B54DBF2AB1D8}" destId="{21A57AB4-B941-4BDF-A21E-7F60EECCCA78}" srcOrd="0" destOrd="0" parTransId="{E4A476BB-7745-4777-98DB-D489B26687B9}" sibTransId="{8D8A9C31-ABAE-4DFD-A85D-5696AE4EC5AC}"/>
    <dgm:cxn modelId="{BF8442DE-984F-45EB-9F29-DA6EB757D58E}" type="presOf" srcId="{501F56FD-34B2-4DB6-937F-B54DBF2AB1D8}" destId="{1954F91E-9E83-4204-A5F4-ACDF6896EE30}" srcOrd="0" destOrd="0" presId="urn:microsoft.com/office/officeart/2009/3/layout/HorizontalOrganizationChart"/>
    <dgm:cxn modelId="{9456CCDE-7E37-4A26-80B6-7004B8EAAA4C}" type="presOf" srcId="{501F56FD-34B2-4DB6-937F-B54DBF2AB1D8}" destId="{BE458121-38EA-46BE-9FB8-4047A5C72BB1}" srcOrd="1" destOrd="0" presId="urn:microsoft.com/office/officeart/2009/3/layout/HorizontalOrganizationChart"/>
    <dgm:cxn modelId="{3439FEE8-43AB-42B2-8542-5BA4902576FE}" srcId="{FE740EB3-D6A1-4A3D-A1EC-59CAA4677437}" destId="{501F56FD-34B2-4DB6-937F-B54DBF2AB1D8}" srcOrd="0" destOrd="0" parTransId="{91ECB7A5-8008-4FC5-AEAA-A8A5D6D75F8F}" sibTransId="{7BAF89E6-F701-4A99-A539-43A455CDA999}"/>
    <dgm:cxn modelId="{5A9D4DE9-7F4A-4D6E-92A4-8F6BB90B314D}" type="presOf" srcId="{21A57AB4-B941-4BDF-A21E-7F60EECCCA78}" destId="{0710C3AA-9651-4C70-ABFF-F3F9CD23ED66}" srcOrd="0" destOrd="0" presId="urn:microsoft.com/office/officeart/2009/3/layout/HorizontalOrganizationChart"/>
    <dgm:cxn modelId="{079F50FA-BE34-4213-8D0B-1137E7C9AF82}" srcId="{BA312348-32E1-4181-815C-2428A0218095}" destId="{8DEA088D-4864-4D04-8205-85D73AC4B217}" srcOrd="0" destOrd="0" parTransId="{7571BDF6-9FBF-4D4C-A0DE-99EBC3D2ABEA}" sibTransId="{5B61E83B-FD63-4B3C-B9D5-7D7975272210}"/>
    <dgm:cxn modelId="{6C7401EE-A535-4FEC-94E2-FD62AEF3F5AA}" type="presParOf" srcId="{31CF860B-7100-4456-990A-50D2BF598AA2}" destId="{1C54B2A6-F53D-4C8C-8039-E79BF4FD171F}" srcOrd="0" destOrd="0" presId="urn:microsoft.com/office/officeart/2009/3/layout/HorizontalOrganizationChart"/>
    <dgm:cxn modelId="{3899B034-2418-473C-8F23-CF49C4B816CE}" type="presParOf" srcId="{1C54B2A6-F53D-4C8C-8039-E79BF4FD171F}" destId="{9B35FA72-A91B-4F1A-9FC9-668DBF0CE132}" srcOrd="0" destOrd="0" presId="urn:microsoft.com/office/officeart/2009/3/layout/HorizontalOrganizationChart"/>
    <dgm:cxn modelId="{7DD97ABE-CE2C-4E3C-9665-55EAC981D0F0}" type="presParOf" srcId="{9B35FA72-A91B-4F1A-9FC9-668DBF0CE132}" destId="{1954F91E-9E83-4204-A5F4-ACDF6896EE30}" srcOrd="0" destOrd="0" presId="urn:microsoft.com/office/officeart/2009/3/layout/HorizontalOrganizationChart"/>
    <dgm:cxn modelId="{DA0A8FD3-5932-40F1-B792-A9212E2EE3FB}" type="presParOf" srcId="{9B35FA72-A91B-4F1A-9FC9-668DBF0CE132}" destId="{BE458121-38EA-46BE-9FB8-4047A5C72BB1}" srcOrd="1" destOrd="0" presId="urn:microsoft.com/office/officeart/2009/3/layout/HorizontalOrganizationChart"/>
    <dgm:cxn modelId="{72073DE3-E83F-45DB-BD04-EC20D738E808}" type="presParOf" srcId="{1C54B2A6-F53D-4C8C-8039-E79BF4FD171F}" destId="{BDAF3A22-FEAC-448F-96BD-935242E7E804}" srcOrd="1" destOrd="0" presId="urn:microsoft.com/office/officeart/2009/3/layout/HorizontalOrganizationChart"/>
    <dgm:cxn modelId="{C7B5DF54-41E1-465B-B4C8-1198A6E41CA3}" type="presParOf" srcId="{BDAF3A22-FEAC-448F-96BD-935242E7E804}" destId="{D1515972-2E8B-4926-88BF-A4533A31CCBE}" srcOrd="0" destOrd="0" presId="urn:microsoft.com/office/officeart/2009/3/layout/HorizontalOrganizationChart"/>
    <dgm:cxn modelId="{E3FF8EEE-C9FC-4A3C-986D-D63243B85623}" type="presParOf" srcId="{BDAF3A22-FEAC-448F-96BD-935242E7E804}" destId="{009103F5-477B-4E59-8695-FF7B7332BBF5}" srcOrd="1" destOrd="0" presId="urn:microsoft.com/office/officeart/2009/3/layout/HorizontalOrganizationChart"/>
    <dgm:cxn modelId="{7BE39615-51C8-4256-B5D7-7D9038C58D1C}" type="presParOf" srcId="{009103F5-477B-4E59-8695-FF7B7332BBF5}" destId="{697AFC66-E8BA-4BE0-B186-4BBA251F71C3}" srcOrd="0" destOrd="0" presId="urn:microsoft.com/office/officeart/2009/3/layout/HorizontalOrganizationChart"/>
    <dgm:cxn modelId="{7D652CEB-EEFE-4DD1-8CAF-9C72638DFCAF}" type="presParOf" srcId="{697AFC66-E8BA-4BE0-B186-4BBA251F71C3}" destId="{0710C3AA-9651-4C70-ABFF-F3F9CD23ED66}" srcOrd="0" destOrd="0" presId="urn:microsoft.com/office/officeart/2009/3/layout/HorizontalOrganizationChart"/>
    <dgm:cxn modelId="{416EE1ED-8484-42EC-8498-2391672FABC7}" type="presParOf" srcId="{697AFC66-E8BA-4BE0-B186-4BBA251F71C3}" destId="{3E5C7E54-E918-4655-ADC8-A162AC4EB888}" srcOrd="1" destOrd="0" presId="urn:microsoft.com/office/officeart/2009/3/layout/HorizontalOrganizationChart"/>
    <dgm:cxn modelId="{6C8E067E-3C74-47C6-A43E-A4A76C549B8F}" type="presParOf" srcId="{009103F5-477B-4E59-8695-FF7B7332BBF5}" destId="{9DB447E3-933D-4893-A834-1C203BDBED8F}" srcOrd="1" destOrd="0" presId="urn:microsoft.com/office/officeart/2009/3/layout/HorizontalOrganizationChart"/>
    <dgm:cxn modelId="{6C0516F4-9F2C-4E86-8521-002DC29A58D4}" type="presParOf" srcId="{009103F5-477B-4E59-8695-FF7B7332BBF5}" destId="{D4E7B3B9-B02F-4D2A-9954-175983096C3C}" srcOrd="2" destOrd="0" presId="urn:microsoft.com/office/officeart/2009/3/layout/HorizontalOrganizationChart"/>
    <dgm:cxn modelId="{574B07D3-8C6E-4897-B615-0DAEECCFB25C}" type="presParOf" srcId="{BDAF3A22-FEAC-448F-96BD-935242E7E804}" destId="{1DB8CCF3-F28B-4725-B6D5-1E9165623B62}" srcOrd="2" destOrd="0" presId="urn:microsoft.com/office/officeart/2009/3/layout/HorizontalOrganizationChart"/>
    <dgm:cxn modelId="{B7F7CEA6-F471-44E9-9C55-AB828FE33F3B}" type="presParOf" srcId="{BDAF3A22-FEAC-448F-96BD-935242E7E804}" destId="{C477CE5C-2F4A-4CFB-A1BB-B83600B3A1AD}" srcOrd="3" destOrd="0" presId="urn:microsoft.com/office/officeart/2009/3/layout/HorizontalOrganizationChart"/>
    <dgm:cxn modelId="{AD3DF179-00AF-4784-9D9E-DCDF69E96DD1}" type="presParOf" srcId="{C477CE5C-2F4A-4CFB-A1BB-B83600B3A1AD}" destId="{00BE0186-14FD-4CC1-8D1F-448C0418B7B5}" srcOrd="0" destOrd="0" presId="urn:microsoft.com/office/officeart/2009/3/layout/HorizontalOrganizationChart"/>
    <dgm:cxn modelId="{6C8A9E4A-578E-494B-AA0B-D76C0EAE82DF}" type="presParOf" srcId="{00BE0186-14FD-4CC1-8D1F-448C0418B7B5}" destId="{C01AF98E-A906-4FBE-BBC8-672893FBE38E}" srcOrd="0" destOrd="0" presId="urn:microsoft.com/office/officeart/2009/3/layout/HorizontalOrganizationChart"/>
    <dgm:cxn modelId="{E2AFBF76-92C9-4455-82A8-3B97C73EAA28}" type="presParOf" srcId="{00BE0186-14FD-4CC1-8D1F-448C0418B7B5}" destId="{217411BD-9574-435C-A84D-BED7BD95C3A2}" srcOrd="1" destOrd="0" presId="urn:microsoft.com/office/officeart/2009/3/layout/HorizontalOrganizationChart"/>
    <dgm:cxn modelId="{AE12FB04-F29A-4B75-B5FC-078B1896D89C}" type="presParOf" srcId="{C477CE5C-2F4A-4CFB-A1BB-B83600B3A1AD}" destId="{69EA248F-E85D-4176-B997-ABFFBB3F527D}" srcOrd="1" destOrd="0" presId="urn:microsoft.com/office/officeart/2009/3/layout/HorizontalOrganizationChart"/>
    <dgm:cxn modelId="{AC7DEC45-03FE-4E47-90D5-F42537528FD3}" type="presParOf" srcId="{69EA248F-E85D-4176-B997-ABFFBB3F527D}" destId="{71165248-F4E8-411C-9C31-07B1C3D9205A}" srcOrd="0" destOrd="0" presId="urn:microsoft.com/office/officeart/2009/3/layout/HorizontalOrganizationChart"/>
    <dgm:cxn modelId="{E0A139CB-F0A8-4B83-A528-2B5BC4A37182}" type="presParOf" srcId="{69EA248F-E85D-4176-B997-ABFFBB3F527D}" destId="{882566DE-5B35-4555-AB60-E285D84125BF}" srcOrd="1" destOrd="0" presId="urn:microsoft.com/office/officeart/2009/3/layout/HorizontalOrganizationChart"/>
    <dgm:cxn modelId="{E028FC8A-5EFB-41B1-A81F-B3C24261201C}" type="presParOf" srcId="{882566DE-5B35-4555-AB60-E285D84125BF}" destId="{36652BE5-C9A7-4A6C-8BDB-D2C78CF3A65D}" srcOrd="0" destOrd="0" presId="urn:microsoft.com/office/officeart/2009/3/layout/HorizontalOrganizationChart"/>
    <dgm:cxn modelId="{1E23F13C-A906-4118-A8A1-A856BD2B7B5A}" type="presParOf" srcId="{36652BE5-C9A7-4A6C-8BDB-D2C78CF3A65D}" destId="{D777EDF2-74D5-49AD-B3B6-9C8A5C9DEAA9}" srcOrd="0" destOrd="0" presId="urn:microsoft.com/office/officeart/2009/3/layout/HorizontalOrganizationChart"/>
    <dgm:cxn modelId="{8B045C58-55B3-45B3-AEAA-DD7E62A36C2E}" type="presParOf" srcId="{36652BE5-C9A7-4A6C-8BDB-D2C78CF3A65D}" destId="{A9690A5E-E963-466D-B928-1C02EB12CE58}" srcOrd="1" destOrd="0" presId="urn:microsoft.com/office/officeart/2009/3/layout/HorizontalOrganizationChart"/>
    <dgm:cxn modelId="{7BAA6128-3DE5-472B-AD4B-DFDC874AEE44}" type="presParOf" srcId="{882566DE-5B35-4555-AB60-E285D84125BF}" destId="{092253B7-9526-48D9-85F5-410B45FC2B1F}" srcOrd="1" destOrd="0" presId="urn:microsoft.com/office/officeart/2009/3/layout/HorizontalOrganizationChart"/>
    <dgm:cxn modelId="{5E18B7FF-C16E-4F69-9106-4DBB537DF95F}" type="presParOf" srcId="{882566DE-5B35-4555-AB60-E285D84125BF}" destId="{CE085767-143C-4ADE-9C4D-DED3B7903D1E}" srcOrd="2" destOrd="0" presId="urn:microsoft.com/office/officeart/2009/3/layout/HorizontalOrganizationChart"/>
    <dgm:cxn modelId="{FCA118DE-6C09-44DD-ADE6-69E0A35E1B1D}" type="presParOf" srcId="{C477CE5C-2F4A-4CFB-A1BB-B83600B3A1AD}" destId="{31A520D9-D1FD-472C-BE65-5FBBFBDA7ADF}" srcOrd="2" destOrd="0" presId="urn:microsoft.com/office/officeart/2009/3/layout/HorizontalOrganizationChart"/>
    <dgm:cxn modelId="{379CB81E-782F-499C-AEED-394E989F3FD3}" type="presParOf" srcId="{1C54B2A6-F53D-4C8C-8039-E79BF4FD171F}" destId="{F93F5741-EDDF-41DF-B005-23D270A7844E}" srcOrd="2" destOrd="0" presId="urn:microsoft.com/office/officeart/2009/3/layout/HorizontalOrganizationChart"/>
    <dgm:cxn modelId="{D6E8340D-5BD3-47FD-BD07-D6CC8432B373}" type="presParOf" srcId="{31CF860B-7100-4456-990A-50D2BF598AA2}" destId="{7B37C953-959D-4787-8F6F-3E1027F59D18}" srcOrd="1" destOrd="0" presId="urn:microsoft.com/office/officeart/2009/3/layout/HorizontalOrganizationChart"/>
    <dgm:cxn modelId="{45D81A56-2DCF-4CE0-8D80-939AD9B2DBF6}" type="presParOf" srcId="{7B37C953-959D-4787-8F6F-3E1027F59D18}" destId="{12250E41-1AEF-4C86-AD13-4D199D2B1835}" srcOrd="0" destOrd="0" presId="urn:microsoft.com/office/officeart/2009/3/layout/HorizontalOrganizationChart"/>
    <dgm:cxn modelId="{8B3595FE-2E33-4CBF-94BD-F29FA4913741}" type="presParOf" srcId="{12250E41-1AEF-4C86-AD13-4D199D2B1835}" destId="{DE794417-A28B-4830-BB7C-C4F563652152}" srcOrd="0" destOrd="0" presId="urn:microsoft.com/office/officeart/2009/3/layout/HorizontalOrganizationChart"/>
    <dgm:cxn modelId="{07BE7FF1-26D7-4CB3-80C1-11A25F19603D}" type="presParOf" srcId="{12250E41-1AEF-4C86-AD13-4D199D2B1835}" destId="{F1C211E2-B618-4247-9B36-E070DC7369D5}" srcOrd="1" destOrd="0" presId="urn:microsoft.com/office/officeart/2009/3/layout/HorizontalOrganizationChart"/>
    <dgm:cxn modelId="{5E73D618-4496-450E-9E53-4C521661B518}" type="presParOf" srcId="{7B37C953-959D-4787-8F6F-3E1027F59D18}" destId="{C1A50911-F95A-4E6D-BBA7-B5F70FEA564D}" srcOrd="1" destOrd="0" presId="urn:microsoft.com/office/officeart/2009/3/layout/HorizontalOrganizationChart"/>
    <dgm:cxn modelId="{3C01D5AF-0BF6-4366-AB05-5EF06DB94094}" type="presParOf" srcId="{7B37C953-959D-4787-8F6F-3E1027F59D18}" destId="{99FE47B0-2C4B-4738-B28E-95CDFC9F2D3A}" srcOrd="2" destOrd="0" presId="urn:microsoft.com/office/officeart/2009/3/layout/HorizontalOrganizationChart"/>
    <dgm:cxn modelId="{D456F476-9383-4C00-A55C-FFCD8B52402E}" type="presParOf" srcId="{31CF860B-7100-4456-990A-50D2BF598AA2}" destId="{2220A04B-22F3-4C2F-8B70-0D99A3479CE2}" srcOrd="2" destOrd="0" presId="urn:microsoft.com/office/officeart/2009/3/layout/HorizontalOrganizationChart"/>
    <dgm:cxn modelId="{04D6581D-D7D8-485F-84CA-532B06419C3F}" type="presParOf" srcId="{2220A04B-22F3-4C2F-8B70-0D99A3479CE2}" destId="{9EC4B98C-30CD-415F-9AD6-CC3E812E08B6}" srcOrd="0" destOrd="0" presId="urn:microsoft.com/office/officeart/2009/3/layout/HorizontalOrganizationChart"/>
    <dgm:cxn modelId="{9630445C-4A08-43CD-8DBA-4E9B46B9D00D}" type="presParOf" srcId="{9EC4B98C-30CD-415F-9AD6-CC3E812E08B6}" destId="{213706B6-4B05-453E-B6AA-E24BE817CF67}" srcOrd="0" destOrd="0" presId="urn:microsoft.com/office/officeart/2009/3/layout/HorizontalOrganizationChart"/>
    <dgm:cxn modelId="{08804C57-6C5D-44D1-A7BF-199F8AA9BD04}" type="presParOf" srcId="{9EC4B98C-30CD-415F-9AD6-CC3E812E08B6}" destId="{D5AF42E4-592E-42C8-91D8-B6081689053D}" srcOrd="1" destOrd="0" presId="urn:microsoft.com/office/officeart/2009/3/layout/HorizontalOrganizationChart"/>
    <dgm:cxn modelId="{FA438F7E-CC2A-40A4-91C6-41307B330471}" type="presParOf" srcId="{2220A04B-22F3-4C2F-8B70-0D99A3479CE2}" destId="{C50E743F-439E-4239-9F29-6A41355C0784}" srcOrd="1" destOrd="0" presId="urn:microsoft.com/office/officeart/2009/3/layout/HorizontalOrganizationChart"/>
    <dgm:cxn modelId="{C3AFE649-6CD0-455C-B244-3B15D1D36169}" type="presParOf" srcId="{C50E743F-439E-4239-9F29-6A41355C0784}" destId="{9D2F875D-FC81-409C-A566-CC1FB64F5C89}" srcOrd="0" destOrd="0" presId="urn:microsoft.com/office/officeart/2009/3/layout/HorizontalOrganizationChart"/>
    <dgm:cxn modelId="{268D0CFA-5FA3-41B0-ABA7-2C4EBE15B388}" type="presParOf" srcId="{C50E743F-439E-4239-9F29-6A41355C0784}" destId="{76B2B0C6-9263-48E3-A197-3BEAAB746CD9}" srcOrd="1" destOrd="0" presId="urn:microsoft.com/office/officeart/2009/3/layout/HorizontalOrganizationChart"/>
    <dgm:cxn modelId="{499D8683-AED1-462F-889B-5F35F5BEAB4E}" type="presParOf" srcId="{76B2B0C6-9263-48E3-A197-3BEAAB746CD9}" destId="{B8876EF2-14AC-4971-BECC-7380785B99A2}" srcOrd="0" destOrd="0" presId="urn:microsoft.com/office/officeart/2009/3/layout/HorizontalOrganizationChart"/>
    <dgm:cxn modelId="{FB8132B2-D993-48F1-B56A-7007DA2A2EC8}" type="presParOf" srcId="{B8876EF2-14AC-4971-BECC-7380785B99A2}" destId="{9709E062-E528-4369-B653-C48CDDB6A271}" srcOrd="0" destOrd="0" presId="urn:microsoft.com/office/officeart/2009/3/layout/HorizontalOrganizationChart"/>
    <dgm:cxn modelId="{83D883C7-44AF-4E82-80C6-45BA38FA2C44}" type="presParOf" srcId="{B8876EF2-14AC-4971-BECC-7380785B99A2}" destId="{F3465E62-6F87-488E-A9AE-4B40659C002C}" srcOrd="1" destOrd="0" presId="urn:microsoft.com/office/officeart/2009/3/layout/HorizontalOrganizationChart"/>
    <dgm:cxn modelId="{025BABC2-1310-43CE-BB8E-BC9A399C0D91}" type="presParOf" srcId="{76B2B0C6-9263-48E3-A197-3BEAAB746CD9}" destId="{821D757C-63F8-48B0-92D6-9412D020BA45}" srcOrd="1" destOrd="0" presId="urn:microsoft.com/office/officeart/2009/3/layout/HorizontalOrganizationChart"/>
    <dgm:cxn modelId="{94564EE5-834E-444D-A731-71984AF7A5A1}" type="presParOf" srcId="{76B2B0C6-9263-48E3-A197-3BEAAB746CD9}" destId="{426CDD7D-8A8B-4377-8C8E-C73B9FE5BC5E}" srcOrd="2" destOrd="0" presId="urn:microsoft.com/office/officeart/2009/3/layout/HorizontalOrganizationChart"/>
    <dgm:cxn modelId="{486A5408-37C0-4E1C-BC62-6D24938E0CE6}" type="presParOf" srcId="{2220A04B-22F3-4C2F-8B70-0D99A3479CE2}" destId="{85D76084-B004-4301-A932-D950F0B1BC11}"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DF12C08-28B6-439A-8DF3-6D8F4D4D199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D91B4400-0A92-493D-A480-03BC1B8BD6A3}">
      <dgm:prSet/>
      <dgm:spPr/>
      <dgm:t>
        <a:bodyPr/>
        <a:lstStyle/>
        <a:p>
          <a:r>
            <a:rPr lang="en-US" dirty="0"/>
            <a:t>Once LICH receives a Provider Acceptance Form, they will then notify the client of their eligibility and verify an intake was scheduled with the destination agency. </a:t>
          </a:r>
        </a:p>
      </dgm:t>
    </dgm:pt>
    <dgm:pt modelId="{E6B66FC3-C501-41ED-B684-C39E388D4AE0}" type="parTrans" cxnId="{F60907CD-45C8-4F5F-B521-4E975091270C}">
      <dgm:prSet/>
      <dgm:spPr/>
      <dgm:t>
        <a:bodyPr/>
        <a:lstStyle/>
        <a:p>
          <a:endParaRPr lang="en-US"/>
        </a:p>
      </dgm:t>
    </dgm:pt>
    <dgm:pt modelId="{3B6F03BA-7D51-457F-BE83-D2A44BB501C9}" type="sibTrans" cxnId="{F60907CD-45C8-4F5F-B521-4E975091270C}">
      <dgm:prSet/>
      <dgm:spPr/>
      <dgm:t>
        <a:bodyPr/>
        <a:lstStyle/>
        <a:p>
          <a:endParaRPr lang="en-US"/>
        </a:p>
      </dgm:t>
    </dgm:pt>
    <dgm:pt modelId="{59C476DF-D9A1-4DEE-B261-2DFFF61A588F}">
      <dgm:prSet/>
      <dgm:spPr/>
      <dgm:t>
        <a:bodyPr/>
        <a:lstStyle/>
        <a:p>
          <a:r>
            <a:rPr lang="en-US" dirty="0"/>
            <a:t>CE Manager will then monitor the outcome of intake and scheduled move-in.</a:t>
          </a:r>
        </a:p>
      </dgm:t>
    </dgm:pt>
    <dgm:pt modelId="{2CE46C95-6332-4A11-85C5-81ED3D941108}" type="parTrans" cxnId="{CF44FA17-C189-4C7F-A4EF-D4133948D19D}">
      <dgm:prSet/>
      <dgm:spPr/>
      <dgm:t>
        <a:bodyPr/>
        <a:lstStyle/>
        <a:p>
          <a:endParaRPr lang="en-US"/>
        </a:p>
      </dgm:t>
    </dgm:pt>
    <dgm:pt modelId="{7A7B0721-B445-4F98-AEEB-E24E4950FAE3}" type="sibTrans" cxnId="{CF44FA17-C189-4C7F-A4EF-D4133948D19D}">
      <dgm:prSet/>
      <dgm:spPr/>
      <dgm:t>
        <a:bodyPr/>
        <a:lstStyle/>
        <a:p>
          <a:endParaRPr lang="en-US"/>
        </a:p>
      </dgm:t>
    </dgm:pt>
    <dgm:pt modelId="{E2483938-26CA-4D46-A13E-220A76CC6282}" type="pres">
      <dgm:prSet presAssocID="{DDF12C08-28B6-439A-8DF3-6D8F4D4D199F}" presName="hierChild1" presStyleCnt="0">
        <dgm:presLayoutVars>
          <dgm:chPref val="1"/>
          <dgm:dir/>
          <dgm:animOne val="branch"/>
          <dgm:animLvl val="lvl"/>
          <dgm:resizeHandles/>
        </dgm:presLayoutVars>
      </dgm:prSet>
      <dgm:spPr/>
    </dgm:pt>
    <dgm:pt modelId="{35BF81CC-D5C2-4373-9E9D-E39ACAFDA132}" type="pres">
      <dgm:prSet presAssocID="{D91B4400-0A92-493D-A480-03BC1B8BD6A3}" presName="hierRoot1" presStyleCnt="0"/>
      <dgm:spPr/>
    </dgm:pt>
    <dgm:pt modelId="{4DD97F3B-9B30-45CC-8B7E-8BB3BEB986BB}" type="pres">
      <dgm:prSet presAssocID="{D91B4400-0A92-493D-A480-03BC1B8BD6A3}" presName="composite" presStyleCnt="0"/>
      <dgm:spPr/>
    </dgm:pt>
    <dgm:pt modelId="{CCEEC3AB-EDDC-49F5-84AA-64925165EAE7}" type="pres">
      <dgm:prSet presAssocID="{D91B4400-0A92-493D-A480-03BC1B8BD6A3}" presName="background" presStyleLbl="node0" presStyleIdx="0" presStyleCnt="2"/>
      <dgm:spPr/>
    </dgm:pt>
    <dgm:pt modelId="{8A933358-6BAA-4278-8126-AACBEE837D56}" type="pres">
      <dgm:prSet presAssocID="{D91B4400-0A92-493D-A480-03BC1B8BD6A3}" presName="text" presStyleLbl="fgAcc0" presStyleIdx="0" presStyleCnt="2">
        <dgm:presLayoutVars>
          <dgm:chPref val="3"/>
        </dgm:presLayoutVars>
      </dgm:prSet>
      <dgm:spPr/>
    </dgm:pt>
    <dgm:pt modelId="{1B902F2C-10AC-475C-B3C7-21DA085EAA01}" type="pres">
      <dgm:prSet presAssocID="{D91B4400-0A92-493D-A480-03BC1B8BD6A3}" presName="hierChild2" presStyleCnt="0"/>
      <dgm:spPr/>
    </dgm:pt>
    <dgm:pt modelId="{793EC1B6-07F3-454E-A3E8-D707F5B0AB39}" type="pres">
      <dgm:prSet presAssocID="{59C476DF-D9A1-4DEE-B261-2DFFF61A588F}" presName="hierRoot1" presStyleCnt="0"/>
      <dgm:spPr/>
    </dgm:pt>
    <dgm:pt modelId="{999325FF-3966-43F5-8311-DE574CEA8DA5}" type="pres">
      <dgm:prSet presAssocID="{59C476DF-D9A1-4DEE-B261-2DFFF61A588F}" presName="composite" presStyleCnt="0"/>
      <dgm:spPr/>
    </dgm:pt>
    <dgm:pt modelId="{A4CC8566-F339-4846-B589-1FC40754D3AF}" type="pres">
      <dgm:prSet presAssocID="{59C476DF-D9A1-4DEE-B261-2DFFF61A588F}" presName="background" presStyleLbl="node0" presStyleIdx="1" presStyleCnt="2"/>
      <dgm:spPr/>
    </dgm:pt>
    <dgm:pt modelId="{E711696B-078B-4F46-A1EB-C9B9B42484B1}" type="pres">
      <dgm:prSet presAssocID="{59C476DF-D9A1-4DEE-B261-2DFFF61A588F}" presName="text" presStyleLbl="fgAcc0" presStyleIdx="1" presStyleCnt="2">
        <dgm:presLayoutVars>
          <dgm:chPref val="3"/>
        </dgm:presLayoutVars>
      </dgm:prSet>
      <dgm:spPr/>
    </dgm:pt>
    <dgm:pt modelId="{8ED4F0D2-9A27-4FB6-B767-567590C3F633}" type="pres">
      <dgm:prSet presAssocID="{59C476DF-D9A1-4DEE-B261-2DFFF61A588F}" presName="hierChild2" presStyleCnt="0"/>
      <dgm:spPr/>
    </dgm:pt>
  </dgm:ptLst>
  <dgm:cxnLst>
    <dgm:cxn modelId="{CF44FA17-C189-4C7F-A4EF-D4133948D19D}" srcId="{DDF12C08-28B6-439A-8DF3-6D8F4D4D199F}" destId="{59C476DF-D9A1-4DEE-B261-2DFFF61A588F}" srcOrd="1" destOrd="0" parTransId="{2CE46C95-6332-4A11-85C5-81ED3D941108}" sibTransId="{7A7B0721-B445-4F98-AEEB-E24E4950FAE3}"/>
    <dgm:cxn modelId="{42BF5032-834A-40FA-B4C2-0C838B6BA301}" type="presOf" srcId="{D91B4400-0A92-493D-A480-03BC1B8BD6A3}" destId="{8A933358-6BAA-4278-8126-AACBEE837D56}" srcOrd="0" destOrd="0" presId="urn:microsoft.com/office/officeart/2005/8/layout/hierarchy1"/>
    <dgm:cxn modelId="{AE7F0A60-2127-494A-911B-4CE28C568436}" type="presOf" srcId="{59C476DF-D9A1-4DEE-B261-2DFFF61A588F}" destId="{E711696B-078B-4F46-A1EB-C9B9B42484B1}" srcOrd="0" destOrd="0" presId="urn:microsoft.com/office/officeart/2005/8/layout/hierarchy1"/>
    <dgm:cxn modelId="{68D9234D-D08E-429F-A9D8-DB566619C871}" type="presOf" srcId="{DDF12C08-28B6-439A-8DF3-6D8F4D4D199F}" destId="{E2483938-26CA-4D46-A13E-220A76CC6282}" srcOrd="0" destOrd="0" presId="urn:microsoft.com/office/officeart/2005/8/layout/hierarchy1"/>
    <dgm:cxn modelId="{F60907CD-45C8-4F5F-B521-4E975091270C}" srcId="{DDF12C08-28B6-439A-8DF3-6D8F4D4D199F}" destId="{D91B4400-0A92-493D-A480-03BC1B8BD6A3}" srcOrd="0" destOrd="0" parTransId="{E6B66FC3-C501-41ED-B684-C39E388D4AE0}" sibTransId="{3B6F03BA-7D51-457F-BE83-D2A44BB501C9}"/>
    <dgm:cxn modelId="{E6A39F26-97FB-4478-8128-BAFDE1AB73B1}" type="presParOf" srcId="{E2483938-26CA-4D46-A13E-220A76CC6282}" destId="{35BF81CC-D5C2-4373-9E9D-E39ACAFDA132}" srcOrd="0" destOrd="0" presId="urn:microsoft.com/office/officeart/2005/8/layout/hierarchy1"/>
    <dgm:cxn modelId="{EAE2F35D-2535-4E61-ABE3-7D4ACF860D8B}" type="presParOf" srcId="{35BF81CC-D5C2-4373-9E9D-E39ACAFDA132}" destId="{4DD97F3B-9B30-45CC-8B7E-8BB3BEB986BB}" srcOrd="0" destOrd="0" presId="urn:microsoft.com/office/officeart/2005/8/layout/hierarchy1"/>
    <dgm:cxn modelId="{B160C79F-B082-4374-8DBC-0518417EB721}" type="presParOf" srcId="{4DD97F3B-9B30-45CC-8B7E-8BB3BEB986BB}" destId="{CCEEC3AB-EDDC-49F5-84AA-64925165EAE7}" srcOrd="0" destOrd="0" presId="urn:microsoft.com/office/officeart/2005/8/layout/hierarchy1"/>
    <dgm:cxn modelId="{AB240CB4-3DDF-4C59-9989-0F5717B25014}" type="presParOf" srcId="{4DD97F3B-9B30-45CC-8B7E-8BB3BEB986BB}" destId="{8A933358-6BAA-4278-8126-AACBEE837D56}" srcOrd="1" destOrd="0" presId="urn:microsoft.com/office/officeart/2005/8/layout/hierarchy1"/>
    <dgm:cxn modelId="{286A4B96-DFFE-4C27-9EB8-42185CF4E7A0}" type="presParOf" srcId="{35BF81CC-D5C2-4373-9E9D-E39ACAFDA132}" destId="{1B902F2C-10AC-475C-B3C7-21DA085EAA01}" srcOrd="1" destOrd="0" presId="urn:microsoft.com/office/officeart/2005/8/layout/hierarchy1"/>
    <dgm:cxn modelId="{7FE37C58-B157-4B1D-A931-39116F2BC23F}" type="presParOf" srcId="{E2483938-26CA-4D46-A13E-220A76CC6282}" destId="{793EC1B6-07F3-454E-A3E8-D707F5B0AB39}" srcOrd="1" destOrd="0" presId="urn:microsoft.com/office/officeart/2005/8/layout/hierarchy1"/>
    <dgm:cxn modelId="{6021FC5F-48EC-46C9-8128-DD1278A469FB}" type="presParOf" srcId="{793EC1B6-07F3-454E-A3E8-D707F5B0AB39}" destId="{999325FF-3966-43F5-8311-DE574CEA8DA5}" srcOrd="0" destOrd="0" presId="urn:microsoft.com/office/officeart/2005/8/layout/hierarchy1"/>
    <dgm:cxn modelId="{ABF11042-4616-43C9-B719-10ACB7BADF93}" type="presParOf" srcId="{999325FF-3966-43F5-8311-DE574CEA8DA5}" destId="{A4CC8566-F339-4846-B589-1FC40754D3AF}" srcOrd="0" destOrd="0" presId="urn:microsoft.com/office/officeart/2005/8/layout/hierarchy1"/>
    <dgm:cxn modelId="{5CD81249-1C07-4CC0-A729-0D2CECF13B03}" type="presParOf" srcId="{999325FF-3966-43F5-8311-DE574CEA8DA5}" destId="{E711696B-078B-4F46-A1EB-C9B9B42484B1}" srcOrd="1" destOrd="0" presId="urn:microsoft.com/office/officeart/2005/8/layout/hierarchy1"/>
    <dgm:cxn modelId="{CDEB28A9-DEDB-4B35-96C9-B6A1D9F65C07}" type="presParOf" srcId="{793EC1B6-07F3-454E-A3E8-D707F5B0AB39}" destId="{8ED4F0D2-9A27-4FB6-B767-567590C3F63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20310F0-8EA3-4750-95C5-F28B333D160F}" type="doc">
      <dgm:prSet loTypeId="urn:microsoft.com/office/officeart/2008/layout/LinedList" loCatId="list" qsTypeId="urn:microsoft.com/office/officeart/2005/8/quickstyle/simple3" qsCatId="simple" csTypeId="urn:microsoft.com/office/officeart/2005/8/colors/accent2_2" csCatId="accent2" phldr="1"/>
      <dgm:spPr/>
      <dgm:t>
        <a:bodyPr/>
        <a:lstStyle/>
        <a:p>
          <a:endParaRPr lang="en-US"/>
        </a:p>
      </dgm:t>
    </dgm:pt>
    <dgm:pt modelId="{530A52F3-9320-42B2-B842-CBEB768F9253}">
      <dgm:prSet/>
      <dgm:spPr/>
      <dgm:t>
        <a:bodyPr/>
        <a:lstStyle/>
        <a:p>
          <a:r>
            <a:rPr lang="en-US" dirty="0"/>
            <a:t>Per the Chronic Homeless Definition, a household housed for seven (7) days is no longer considered Chronically Homeless (trial stays are not counted toward breaks).</a:t>
          </a:r>
        </a:p>
      </dgm:t>
    </dgm:pt>
    <dgm:pt modelId="{344209B2-379D-4388-9339-904161C66D8B}" type="parTrans" cxnId="{24DEFB93-78C1-44C5-9CA6-BF1406C76437}">
      <dgm:prSet/>
      <dgm:spPr/>
      <dgm:t>
        <a:bodyPr/>
        <a:lstStyle/>
        <a:p>
          <a:endParaRPr lang="en-US"/>
        </a:p>
      </dgm:t>
    </dgm:pt>
    <dgm:pt modelId="{BC247B7C-5238-4729-A946-D799162D5DFB}" type="sibTrans" cxnId="{24DEFB93-78C1-44C5-9CA6-BF1406C76437}">
      <dgm:prSet/>
      <dgm:spPr/>
      <dgm:t>
        <a:bodyPr/>
        <a:lstStyle/>
        <a:p>
          <a:endParaRPr lang="en-US"/>
        </a:p>
      </dgm:t>
    </dgm:pt>
    <dgm:pt modelId="{4C0B9255-CC2C-45E5-A96D-FEB0E9748455}">
      <dgm:prSet/>
      <dgm:spPr/>
      <dgm:t>
        <a:bodyPr/>
        <a:lstStyle/>
        <a:p>
          <a:r>
            <a:rPr lang="en-US" dirty="0"/>
            <a:t>Households should get linked to any program or community services that will help them retain their housing.</a:t>
          </a:r>
        </a:p>
      </dgm:t>
    </dgm:pt>
    <dgm:pt modelId="{34909416-4EAB-4AE0-A588-247A15B8A576}" type="parTrans" cxnId="{26603C5F-A155-4793-9B3F-0840D3246B63}">
      <dgm:prSet/>
      <dgm:spPr/>
      <dgm:t>
        <a:bodyPr/>
        <a:lstStyle/>
        <a:p>
          <a:endParaRPr lang="en-US"/>
        </a:p>
      </dgm:t>
    </dgm:pt>
    <dgm:pt modelId="{FDE2F6AE-7AE3-496D-A40C-78C833328B1B}" type="sibTrans" cxnId="{26603C5F-A155-4793-9B3F-0840D3246B63}">
      <dgm:prSet/>
      <dgm:spPr/>
      <dgm:t>
        <a:bodyPr/>
        <a:lstStyle/>
        <a:p>
          <a:endParaRPr lang="en-US"/>
        </a:p>
      </dgm:t>
    </dgm:pt>
    <dgm:pt modelId="{D4CA8686-F52F-4D3E-A42F-A8118F45A74C}">
      <dgm:prSet/>
      <dgm:spPr/>
      <dgm:t>
        <a:bodyPr/>
        <a:lstStyle/>
        <a:p>
          <a:pPr>
            <a:buFont typeface="Calibri" panose="020F0502020204030204" pitchFamily="34" charset="0"/>
            <a:buChar char="•"/>
          </a:pPr>
          <a:r>
            <a:rPr lang="en-US" dirty="0"/>
            <a:t>Once a household has successfully moved in, the CE Manager will update LICH records and ensure appropriate record keeping in HMIS. </a:t>
          </a:r>
        </a:p>
      </dgm:t>
    </dgm:pt>
    <dgm:pt modelId="{18234E3D-3765-4680-B4DE-F51A4ED27F8A}" type="parTrans" cxnId="{0A80D6AB-EA12-4E7E-BDC5-840777009FB3}">
      <dgm:prSet/>
      <dgm:spPr/>
      <dgm:t>
        <a:bodyPr/>
        <a:lstStyle/>
        <a:p>
          <a:endParaRPr lang="en-US"/>
        </a:p>
      </dgm:t>
    </dgm:pt>
    <dgm:pt modelId="{88F1E929-E26A-4544-A1B6-3817E3AFF5D3}" type="sibTrans" cxnId="{0A80D6AB-EA12-4E7E-BDC5-840777009FB3}">
      <dgm:prSet/>
      <dgm:spPr/>
      <dgm:t>
        <a:bodyPr/>
        <a:lstStyle/>
        <a:p>
          <a:endParaRPr lang="en-US"/>
        </a:p>
      </dgm:t>
    </dgm:pt>
    <dgm:pt modelId="{7E19075A-6FD7-44E7-8C27-1098BD50E930}">
      <dgm:prSet/>
      <dgm:spPr/>
      <dgm:t>
        <a:bodyPr/>
        <a:lstStyle/>
        <a:p>
          <a:r>
            <a:rPr lang="en-US" dirty="0"/>
            <a:t>Periodic “check-ins” by LICH staff will take place to review PSH retention following placement.</a:t>
          </a:r>
        </a:p>
      </dgm:t>
    </dgm:pt>
    <dgm:pt modelId="{57C6855F-060C-4E77-9913-3191418CF5C9}" type="parTrans" cxnId="{CD880A01-788B-47EE-B3DB-6FE7B2C9464B}">
      <dgm:prSet/>
      <dgm:spPr/>
      <dgm:t>
        <a:bodyPr/>
        <a:lstStyle/>
        <a:p>
          <a:endParaRPr lang="en-US"/>
        </a:p>
      </dgm:t>
    </dgm:pt>
    <dgm:pt modelId="{A411F29D-F8B4-41BD-85FD-57A025E14ABB}" type="sibTrans" cxnId="{CD880A01-788B-47EE-B3DB-6FE7B2C9464B}">
      <dgm:prSet/>
      <dgm:spPr/>
      <dgm:t>
        <a:bodyPr/>
        <a:lstStyle/>
        <a:p>
          <a:endParaRPr lang="en-US"/>
        </a:p>
      </dgm:t>
    </dgm:pt>
    <dgm:pt modelId="{554E699E-A51F-4AA5-9BAA-E8B348F6E6B8}" type="pres">
      <dgm:prSet presAssocID="{620310F0-8EA3-4750-95C5-F28B333D160F}" presName="vert0" presStyleCnt="0">
        <dgm:presLayoutVars>
          <dgm:dir/>
          <dgm:animOne val="branch"/>
          <dgm:animLvl val="lvl"/>
        </dgm:presLayoutVars>
      </dgm:prSet>
      <dgm:spPr/>
    </dgm:pt>
    <dgm:pt modelId="{D6F0750A-B8A2-4DA9-B4C5-137656A6AFCA}" type="pres">
      <dgm:prSet presAssocID="{D4CA8686-F52F-4D3E-A42F-A8118F45A74C}" presName="thickLine" presStyleLbl="alignNode1" presStyleIdx="0" presStyleCnt="4"/>
      <dgm:spPr/>
    </dgm:pt>
    <dgm:pt modelId="{3BA568F3-1A8D-4970-8A28-BD2609E4B3B0}" type="pres">
      <dgm:prSet presAssocID="{D4CA8686-F52F-4D3E-A42F-A8118F45A74C}" presName="horz1" presStyleCnt="0"/>
      <dgm:spPr/>
    </dgm:pt>
    <dgm:pt modelId="{03D2C80D-3287-45BD-B896-80CC94EA9C08}" type="pres">
      <dgm:prSet presAssocID="{D4CA8686-F52F-4D3E-A42F-A8118F45A74C}" presName="tx1" presStyleLbl="revTx" presStyleIdx="0" presStyleCnt="4"/>
      <dgm:spPr/>
    </dgm:pt>
    <dgm:pt modelId="{597152A8-F750-444E-8B20-585789ED0B87}" type="pres">
      <dgm:prSet presAssocID="{D4CA8686-F52F-4D3E-A42F-A8118F45A74C}" presName="vert1" presStyleCnt="0"/>
      <dgm:spPr/>
    </dgm:pt>
    <dgm:pt modelId="{D4ABC8F0-2970-49E3-8C2F-CD8E0C688AA3}" type="pres">
      <dgm:prSet presAssocID="{530A52F3-9320-42B2-B842-CBEB768F9253}" presName="thickLine" presStyleLbl="alignNode1" presStyleIdx="1" presStyleCnt="4"/>
      <dgm:spPr/>
    </dgm:pt>
    <dgm:pt modelId="{7E036A43-502D-4471-A9A3-0223D08D65AE}" type="pres">
      <dgm:prSet presAssocID="{530A52F3-9320-42B2-B842-CBEB768F9253}" presName="horz1" presStyleCnt="0"/>
      <dgm:spPr/>
    </dgm:pt>
    <dgm:pt modelId="{0F0B3CCE-9295-4D44-B031-A1F078B9DC7C}" type="pres">
      <dgm:prSet presAssocID="{530A52F3-9320-42B2-B842-CBEB768F9253}" presName="tx1" presStyleLbl="revTx" presStyleIdx="1" presStyleCnt="4"/>
      <dgm:spPr/>
    </dgm:pt>
    <dgm:pt modelId="{36F1149D-A9E6-4386-81CD-E7DBAADD314F}" type="pres">
      <dgm:prSet presAssocID="{530A52F3-9320-42B2-B842-CBEB768F9253}" presName="vert1" presStyleCnt="0"/>
      <dgm:spPr/>
    </dgm:pt>
    <dgm:pt modelId="{A9B601AD-259E-47E2-A7FA-E75CDBBC913A}" type="pres">
      <dgm:prSet presAssocID="{4C0B9255-CC2C-45E5-A96D-FEB0E9748455}" presName="thickLine" presStyleLbl="alignNode1" presStyleIdx="2" presStyleCnt="4"/>
      <dgm:spPr/>
    </dgm:pt>
    <dgm:pt modelId="{5CE1A3B1-A093-47DD-94EB-DD51BD577732}" type="pres">
      <dgm:prSet presAssocID="{4C0B9255-CC2C-45E5-A96D-FEB0E9748455}" presName="horz1" presStyleCnt="0"/>
      <dgm:spPr/>
    </dgm:pt>
    <dgm:pt modelId="{61EF7279-8579-4074-B130-1EB3C722F531}" type="pres">
      <dgm:prSet presAssocID="{4C0B9255-CC2C-45E5-A96D-FEB0E9748455}" presName="tx1" presStyleLbl="revTx" presStyleIdx="2" presStyleCnt="4"/>
      <dgm:spPr/>
    </dgm:pt>
    <dgm:pt modelId="{5C1A0317-134A-4686-8F45-767A7C5B447C}" type="pres">
      <dgm:prSet presAssocID="{4C0B9255-CC2C-45E5-A96D-FEB0E9748455}" presName="vert1" presStyleCnt="0"/>
      <dgm:spPr/>
    </dgm:pt>
    <dgm:pt modelId="{81C55AC6-4DDA-4D0C-9D85-EFEB787BB534}" type="pres">
      <dgm:prSet presAssocID="{7E19075A-6FD7-44E7-8C27-1098BD50E930}" presName="thickLine" presStyleLbl="alignNode1" presStyleIdx="3" presStyleCnt="4"/>
      <dgm:spPr/>
    </dgm:pt>
    <dgm:pt modelId="{449B591E-E4B3-4E8C-A0CA-D20BF901FEB2}" type="pres">
      <dgm:prSet presAssocID="{7E19075A-6FD7-44E7-8C27-1098BD50E930}" presName="horz1" presStyleCnt="0"/>
      <dgm:spPr/>
    </dgm:pt>
    <dgm:pt modelId="{76CF992C-D45E-47AD-AE72-2F2FE986860E}" type="pres">
      <dgm:prSet presAssocID="{7E19075A-6FD7-44E7-8C27-1098BD50E930}" presName="tx1" presStyleLbl="revTx" presStyleIdx="3" presStyleCnt="4"/>
      <dgm:spPr/>
    </dgm:pt>
    <dgm:pt modelId="{04E3F95F-232F-466D-9C6D-5DB3C57A5F6A}" type="pres">
      <dgm:prSet presAssocID="{7E19075A-6FD7-44E7-8C27-1098BD50E930}" presName="vert1" presStyleCnt="0"/>
      <dgm:spPr/>
    </dgm:pt>
  </dgm:ptLst>
  <dgm:cxnLst>
    <dgm:cxn modelId="{CD880A01-788B-47EE-B3DB-6FE7B2C9464B}" srcId="{620310F0-8EA3-4750-95C5-F28B333D160F}" destId="{7E19075A-6FD7-44E7-8C27-1098BD50E930}" srcOrd="3" destOrd="0" parTransId="{57C6855F-060C-4E77-9913-3191418CF5C9}" sibTransId="{A411F29D-F8B4-41BD-85FD-57A025E14ABB}"/>
    <dgm:cxn modelId="{DD79391A-D9FA-41D8-81D9-1D0515B99D11}" type="presOf" srcId="{D4CA8686-F52F-4D3E-A42F-A8118F45A74C}" destId="{03D2C80D-3287-45BD-B896-80CC94EA9C08}" srcOrd="0" destOrd="0" presId="urn:microsoft.com/office/officeart/2008/layout/LinedList"/>
    <dgm:cxn modelId="{26603C5F-A155-4793-9B3F-0840D3246B63}" srcId="{620310F0-8EA3-4750-95C5-F28B333D160F}" destId="{4C0B9255-CC2C-45E5-A96D-FEB0E9748455}" srcOrd="2" destOrd="0" parTransId="{34909416-4EAB-4AE0-A588-247A15B8A576}" sibTransId="{FDE2F6AE-7AE3-496D-A40C-78C833328B1B}"/>
    <dgm:cxn modelId="{E13A6F78-1BE4-48C8-99AC-FD166F5AD0E9}" type="presOf" srcId="{4C0B9255-CC2C-45E5-A96D-FEB0E9748455}" destId="{61EF7279-8579-4074-B130-1EB3C722F531}" srcOrd="0" destOrd="0" presId="urn:microsoft.com/office/officeart/2008/layout/LinedList"/>
    <dgm:cxn modelId="{24DEFB93-78C1-44C5-9CA6-BF1406C76437}" srcId="{620310F0-8EA3-4750-95C5-F28B333D160F}" destId="{530A52F3-9320-42B2-B842-CBEB768F9253}" srcOrd="1" destOrd="0" parTransId="{344209B2-379D-4388-9339-904161C66D8B}" sibTransId="{BC247B7C-5238-4729-A946-D799162D5DFB}"/>
    <dgm:cxn modelId="{43C83D9D-8F2B-465E-B385-61F2A85C9525}" type="presOf" srcId="{620310F0-8EA3-4750-95C5-F28B333D160F}" destId="{554E699E-A51F-4AA5-9BAA-E8B348F6E6B8}" srcOrd="0" destOrd="0" presId="urn:microsoft.com/office/officeart/2008/layout/LinedList"/>
    <dgm:cxn modelId="{0A80D6AB-EA12-4E7E-BDC5-840777009FB3}" srcId="{620310F0-8EA3-4750-95C5-F28B333D160F}" destId="{D4CA8686-F52F-4D3E-A42F-A8118F45A74C}" srcOrd="0" destOrd="0" parTransId="{18234E3D-3765-4680-B4DE-F51A4ED27F8A}" sibTransId="{88F1E929-E26A-4544-A1B6-3817E3AFF5D3}"/>
    <dgm:cxn modelId="{D65331BD-39AB-4CD8-BC80-4B748E51EE91}" type="presOf" srcId="{530A52F3-9320-42B2-B842-CBEB768F9253}" destId="{0F0B3CCE-9295-4D44-B031-A1F078B9DC7C}" srcOrd="0" destOrd="0" presId="urn:microsoft.com/office/officeart/2008/layout/LinedList"/>
    <dgm:cxn modelId="{C9C4EACF-ACDB-4899-B62B-F255B26381B0}" type="presOf" srcId="{7E19075A-6FD7-44E7-8C27-1098BD50E930}" destId="{76CF992C-D45E-47AD-AE72-2F2FE986860E}" srcOrd="0" destOrd="0" presId="urn:microsoft.com/office/officeart/2008/layout/LinedList"/>
    <dgm:cxn modelId="{BA82B4AA-072D-4BA5-95A8-7F5202F04E3A}" type="presParOf" srcId="{554E699E-A51F-4AA5-9BAA-E8B348F6E6B8}" destId="{D6F0750A-B8A2-4DA9-B4C5-137656A6AFCA}" srcOrd="0" destOrd="0" presId="urn:microsoft.com/office/officeart/2008/layout/LinedList"/>
    <dgm:cxn modelId="{8AD158CF-81F2-4782-81FC-ADD6C1D6EC0B}" type="presParOf" srcId="{554E699E-A51F-4AA5-9BAA-E8B348F6E6B8}" destId="{3BA568F3-1A8D-4970-8A28-BD2609E4B3B0}" srcOrd="1" destOrd="0" presId="urn:microsoft.com/office/officeart/2008/layout/LinedList"/>
    <dgm:cxn modelId="{67FED2AC-C301-4050-944B-12BE16107BD0}" type="presParOf" srcId="{3BA568F3-1A8D-4970-8A28-BD2609E4B3B0}" destId="{03D2C80D-3287-45BD-B896-80CC94EA9C08}" srcOrd="0" destOrd="0" presId="urn:microsoft.com/office/officeart/2008/layout/LinedList"/>
    <dgm:cxn modelId="{A11DF36C-5FD9-4CD9-B98B-85759C4BF05B}" type="presParOf" srcId="{3BA568F3-1A8D-4970-8A28-BD2609E4B3B0}" destId="{597152A8-F750-444E-8B20-585789ED0B87}" srcOrd="1" destOrd="0" presId="urn:microsoft.com/office/officeart/2008/layout/LinedList"/>
    <dgm:cxn modelId="{FA54A1AB-29E6-4762-A040-D30AA1B6835A}" type="presParOf" srcId="{554E699E-A51F-4AA5-9BAA-E8B348F6E6B8}" destId="{D4ABC8F0-2970-49E3-8C2F-CD8E0C688AA3}" srcOrd="2" destOrd="0" presId="urn:microsoft.com/office/officeart/2008/layout/LinedList"/>
    <dgm:cxn modelId="{56DB4CAE-D665-48E0-8150-8BE50EC9869D}" type="presParOf" srcId="{554E699E-A51F-4AA5-9BAA-E8B348F6E6B8}" destId="{7E036A43-502D-4471-A9A3-0223D08D65AE}" srcOrd="3" destOrd="0" presId="urn:microsoft.com/office/officeart/2008/layout/LinedList"/>
    <dgm:cxn modelId="{83715022-1C78-4AE3-B55E-0552711933D6}" type="presParOf" srcId="{7E036A43-502D-4471-A9A3-0223D08D65AE}" destId="{0F0B3CCE-9295-4D44-B031-A1F078B9DC7C}" srcOrd="0" destOrd="0" presId="urn:microsoft.com/office/officeart/2008/layout/LinedList"/>
    <dgm:cxn modelId="{34D382D4-6F8D-4B8F-9C95-AE0A5E6F9ACE}" type="presParOf" srcId="{7E036A43-502D-4471-A9A3-0223D08D65AE}" destId="{36F1149D-A9E6-4386-81CD-E7DBAADD314F}" srcOrd="1" destOrd="0" presId="urn:microsoft.com/office/officeart/2008/layout/LinedList"/>
    <dgm:cxn modelId="{CC1E5D94-E573-421A-995C-6765DD0CF525}" type="presParOf" srcId="{554E699E-A51F-4AA5-9BAA-E8B348F6E6B8}" destId="{A9B601AD-259E-47E2-A7FA-E75CDBBC913A}" srcOrd="4" destOrd="0" presId="urn:microsoft.com/office/officeart/2008/layout/LinedList"/>
    <dgm:cxn modelId="{21AC93C3-E1A4-449E-8A68-50CDCCB992C4}" type="presParOf" srcId="{554E699E-A51F-4AA5-9BAA-E8B348F6E6B8}" destId="{5CE1A3B1-A093-47DD-94EB-DD51BD577732}" srcOrd="5" destOrd="0" presId="urn:microsoft.com/office/officeart/2008/layout/LinedList"/>
    <dgm:cxn modelId="{36123B07-8426-488D-94BD-CA195A7DC6CD}" type="presParOf" srcId="{5CE1A3B1-A093-47DD-94EB-DD51BD577732}" destId="{61EF7279-8579-4074-B130-1EB3C722F531}" srcOrd="0" destOrd="0" presId="urn:microsoft.com/office/officeart/2008/layout/LinedList"/>
    <dgm:cxn modelId="{75FC4C1B-A504-48B7-8A82-7B441989339F}" type="presParOf" srcId="{5CE1A3B1-A093-47DD-94EB-DD51BD577732}" destId="{5C1A0317-134A-4686-8F45-767A7C5B447C}" srcOrd="1" destOrd="0" presId="urn:microsoft.com/office/officeart/2008/layout/LinedList"/>
    <dgm:cxn modelId="{E80D3B12-C495-4299-846B-878576A74266}" type="presParOf" srcId="{554E699E-A51F-4AA5-9BAA-E8B348F6E6B8}" destId="{81C55AC6-4DDA-4D0C-9D85-EFEB787BB534}" srcOrd="6" destOrd="0" presId="urn:microsoft.com/office/officeart/2008/layout/LinedList"/>
    <dgm:cxn modelId="{769274AF-7960-4340-AFFC-2F3EA23EE62A}" type="presParOf" srcId="{554E699E-A51F-4AA5-9BAA-E8B348F6E6B8}" destId="{449B591E-E4B3-4E8C-A0CA-D20BF901FEB2}" srcOrd="7" destOrd="0" presId="urn:microsoft.com/office/officeart/2008/layout/LinedList"/>
    <dgm:cxn modelId="{BB8B7D94-6255-4EBC-B056-78B14B9B0B1A}" type="presParOf" srcId="{449B591E-E4B3-4E8C-A0CA-D20BF901FEB2}" destId="{76CF992C-D45E-47AD-AE72-2F2FE986860E}" srcOrd="0" destOrd="0" presId="urn:microsoft.com/office/officeart/2008/layout/LinedList"/>
    <dgm:cxn modelId="{F57D150E-646C-49C3-8E9C-D6C71ED91762}" type="presParOf" srcId="{449B591E-E4B3-4E8C-A0CA-D20BF901FEB2}" destId="{04E3F95F-232F-466D-9C6D-5DB3C57A5F6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B576AE-7DF1-4076-872B-BBBE68C574C9}">
      <dsp:nvSpPr>
        <dsp:cNvPr id="0" name=""/>
        <dsp:cNvSpPr/>
      </dsp:nvSpPr>
      <dsp:spPr>
        <a:xfrm>
          <a:off x="2113" y="201843"/>
          <a:ext cx="4506738" cy="3211051"/>
        </a:xfrm>
        <a:prstGeom prst="roundRect">
          <a:avLst>
            <a:gd name="adj" fmla="val 10000"/>
          </a:avLst>
        </a:prstGeom>
        <a:gradFill rotWithShape="0">
          <a:gsLst>
            <a:gs pos="0">
              <a:schemeClr val="dk2">
                <a:hueOff val="0"/>
                <a:satOff val="0"/>
                <a:lumOff val="0"/>
                <a:alphaOff val="0"/>
                <a:tint val="98000"/>
                <a:hueMod val="94000"/>
                <a:satMod val="130000"/>
                <a:lumMod val="128000"/>
              </a:schemeClr>
            </a:gs>
            <a:gs pos="100000">
              <a:schemeClr val="dk2">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Once a PSH Vacancy Notification Form is submitted to the CE Manager, the CE Manager will review the form to determine if enough information has been provided* to make a referral.  A confirmation of a complete form will be provided via email. </a:t>
          </a:r>
        </a:p>
      </dsp:txBody>
      <dsp:txXfrm>
        <a:off x="96161" y="295891"/>
        <a:ext cx="4318642" cy="3022955"/>
      </dsp:txXfrm>
    </dsp:sp>
    <dsp:sp modelId="{1D9BC9D3-3A51-4D03-8C6D-8309710DE827}">
      <dsp:nvSpPr>
        <dsp:cNvPr id="0" name=""/>
        <dsp:cNvSpPr/>
      </dsp:nvSpPr>
      <dsp:spPr>
        <a:xfrm>
          <a:off x="4959525" y="1248533"/>
          <a:ext cx="955428" cy="1117671"/>
        </a:xfrm>
        <a:prstGeom prst="rightArrow">
          <a:avLst>
            <a:gd name="adj1" fmla="val 60000"/>
            <a:gd name="adj2" fmla="val 50000"/>
          </a:avLst>
        </a:prstGeom>
        <a:gradFill rotWithShape="0">
          <a:gsLst>
            <a:gs pos="0">
              <a:schemeClr val="dk2">
                <a:tint val="60000"/>
                <a:hueOff val="0"/>
                <a:satOff val="0"/>
                <a:lumOff val="0"/>
                <a:alphaOff val="0"/>
                <a:tint val="98000"/>
                <a:hueMod val="94000"/>
                <a:satMod val="130000"/>
                <a:lumMod val="128000"/>
              </a:schemeClr>
            </a:gs>
            <a:gs pos="100000">
              <a:schemeClr val="dk2">
                <a:tint val="60000"/>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4959525" y="1472067"/>
        <a:ext cx="668800" cy="670603"/>
      </dsp:txXfrm>
    </dsp:sp>
    <dsp:sp modelId="{3E53F1F9-D95C-43DC-8349-AB4F6C26BCCA}">
      <dsp:nvSpPr>
        <dsp:cNvPr id="0" name=""/>
        <dsp:cNvSpPr/>
      </dsp:nvSpPr>
      <dsp:spPr>
        <a:xfrm>
          <a:off x="6311547" y="201843"/>
          <a:ext cx="4506738" cy="3211051"/>
        </a:xfrm>
        <a:prstGeom prst="roundRect">
          <a:avLst>
            <a:gd name="adj" fmla="val 10000"/>
          </a:avLst>
        </a:prstGeom>
        <a:gradFill rotWithShape="0">
          <a:gsLst>
            <a:gs pos="0">
              <a:schemeClr val="dk2">
                <a:hueOff val="0"/>
                <a:satOff val="0"/>
                <a:lumOff val="0"/>
                <a:alphaOff val="0"/>
                <a:tint val="98000"/>
                <a:hueMod val="94000"/>
                <a:satMod val="130000"/>
                <a:lumMod val="128000"/>
              </a:schemeClr>
            </a:gs>
            <a:gs pos="100000">
              <a:schemeClr val="dk2">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*Often times, it is the “little details” that determine a household’s interest in a vacancy, so a complete PSH Vacancy Notification Form with a description of the unit can impact timely household referrals and general interest in a unit.  It is highly encouraged that providers provide photos of a unit if possible. Providers should maintain ongoing communication with CE Manager.</a:t>
          </a:r>
        </a:p>
      </dsp:txBody>
      <dsp:txXfrm>
        <a:off x="6405595" y="295891"/>
        <a:ext cx="4318642" cy="30229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58FB5D-D376-4159-930F-2C65E8EDE821}">
      <dsp:nvSpPr>
        <dsp:cNvPr id="0" name=""/>
        <dsp:cNvSpPr/>
      </dsp:nvSpPr>
      <dsp:spPr>
        <a:xfrm>
          <a:off x="845" y="0"/>
          <a:ext cx="3423641" cy="3614738"/>
        </a:xfrm>
        <a:prstGeom prst="rect">
          <a:avLst/>
        </a:prstGeom>
        <a:solidFill>
          <a:schemeClr val="accent2">
            <a:shade val="50000"/>
            <a:hueOff val="0"/>
            <a:satOff val="0"/>
            <a:lumOff val="0"/>
            <a:alphaOff val="0"/>
          </a:schemeClr>
        </a:solidFill>
        <a:ln w="15875" cap="rnd" cmpd="sng" algn="ctr">
          <a:solidFill>
            <a:schemeClr val="accent2">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8180" tIns="0" rIns="338180" bIns="330200" numCol="1" spcCol="1270" anchor="t" anchorCtr="0">
          <a:noAutofit/>
        </a:bodyPr>
        <a:lstStyle/>
        <a:p>
          <a:pPr marL="0" lvl="0" indent="0" algn="l" defTabSz="1066800">
            <a:lnSpc>
              <a:spcPct val="90000"/>
            </a:lnSpc>
            <a:spcBef>
              <a:spcPct val="0"/>
            </a:spcBef>
            <a:spcAft>
              <a:spcPct val="35000"/>
            </a:spcAft>
            <a:buNone/>
          </a:pPr>
          <a:r>
            <a:rPr lang="en-US" sz="2400" kern="1200" dirty="0"/>
            <a:t>You’ve received your acceptance email – now what?</a:t>
          </a:r>
        </a:p>
      </dsp:txBody>
      <dsp:txXfrm>
        <a:off x="845" y="1445895"/>
        <a:ext cx="3423641" cy="2168842"/>
      </dsp:txXfrm>
    </dsp:sp>
    <dsp:sp modelId="{F49CCF87-BB1C-49F6-93E7-D9921975F6CE}">
      <dsp:nvSpPr>
        <dsp:cNvPr id="0" name=""/>
        <dsp:cNvSpPr/>
      </dsp:nvSpPr>
      <dsp:spPr>
        <a:xfrm>
          <a:off x="845" y="0"/>
          <a:ext cx="3423641" cy="1445895"/>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38180" tIns="165100" rIns="338180" bIns="165100" numCol="1" spcCol="1270" anchor="ctr" anchorCtr="0">
          <a:noAutofit/>
        </a:bodyPr>
        <a:lstStyle/>
        <a:p>
          <a:pPr marL="0" lvl="0" indent="0" algn="l" defTabSz="2933700">
            <a:lnSpc>
              <a:spcPct val="90000"/>
            </a:lnSpc>
            <a:spcBef>
              <a:spcPct val="0"/>
            </a:spcBef>
            <a:spcAft>
              <a:spcPct val="35000"/>
            </a:spcAft>
            <a:buNone/>
          </a:pPr>
          <a:r>
            <a:rPr lang="en-US" sz="6600" kern="1200" dirty="0"/>
            <a:t>01</a:t>
          </a:r>
        </a:p>
      </dsp:txBody>
      <dsp:txXfrm>
        <a:off x="845" y="0"/>
        <a:ext cx="3423641" cy="1445895"/>
      </dsp:txXfrm>
    </dsp:sp>
    <dsp:sp modelId="{AB242606-3661-40FA-92B5-9FC9C54533F7}">
      <dsp:nvSpPr>
        <dsp:cNvPr id="0" name=""/>
        <dsp:cNvSpPr/>
      </dsp:nvSpPr>
      <dsp:spPr>
        <a:xfrm>
          <a:off x="3698378" y="0"/>
          <a:ext cx="3423641" cy="3614738"/>
        </a:xfrm>
        <a:prstGeom prst="rect">
          <a:avLst/>
        </a:prstGeom>
        <a:solidFill>
          <a:schemeClr val="accent2">
            <a:shade val="50000"/>
            <a:hueOff val="-465875"/>
            <a:satOff val="7995"/>
            <a:lumOff val="32150"/>
            <a:alphaOff val="0"/>
          </a:schemeClr>
        </a:solidFill>
        <a:ln w="15875" cap="rnd" cmpd="sng" algn="ctr">
          <a:solidFill>
            <a:schemeClr val="accent2">
              <a:shade val="50000"/>
              <a:hueOff val="-465875"/>
              <a:satOff val="7995"/>
              <a:lumOff val="3215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8180" tIns="0" rIns="338180" bIns="330200" numCol="1" spcCol="1270" anchor="t" anchorCtr="0">
          <a:noAutofit/>
        </a:bodyPr>
        <a:lstStyle/>
        <a:p>
          <a:pPr marL="0" lvl="0" indent="0" algn="l" defTabSz="1066800">
            <a:lnSpc>
              <a:spcPct val="90000"/>
            </a:lnSpc>
            <a:spcBef>
              <a:spcPct val="0"/>
            </a:spcBef>
            <a:spcAft>
              <a:spcPct val="35000"/>
            </a:spcAft>
            <a:buNone/>
          </a:pPr>
          <a:r>
            <a:rPr lang="en-US" sz="2400" kern="1200" dirty="0"/>
            <a:t>Once LICH has an eligible household for your vacancy, a CES referral will be made. </a:t>
          </a:r>
        </a:p>
      </dsp:txBody>
      <dsp:txXfrm>
        <a:off x="3698378" y="1445895"/>
        <a:ext cx="3423641" cy="2168842"/>
      </dsp:txXfrm>
    </dsp:sp>
    <dsp:sp modelId="{DCE1511C-C29F-4145-A9C9-4A5C653D18F7}">
      <dsp:nvSpPr>
        <dsp:cNvPr id="0" name=""/>
        <dsp:cNvSpPr/>
      </dsp:nvSpPr>
      <dsp:spPr>
        <a:xfrm>
          <a:off x="3698378" y="0"/>
          <a:ext cx="3423641" cy="1445895"/>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38180" tIns="165100" rIns="338180" bIns="165100" numCol="1" spcCol="1270" anchor="ctr" anchorCtr="0">
          <a:noAutofit/>
        </a:bodyPr>
        <a:lstStyle/>
        <a:p>
          <a:pPr marL="0" lvl="0" indent="0" algn="l" defTabSz="2933700">
            <a:lnSpc>
              <a:spcPct val="90000"/>
            </a:lnSpc>
            <a:spcBef>
              <a:spcPct val="0"/>
            </a:spcBef>
            <a:spcAft>
              <a:spcPct val="35000"/>
            </a:spcAft>
            <a:buNone/>
          </a:pPr>
          <a:r>
            <a:rPr lang="en-US" sz="6600" kern="1200" dirty="0"/>
            <a:t>02</a:t>
          </a:r>
        </a:p>
      </dsp:txBody>
      <dsp:txXfrm>
        <a:off x="3698378" y="0"/>
        <a:ext cx="3423641" cy="1445895"/>
      </dsp:txXfrm>
    </dsp:sp>
    <dsp:sp modelId="{7C19052C-EAC4-48CD-BA1E-137F61676212}">
      <dsp:nvSpPr>
        <dsp:cNvPr id="0" name=""/>
        <dsp:cNvSpPr/>
      </dsp:nvSpPr>
      <dsp:spPr>
        <a:xfrm>
          <a:off x="7395911" y="0"/>
          <a:ext cx="3423641" cy="3614738"/>
        </a:xfrm>
        <a:prstGeom prst="rect">
          <a:avLst/>
        </a:prstGeom>
        <a:solidFill>
          <a:schemeClr val="accent2">
            <a:shade val="50000"/>
            <a:hueOff val="-465875"/>
            <a:satOff val="7995"/>
            <a:lumOff val="32150"/>
            <a:alphaOff val="0"/>
          </a:schemeClr>
        </a:solidFill>
        <a:ln w="15875" cap="rnd" cmpd="sng" algn="ctr">
          <a:solidFill>
            <a:schemeClr val="accent2">
              <a:shade val="50000"/>
              <a:hueOff val="-465875"/>
              <a:satOff val="7995"/>
              <a:lumOff val="3215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8180" tIns="0" rIns="338180" bIns="330200" numCol="1" spcCol="1270" anchor="t" anchorCtr="0">
          <a:noAutofit/>
        </a:bodyPr>
        <a:lstStyle/>
        <a:p>
          <a:pPr marL="0" lvl="0" indent="0" algn="l" defTabSz="1066800">
            <a:lnSpc>
              <a:spcPct val="90000"/>
            </a:lnSpc>
            <a:spcBef>
              <a:spcPct val="0"/>
            </a:spcBef>
            <a:spcAft>
              <a:spcPct val="35000"/>
            </a:spcAft>
            <a:buNone/>
          </a:pPr>
          <a:r>
            <a:rPr lang="en-US" sz="2400" kern="1200" dirty="0"/>
            <a:t>How you receive referrals will depend on your program’s use of HMIS. </a:t>
          </a:r>
        </a:p>
      </dsp:txBody>
      <dsp:txXfrm>
        <a:off x="7395911" y="1445895"/>
        <a:ext cx="3423641" cy="2168842"/>
      </dsp:txXfrm>
    </dsp:sp>
    <dsp:sp modelId="{F838C716-1700-4785-9AA5-75259B09CD2D}">
      <dsp:nvSpPr>
        <dsp:cNvPr id="0" name=""/>
        <dsp:cNvSpPr/>
      </dsp:nvSpPr>
      <dsp:spPr>
        <a:xfrm>
          <a:off x="7395911" y="0"/>
          <a:ext cx="3423641" cy="1445895"/>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38180" tIns="165100" rIns="338180" bIns="165100" numCol="1" spcCol="1270" anchor="ctr" anchorCtr="0">
          <a:noAutofit/>
        </a:bodyPr>
        <a:lstStyle/>
        <a:p>
          <a:pPr marL="0" lvl="0" indent="0" algn="l" defTabSz="2933700">
            <a:lnSpc>
              <a:spcPct val="90000"/>
            </a:lnSpc>
            <a:spcBef>
              <a:spcPct val="0"/>
            </a:spcBef>
            <a:spcAft>
              <a:spcPct val="35000"/>
            </a:spcAft>
            <a:buNone/>
          </a:pPr>
          <a:r>
            <a:rPr lang="en-US" sz="6600" kern="1200" dirty="0"/>
            <a:t>03</a:t>
          </a:r>
        </a:p>
      </dsp:txBody>
      <dsp:txXfrm>
        <a:off x="7395911" y="0"/>
        <a:ext cx="3423641" cy="14458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F77085-A66E-4346-A25C-9A5A63977394}">
      <dsp:nvSpPr>
        <dsp:cNvPr id="0" name=""/>
        <dsp:cNvSpPr/>
      </dsp:nvSpPr>
      <dsp:spPr>
        <a:xfrm>
          <a:off x="0" y="0"/>
          <a:ext cx="10820398" cy="0"/>
        </a:xfrm>
        <a:prstGeom prst="line">
          <a:avLst/>
        </a:prstGeom>
        <a:gradFill rotWithShape="0">
          <a:gsLst>
            <a:gs pos="0">
              <a:schemeClr val="accent5">
                <a:hueOff val="0"/>
                <a:satOff val="0"/>
                <a:lumOff val="0"/>
                <a:alphaOff val="0"/>
                <a:tint val="62000"/>
                <a:hueMod val="94000"/>
                <a:satMod val="140000"/>
                <a:lumMod val="110000"/>
              </a:schemeClr>
            </a:gs>
            <a:gs pos="100000">
              <a:schemeClr val="accent5">
                <a:hueOff val="0"/>
                <a:satOff val="0"/>
                <a:lumOff val="0"/>
                <a:alphaOff val="0"/>
                <a:tint val="84000"/>
                <a:satMod val="160000"/>
              </a:schemeClr>
            </a:gs>
          </a:gsLst>
          <a:lin ang="5400000" scaled="0"/>
        </a:gradFill>
        <a:ln w="9525" cap="rnd" cmpd="sng" algn="ctr">
          <a:solidFill>
            <a:schemeClr val="accent5">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79518C1F-45F1-4664-A898-95A8137619F8}">
      <dsp:nvSpPr>
        <dsp:cNvPr id="0" name=""/>
        <dsp:cNvSpPr/>
      </dsp:nvSpPr>
      <dsp:spPr>
        <a:xfrm>
          <a:off x="0" y="0"/>
          <a:ext cx="10820398" cy="18073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t>As part of the Housing First Model – our goal is to screen individuals </a:t>
          </a:r>
          <a:r>
            <a:rPr lang="en-US" sz="3600" b="1" i="1" kern="1200" dirty="0"/>
            <a:t>into</a:t>
          </a:r>
          <a:r>
            <a:rPr lang="en-US" sz="3600" kern="1200" dirty="0"/>
            <a:t> housing, not screen them out. </a:t>
          </a:r>
        </a:p>
      </dsp:txBody>
      <dsp:txXfrm>
        <a:off x="0" y="0"/>
        <a:ext cx="10820398" cy="1807369"/>
      </dsp:txXfrm>
    </dsp:sp>
    <dsp:sp modelId="{FDEF12B1-C05C-4B01-BE18-D8F0F49CC3ED}">
      <dsp:nvSpPr>
        <dsp:cNvPr id="0" name=""/>
        <dsp:cNvSpPr/>
      </dsp:nvSpPr>
      <dsp:spPr>
        <a:xfrm>
          <a:off x="0" y="1807369"/>
          <a:ext cx="10820398" cy="0"/>
        </a:xfrm>
        <a:prstGeom prst="line">
          <a:avLst/>
        </a:prstGeom>
        <a:gradFill rotWithShape="0">
          <a:gsLst>
            <a:gs pos="0">
              <a:schemeClr val="accent5">
                <a:hueOff val="0"/>
                <a:satOff val="0"/>
                <a:lumOff val="0"/>
                <a:alphaOff val="0"/>
                <a:tint val="62000"/>
                <a:hueMod val="94000"/>
                <a:satMod val="140000"/>
                <a:lumMod val="110000"/>
              </a:schemeClr>
            </a:gs>
            <a:gs pos="100000">
              <a:schemeClr val="accent5">
                <a:hueOff val="0"/>
                <a:satOff val="0"/>
                <a:lumOff val="0"/>
                <a:alphaOff val="0"/>
                <a:tint val="84000"/>
                <a:satMod val="160000"/>
              </a:schemeClr>
            </a:gs>
          </a:gsLst>
          <a:lin ang="5400000" scaled="0"/>
        </a:gradFill>
        <a:ln w="9525" cap="rnd" cmpd="sng" algn="ctr">
          <a:solidFill>
            <a:schemeClr val="accent5">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197D4508-9766-446E-804C-B8DE12A68A38}">
      <dsp:nvSpPr>
        <dsp:cNvPr id="0" name=""/>
        <dsp:cNvSpPr/>
      </dsp:nvSpPr>
      <dsp:spPr>
        <a:xfrm>
          <a:off x="0" y="1807369"/>
          <a:ext cx="10820398" cy="18073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t>Referrals should be reviewed and accepted based on </a:t>
          </a:r>
          <a:r>
            <a:rPr lang="en-US" sz="3600" b="1" i="1" kern="1200" dirty="0"/>
            <a:t>eligibility</a:t>
          </a:r>
          <a:r>
            <a:rPr lang="en-US" sz="3600" b="0" i="0" kern="1200" dirty="0"/>
            <a:t>.</a:t>
          </a:r>
        </a:p>
      </dsp:txBody>
      <dsp:txXfrm>
        <a:off x="0" y="1807369"/>
        <a:ext cx="10820398" cy="180736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2F875D-FC81-409C-A566-CC1FB64F5C89}">
      <dsp:nvSpPr>
        <dsp:cNvPr id="0" name=""/>
        <dsp:cNvSpPr/>
      </dsp:nvSpPr>
      <dsp:spPr>
        <a:xfrm>
          <a:off x="3577190" y="3169137"/>
          <a:ext cx="523716" cy="91440"/>
        </a:xfrm>
        <a:custGeom>
          <a:avLst/>
          <a:gdLst/>
          <a:ahLst/>
          <a:cxnLst/>
          <a:rect l="0" t="0" r="0" b="0"/>
          <a:pathLst>
            <a:path>
              <a:moveTo>
                <a:pt x="0" y="45720"/>
              </a:moveTo>
              <a:lnTo>
                <a:pt x="523716" y="45720"/>
              </a:lnTo>
            </a:path>
          </a:pathLst>
        </a:custGeom>
        <a:noFill/>
        <a:ln w="15875" cap="rnd"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165248-F4E8-411C-9C31-07B1C3D9205A}">
      <dsp:nvSpPr>
        <dsp:cNvPr id="0" name=""/>
        <dsp:cNvSpPr/>
      </dsp:nvSpPr>
      <dsp:spPr>
        <a:xfrm>
          <a:off x="6719491" y="1480151"/>
          <a:ext cx="523716" cy="91440"/>
        </a:xfrm>
        <a:custGeom>
          <a:avLst/>
          <a:gdLst/>
          <a:ahLst/>
          <a:cxnLst/>
          <a:rect l="0" t="0" r="0" b="0"/>
          <a:pathLst>
            <a:path>
              <a:moveTo>
                <a:pt x="0" y="45720"/>
              </a:moveTo>
              <a:lnTo>
                <a:pt x="523716" y="45720"/>
              </a:lnTo>
            </a:path>
          </a:pathLst>
        </a:custGeom>
        <a:noFill/>
        <a:ln w="15875" cap="rnd"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B8CCF3-F28B-4725-B6D5-1E9165623B62}">
      <dsp:nvSpPr>
        <dsp:cNvPr id="0" name=""/>
        <dsp:cNvSpPr/>
      </dsp:nvSpPr>
      <dsp:spPr>
        <a:xfrm>
          <a:off x="3577190" y="962875"/>
          <a:ext cx="523716" cy="562995"/>
        </a:xfrm>
        <a:custGeom>
          <a:avLst/>
          <a:gdLst/>
          <a:ahLst/>
          <a:cxnLst/>
          <a:rect l="0" t="0" r="0" b="0"/>
          <a:pathLst>
            <a:path>
              <a:moveTo>
                <a:pt x="0" y="0"/>
              </a:moveTo>
              <a:lnTo>
                <a:pt x="261858" y="0"/>
              </a:lnTo>
              <a:lnTo>
                <a:pt x="261858" y="562995"/>
              </a:lnTo>
              <a:lnTo>
                <a:pt x="523716" y="562995"/>
              </a:lnTo>
            </a:path>
          </a:pathLst>
        </a:custGeom>
        <a:noFill/>
        <a:ln w="15875" cap="rnd"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515972-2E8B-4926-88BF-A4533A31CCBE}">
      <dsp:nvSpPr>
        <dsp:cNvPr id="0" name=""/>
        <dsp:cNvSpPr/>
      </dsp:nvSpPr>
      <dsp:spPr>
        <a:xfrm>
          <a:off x="3577190" y="399880"/>
          <a:ext cx="523716" cy="562995"/>
        </a:xfrm>
        <a:custGeom>
          <a:avLst/>
          <a:gdLst/>
          <a:ahLst/>
          <a:cxnLst/>
          <a:rect l="0" t="0" r="0" b="0"/>
          <a:pathLst>
            <a:path>
              <a:moveTo>
                <a:pt x="0" y="562995"/>
              </a:moveTo>
              <a:lnTo>
                <a:pt x="261858" y="562995"/>
              </a:lnTo>
              <a:lnTo>
                <a:pt x="261858" y="0"/>
              </a:lnTo>
              <a:lnTo>
                <a:pt x="523716" y="0"/>
              </a:lnTo>
            </a:path>
          </a:pathLst>
        </a:custGeom>
        <a:noFill/>
        <a:ln w="15875" cap="rnd"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54F91E-9E83-4204-A5F4-ACDF6896EE30}">
      <dsp:nvSpPr>
        <dsp:cNvPr id="0" name=""/>
        <dsp:cNvSpPr/>
      </dsp:nvSpPr>
      <dsp:spPr>
        <a:xfrm>
          <a:off x="958606" y="563541"/>
          <a:ext cx="2618584" cy="798668"/>
        </a:xfrm>
        <a:prstGeom prst="rect">
          <a:avLst/>
        </a:prstGeom>
        <a:gradFill rotWithShape="0">
          <a:gsLst>
            <a:gs pos="0">
              <a:schemeClr val="lt1">
                <a:hueOff val="0"/>
                <a:satOff val="0"/>
                <a:lumOff val="0"/>
                <a:alphaOff val="0"/>
                <a:tint val="98000"/>
                <a:hueMod val="94000"/>
                <a:satMod val="130000"/>
                <a:lumMod val="128000"/>
              </a:schemeClr>
            </a:gs>
            <a:gs pos="100000">
              <a:schemeClr val="lt1">
                <a:hueOff val="0"/>
                <a:satOff val="0"/>
                <a:lumOff val="0"/>
                <a:alphaOff val="0"/>
                <a:shade val="94000"/>
                <a:lumMod val="8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Returning the appropriate form to CE Manager </a:t>
          </a:r>
        </a:p>
      </dsp:txBody>
      <dsp:txXfrm>
        <a:off x="958606" y="563541"/>
        <a:ext cx="2618584" cy="798668"/>
      </dsp:txXfrm>
    </dsp:sp>
    <dsp:sp modelId="{0710C3AA-9651-4C70-ABFF-F3F9CD23ED66}">
      <dsp:nvSpPr>
        <dsp:cNvPr id="0" name=""/>
        <dsp:cNvSpPr/>
      </dsp:nvSpPr>
      <dsp:spPr>
        <a:xfrm>
          <a:off x="4100907" y="545"/>
          <a:ext cx="2618584" cy="798668"/>
        </a:xfrm>
        <a:prstGeom prst="rect">
          <a:avLst/>
        </a:prstGeom>
        <a:gradFill rotWithShape="0">
          <a:gsLst>
            <a:gs pos="0">
              <a:schemeClr val="lt1">
                <a:hueOff val="0"/>
                <a:satOff val="0"/>
                <a:lumOff val="0"/>
                <a:alphaOff val="0"/>
                <a:tint val="98000"/>
                <a:hueMod val="94000"/>
                <a:satMod val="130000"/>
                <a:lumMod val="128000"/>
              </a:schemeClr>
            </a:gs>
            <a:gs pos="100000">
              <a:schemeClr val="lt1">
                <a:hueOff val="0"/>
                <a:satOff val="0"/>
                <a:lumOff val="0"/>
                <a:alphaOff val="0"/>
                <a:shade val="94000"/>
                <a:lumMod val="8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Provider Acceptance Form </a:t>
          </a:r>
        </a:p>
      </dsp:txBody>
      <dsp:txXfrm>
        <a:off x="4100907" y="545"/>
        <a:ext cx="2618584" cy="798668"/>
      </dsp:txXfrm>
    </dsp:sp>
    <dsp:sp modelId="{C01AF98E-A906-4FBE-BBC8-672893FBE38E}">
      <dsp:nvSpPr>
        <dsp:cNvPr id="0" name=""/>
        <dsp:cNvSpPr/>
      </dsp:nvSpPr>
      <dsp:spPr>
        <a:xfrm>
          <a:off x="4100907" y="1126537"/>
          <a:ext cx="2618584" cy="798668"/>
        </a:xfrm>
        <a:prstGeom prst="rect">
          <a:avLst/>
        </a:prstGeom>
        <a:gradFill rotWithShape="0">
          <a:gsLst>
            <a:gs pos="0">
              <a:schemeClr val="lt1">
                <a:hueOff val="0"/>
                <a:satOff val="0"/>
                <a:lumOff val="0"/>
                <a:alphaOff val="0"/>
                <a:tint val="98000"/>
                <a:hueMod val="94000"/>
                <a:satMod val="130000"/>
                <a:lumMod val="128000"/>
              </a:schemeClr>
            </a:gs>
            <a:gs pos="100000">
              <a:schemeClr val="lt1">
                <a:hueOff val="0"/>
                <a:satOff val="0"/>
                <a:lumOff val="0"/>
                <a:alphaOff val="0"/>
                <a:shade val="94000"/>
                <a:lumMod val="8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Provider Decline Form</a:t>
          </a:r>
        </a:p>
      </dsp:txBody>
      <dsp:txXfrm>
        <a:off x="4100907" y="1126537"/>
        <a:ext cx="2618584" cy="798668"/>
      </dsp:txXfrm>
    </dsp:sp>
    <dsp:sp modelId="{D777EDF2-74D5-49AD-B3B6-9C8A5C9DEAA9}">
      <dsp:nvSpPr>
        <dsp:cNvPr id="0" name=""/>
        <dsp:cNvSpPr/>
      </dsp:nvSpPr>
      <dsp:spPr>
        <a:xfrm>
          <a:off x="7243208" y="1126537"/>
          <a:ext cx="2618584" cy="798668"/>
        </a:xfrm>
        <a:prstGeom prst="rect">
          <a:avLst/>
        </a:prstGeom>
        <a:gradFill rotWithShape="0">
          <a:gsLst>
            <a:gs pos="0">
              <a:schemeClr val="lt1">
                <a:hueOff val="0"/>
                <a:satOff val="0"/>
                <a:lumOff val="0"/>
                <a:alphaOff val="0"/>
                <a:tint val="98000"/>
                <a:hueMod val="94000"/>
                <a:satMod val="130000"/>
                <a:lumMod val="128000"/>
              </a:schemeClr>
            </a:gs>
            <a:gs pos="100000">
              <a:schemeClr val="lt1">
                <a:hueOff val="0"/>
                <a:satOff val="0"/>
                <a:lumOff val="0"/>
                <a:alphaOff val="0"/>
                <a:shade val="94000"/>
                <a:lumMod val="8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If a provider is declining – additional documentation is needed to  substantiate the decision in accordance with Housing First policies</a:t>
          </a:r>
        </a:p>
      </dsp:txBody>
      <dsp:txXfrm>
        <a:off x="7243208" y="1126537"/>
        <a:ext cx="2618584" cy="798668"/>
      </dsp:txXfrm>
    </dsp:sp>
    <dsp:sp modelId="{DE794417-A28B-4830-BB7C-C4F563652152}">
      <dsp:nvSpPr>
        <dsp:cNvPr id="0" name=""/>
        <dsp:cNvSpPr/>
      </dsp:nvSpPr>
      <dsp:spPr>
        <a:xfrm>
          <a:off x="958606" y="1689532"/>
          <a:ext cx="2618584" cy="798668"/>
        </a:xfrm>
        <a:prstGeom prst="rect">
          <a:avLst/>
        </a:prstGeom>
        <a:gradFill rotWithShape="0">
          <a:gsLst>
            <a:gs pos="0">
              <a:schemeClr val="lt1">
                <a:hueOff val="0"/>
                <a:satOff val="0"/>
                <a:lumOff val="0"/>
                <a:alphaOff val="0"/>
                <a:tint val="98000"/>
                <a:hueMod val="94000"/>
                <a:satMod val="130000"/>
                <a:lumMod val="128000"/>
              </a:schemeClr>
            </a:gs>
            <a:gs pos="100000">
              <a:schemeClr val="lt1">
                <a:hueOff val="0"/>
                <a:satOff val="0"/>
                <a:lumOff val="0"/>
                <a:alphaOff val="0"/>
                <a:shade val="94000"/>
                <a:lumMod val="8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An intake should also be scheduled with a client within this three (3) day time frame prior to informing LICH of acceptance/decline </a:t>
          </a:r>
        </a:p>
      </dsp:txBody>
      <dsp:txXfrm>
        <a:off x="958606" y="1689532"/>
        <a:ext cx="2618584" cy="798668"/>
      </dsp:txXfrm>
    </dsp:sp>
    <dsp:sp modelId="{213706B6-4B05-453E-B6AA-E24BE817CF67}">
      <dsp:nvSpPr>
        <dsp:cNvPr id="0" name=""/>
        <dsp:cNvSpPr/>
      </dsp:nvSpPr>
      <dsp:spPr>
        <a:xfrm>
          <a:off x="958606" y="2815523"/>
          <a:ext cx="2618584" cy="798668"/>
        </a:xfrm>
        <a:prstGeom prst="rect">
          <a:avLst/>
        </a:prstGeom>
        <a:gradFill rotWithShape="0">
          <a:gsLst>
            <a:gs pos="0">
              <a:schemeClr val="lt1">
                <a:hueOff val="0"/>
                <a:satOff val="0"/>
                <a:lumOff val="0"/>
                <a:alphaOff val="0"/>
                <a:tint val="98000"/>
                <a:hueMod val="94000"/>
                <a:satMod val="130000"/>
                <a:lumMod val="128000"/>
              </a:schemeClr>
            </a:gs>
            <a:gs pos="100000">
              <a:schemeClr val="lt1">
                <a:hueOff val="0"/>
                <a:satOff val="0"/>
                <a:lumOff val="0"/>
                <a:alphaOff val="0"/>
                <a:shade val="94000"/>
                <a:lumMod val="8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A site/trial visit is encouraged and should be scheduled at the point of intake. Outcome of intake and visit should be shared with the CE Manager. </a:t>
          </a:r>
        </a:p>
      </dsp:txBody>
      <dsp:txXfrm>
        <a:off x="958606" y="2815523"/>
        <a:ext cx="2618584" cy="798668"/>
      </dsp:txXfrm>
    </dsp:sp>
    <dsp:sp modelId="{9709E062-E528-4369-B653-C48CDDB6A271}">
      <dsp:nvSpPr>
        <dsp:cNvPr id="0" name=""/>
        <dsp:cNvSpPr/>
      </dsp:nvSpPr>
      <dsp:spPr>
        <a:xfrm>
          <a:off x="4100907" y="2815523"/>
          <a:ext cx="2618584" cy="798668"/>
        </a:xfrm>
        <a:prstGeom prst="rect">
          <a:avLst/>
        </a:prstGeom>
        <a:gradFill rotWithShape="0">
          <a:gsLst>
            <a:gs pos="0">
              <a:schemeClr val="lt1">
                <a:hueOff val="0"/>
                <a:satOff val="0"/>
                <a:lumOff val="0"/>
                <a:alphaOff val="0"/>
                <a:tint val="98000"/>
                <a:hueMod val="94000"/>
                <a:satMod val="130000"/>
                <a:lumMod val="128000"/>
              </a:schemeClr>
            </a:gs>
            <a:gs pos="100000">
              <a:schemeClr val="lt1">
                <a:hueOff val="0"/>
                <a:satOff val="0"/>
                <a:lumOff val="0"/>
                <a:alphaOff val="0"/>
                <a:shade val="94000"/>
                <a:lumMod val="8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If a household declines a housing opportunity, a completed Client Decline Form must be returned to the CE Manager.</a:t>
          </a:r>
        </a:p>
      </dsp:txBody>
      <dsp:txXfrm>
        <a:off x="4100907" y="2815523"/>
        <a:ext cx="2618584" cy="79866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EEC3AB-EDDC-49F5-84AA-64925165EAE7}">
      <dsp:nvSpPr>
        <dsp:cNvPr id="0" name=""/>
        <dsp:cNvSpPr/>
      </dsp:nvSpPr>
      <dsp:spPr>
        <a:xfrm>
          <a:off x="1320" y="90693"/>
          <a:ext cx="4636181" cy="294397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933358-6BAA-4278-8126-AACBEE837D56}">
      <dsp:nvSpPr>
        <dsp:cNvPr id="0" name=""/>
        <dsp:cNvSpPr/>
      </dsp:nvSpPr>
      <dsp:spPr>
        <a:xfrm>
          <a:off x="516452" y="580068"/>
          <a:ext cx="4636181" cy="2943975"/>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Once LICH receives a Provider Acceptance Form, they will then notify the client of their eligibility and verify an intake was scheduled with the destination agency. </a:t>
          </a:r>
        </a:p>
      </dsp:txBody>
      <dsp:txXfrm>
        <a:off x="602678" y="666294"/>
        <a:ext cx="4463729" cy="2771523"/>
      </dsp:txXfrm>
    </dsp:sp>
    <dsp:sp modelId="{A4CC8566-F339-4846-B589-1FC40754D3AF}">
      <dsp:nvSpPr>
        <dsp:cNvPr id="0" name=""/>
        <dsp:cNvSpPr/>
      </dsp:nvSpPr>
      <dsp:spPr>
        <a:xfrm>
          <a:off x="5667765" y="90693"/>
          <a:ext cx="4636181" cy="294397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11696B-078B-4F46-A1EB-C9B9B42484B1}">
      <dsp:nvSpPr>
        <dsp:cNvPr id="0" name=""/>
        <dsp:cNvSpPr/>
      </dsp:nvSpPr>
      <dsp:spPr>
        <a:xfrm>
          <a:off x="6182896" y="580068"/>
          <a:ext cx="4636181" cy="2943975"/>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CE Manager will then monitor the outcome of intake and scheduled move-in.</a:t>
          </a:r>
        </a:p>
      </dsp:txBody>
      <dsp:txXfrm>
        <a:off x="6269122" y="666294"/>
        <a:ext cx="4463729" cy="277152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F0750A-B8A2-4DA9-B4C5-137656A6AFCA}">
      <dsp:nvSpPr>
        <dsp:cNvPr id="0" name=""/>
        <dsp:cNvSpPr/>
      </dsp:nvSpPr>
      <dsp:spPr>
        <a:xfrm>
          <a:off x="0" y="0"/>
          <a:ext cx="8994718" cy="0"/>
        </a:xfrm>
        <a:prstGeom prst="line">
          <a:avLst/>
        </a:prstGeom>
        <a:gradFill rotWithShape="0">
          <a:gsLst>
            <a:gs pos="0">
              <a:schemeClr val="accent2">
                <a:hueOff val="0"/>
                <a:satOff val="0"/>
                <a:lumOff val="0"/>
                <a:alphaOff val="0"/>
                <a:tint val="62000"/>
                <a:hueMod val="94000"/>
                <a:satMod val="140000"/>
                <a:lumMod val="110000"/>
              </a:schemeClr>
            </a:gs>
            <a:gs pos="100000">
              <a:schemeClr val="accent2">
                <a:hueOff val="0"/>
                <a:satOff val="0"/>
                <a:lumOff val="0"/>
                <a:alphaOff val="0"/>
                <a:tint val="84000"/>
                <a:satMod val="160000"/>
              </a:schemeClr>
            </a:gs>
          </a:gsLst>
          <a:lin ang="5400000" scaled="0"/>
        </a:gradFill>
        <a:ln w="9525" cap="rnd" cmpd="sng" algn="ctr">
          <a:solidFill>
            <a:schemeClr val="accent2">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03D2C80D-3287-45BD-B896-80CC94EA9C08}">
      <dsp:nvSpPr>
        <dsp:cNvPr id="0" name=""/>
        <dsp:cNvSpPr/>
      </dsp:nvSpPr>
      <dsp:spPr>
        <a:xfrm>
          <a:off x="0" y="0"/>
          <a:ext cx="8994718" cy="717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Font typeface="Calibri" panose="020F0502020204030204" pitchFamily="34" charset="0"/>
            <a:buNone/>
          </a:pPr>
          <a:r>
            <a:rPr lang="en-US" sz="1700" kern="1200" dirty="0"/>
            <a:t>Once a household has successfully moved in, the CE Manager will update LICH records and ensure appropriate record keeping in HMIS. </a:t>
          </a:r>
        </a:p>
      </dsp:txBody>
      <dsp:txXfrm>
        <a:off x="0" y="0"/>
        <a:ext cx="8994718" cy="717286"/>
      </dsp:txXfrm>
    </dsp:sp>
    <dsp:sp modelId="{D4ABC8F0-2970-49E3-8C2F-CD8E0C688AA3}">
      <dsp:nvSpPr>
        <dsp:cNvPr id="0" name=""/>
        <dsp:cNvSpPr/>
      </dsp:nvSpPr>
      <dsp:spPr>
        <a:xfrm>
          <a:off x="0" y="717286"/>
          <a:ext cx="8994718" cy="0"/>
        </a:xfrm>
        <a:prstGeom prst="line">
          <a:avLst/>
        </a:prstGeom>
        <a:gradFill rotWithShape="0">
          <a:gsLst>
            <a:gs pos="0">
              <a:schemeClr val="accent2">
                <a:hueOff val="0"/>
                <a:satOff val="0"/>
                <a:lumOff val="0"/>
                <a:alphaOff val="0"/>
                <a:tint val="62000"/>
                <a:hueMod val="94000"/>
                <a:satMod val="140000"/>
                <a:lumMod val="110000"/>
              </a:schemeClr>
            </a:gs>
            <a:gs pos="100000">
              <a:schemeClr val="accent2">
                <a:hueOff val="0"/>
                <a:satOff val="0"/>
                <a:lumOff val="0"/>
                <a:alphaOff val="0"/>
                <a:tint val="84000"/>
                <a:satMod val="160000"/>
              </a:schemeClr>
            </a:gs>
          </a:gsLst>
          <a:lin ang="5400000" scaled="0"/>
        </a:gradFill>
        <a:ln w="9525" cap="rnd" cmpd="sng" algn="ctr">
          <a:solidFill>
            <a:schemeClr val="accent2">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0F0B3CCE-9295-4D44-B031-A1F078B9DC7C}">
      <dsp:nvSpPr>
        <dsp:cNvPr id="0" name=""/>
        <dsp:cNvSpPr/>
      </dsp:nvSpPr>
      <dsp:spPr>
        <a:xfrm>
          <a:off x="0" y="717286"/>
          <a:ext cx="8994718" cy="717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Per the Chronic Homeless Definition, a household housed for seven (7) days is no longer considered Chronically Homeless (trial stays are not counted toward breaks).</a:t>
          </a:r>
        </a:p>
      </dsp:txBody>
      <dsp:txXfrm>
        <a:off x="0" y="717286"/>
        <a:ext cx="8994718" cy="717286"/>
      </dsp:txXfrm>
    </dsp:sp>
    <dsp:sp modelId="{A9B601AD-259E-47E2-A7FA-E75CDBBC913A}">
      <dsp:nvSpPr>
        <dsp:cNvPr id="0" name=""/>
        <dsp:cNvSpPr/>
      </dsp:nvSpPr>
      <dsp:spPr>
        <a:xfrm>
          <a:off x="0" y="1434573"/>
          <a:ext cx="8994718" cy="0"/>
        </a:xfrm>
        <a:prstGeom prst="line">
          <a:avLst/>
        </a:prstGeom>
        <a:gradFill rotWithShape="0">
          <a:gsLst>
            <a:gs pos="0">
              <a:schemeClr val="accent2">
                <a:hueOff val="0"/>
                <a:satOff val="0"/>
                <a:lumOff val="0"/>
                <a:alphaOff val="0"/>
                <a:tint val="62000"/>
                <a:hueMod val="94000"/>
                <a:satMod val="140000"/>
                <a:lumMod val="110000"/>
              </a:schemeClr>
            </a:gs>
            <a:gs pos="100000">
              <a:schemeClr val="accent2">
                <a:hueOff val="0"/>
                <a:satOff val="0"/>
                <a:lumOff val="0"/>
                <a:alphaOff val="0"/>
                <a:tint val="84000"/>
                <a:satMod val="160000"/>
              </a:schemeClr>
            </a:gs>
          </a:gsLst>
          <a:lin ang="5400000" scaled="0"/>
        </a:gradFill>
        <a:ln w="9525" cap="rnd" cmpd="sng" algn="ctr">
          <a:solidFill>
            <a:schemeClr val="accent2">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61EF7279-8579-4074-B130-1EB3C722F531}">
      <dsp:nvSpPr>
        <dsp:cNvPr id="0" name=""/>
        <dsp:cNvSpPr/>
      </dsp:nvSpPr>
      <dsp:spPr>
        <a:xfrm>
          <a:off x="0" y="1434573"/>
          <a:ext cx="8994718" cy="717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Households should get linked to any program or community services that will help them retain their housing.</a:t>
          </a:r>
        </a:p>
      </dsp:txBody>
      <dsp:txXfrm>
        <a:off x="0" y="1434573"/>
        <a:ext cx="8994718" cy="717286"/>
      </dsp:txXfrm>
    </dsp:sp>
    <dsp:sp modelId="{81C55AC6-4DDA-4D0C-9D85-EFEB787BB534}">
      <dsp:nvSpPr>
        <dsp:cNvPr id="0" name=""/>
        <dsp:cNvSpPr/>
      </dsp:nvSpPr>
      <dsp:spPr>
        <a:xfrm>
          <a:off x="0" y="2151860"/>
          <a:ext cx="8994718" cy="0"/>
        </a:xfrm>
        <a:prstGeom prst="line">
          <a:avLst/>
        </a:prstGeom>
        <a:gradFill rotWithShape="0">
          <a:gsLst>
            <a:gs pos="0">
              <a:schemeClr val="accent2">
                <a:hueOff val="0"/>
                <a:satOff val="0"/>
                <a:lumOff val="0"/>
                <a:alphaOff val="0"/>
                <a:tint val="62000"/>
                <a:hueMod val="94000"/>
                <a:satMod val="140000"/>
                <a:lumMod val="110000"/>
              </a:schemeClr>
            </a:gs>
            <a:gs pos="100000">
              <a:schemeClr val="accent2">
                <a:hueOff val="0"/>
                <a:satOff val="0"/>
                <a:lumOff val="0"/>
                <a:alphaOff val="0"/>
                <a:tint val="84000"/>
                <a:satMod val="160000"/>
              </a:schemeClr>
            </a:gs>
          </a:gsLst>
          <a:lin ang="5400000" scaled="0"/>
        </a:gradFill>
        <a:ln w="9525" cap="rnd" cmpd="sng" algn="ctr">
          <a:solidFill>
            <a:schemeClr val="accent2">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76CF992C-D45E-47AD-AE72-2F2FE986860E}">
      <dsp:nvSpPr>
        <dsp:cNvPr id="0" name=""/>
        <dsp:cNvSpPr/>
      </dsp:nvSpPr>
      <dsp:spPr>
        <a:xfrm>
          <a:off x="0" y="2151860"/>
          <a:ext cx="8994718" cy="717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Periodic “check-ins” by LICH staff will take place to review PSH retention following placement.</a:t>
          </a:r>
        </a:p>
      </dsp:txBody>
      <dsp:txXfrm>
        <a:off x="0" y="2151860"/>
        <a:ext cx="8994718" cy="71728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12/4/2017</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D20E7-DB4E-4684-9B59-639F2418D1C7}"/>
              </a:ext>
            </a:extLst>
          </p:cNvPr>
          <p:cNvSpPr>
            <a:spLocks noGrp="1"/>
          </p:cNvSpPr>
          <p:nvPr>
            <p:ph type="ctrTitle"/>
          </p:nvPr>
        </p:nvSpPr>
        <p:spPr/>
        <p:txBody>
          <a:bodyPr/>
          <a:lstStyle/>
          <a:p>
            <a:r>
              <a:rPr lang="en-US" dirty="0"/>
              <a:t>Coordinated Entry  Intake providers training </a:t>
            </a:r>
          </a:p>
        </p:txBody>
      </p:sp>
      <p:sp>
        <p:nvSpPr>
          <p:cNvPr id="3" name="Subtitle 2">
            <a:extLst>
              <a:ext uri="{FF2B5EF4-FFF2-40B4-BE49-F238E27FC236}">
                <a16:creationId xmlns:a16="http://schemas.microsoft.com/office/drawing/2014/main" id="{BB55F61A-25C1-4405-B6B3-8E9E8AB2CE6E}"/>
              </a:ext>
            </a:extLst>
          </p:cNvPr>
          <p:cNvSpPr>
            <a:spLocks noGrp="1"/>
          </p:cNvSpPr>
          <p:nvPr>
            <p:ph type="subTitle" idx="1"/>
          </p:nvPr>
        </p:nvSpPr>
        <p:spPr/>
        <p:txBody>
          <a:bodyPr/>
          <a:lstStyle/>
          <a:p>
            <a:r>
              <a:rPr lang="en-US" dirty="0"/>
              <a:t>Long Island Coalition for the Homeless</a:t>
            </a:r>
          </a:p>
          <a:p>
            <a:endParaRPr lang="en-US" dirty="0"/>
          </a:p>
          <a:p>
            <a:r>
              <a:rPr lang="en-US" dirty="0"/>
              <a:t>Sabrina Osmani, Coordinated Entry Manager </a:t>
            </a:r>
          </a:p>
          <a:p>
            <a:r>
              <a:rPr lang="en-US" dirty="0"/>
              <a:t>Allison Eberle, Community Support Specialist</a:t>
            </a:r>
          </a:p>
        </p:txBody>
      </p:sp>
    </p:spTree>
    <p:extLst>
      <p:ext uri="{BB962C8B-B14F-4D97-AF65-F5344CB8AC3E}">
        <p14:creationId xmlns:p14="http://schemas.microsoft.com/office/powerpoint/2010/main" val="2121895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7D5E0-8347-4B8D-BD5E-407C6D24F260}"/>
              </a:ext>
            </a:extLst>
          </p:cNvPr>
          <p:cNvSpPr>
            <a:spLocks noGrp="1"/>
          </p:cNvSpPr>
          <p:nvPr>
            <p:ph type="title"/>
          </p:nvPr>
        </p:nvSpPr>
        <p:spPr>
          <a:xfrm>
            <a:off x="684212" y="628533"/>
            <a:ext cx="8534400" cy="1507067"/>
          </a:xfrm>
        </p:spPr>
        <p:txBody>
          <a:bodyPr/>
          <a:lstStyle/>
          <a:p>
            <a:r>
              <a:rPr lang="en-US" dirty="0"/>
              <a:t>Referral process: multi-step </a:t>
            </a:r>
          </a:p>
        </p:txBody>
      </p:sp>
      <p:sp>
        <p:nvSpPr>
          <p:cNvPr id="3" name="Content Placeholder 2">
            <a:extLst>
              <a:ext uri="{FF2B5EF4-FFF2-40B4-BE49-F238E27FC236}">
                <a16:creationId xmlns:a16="http://schemas.microsoft.com/office/drawing/2014/main" id="{EADEEB59-1FFB-40D3-9F7D-2CDF02DAE7AE}"/>
              </a:ext>
            </a:extLst>
          </p:cNvPr>
          <p:cNvSpPr>
            <a:spLocks noGrp="1"/>
          </p:cNvSpPr>
          <p:nvPr>
            <p:ph idx="1"/>
          </p:nvPr>
        </p:nvSpPr>
        <p:spPr>
          <a:xfrm>
            <a:off x="684212" y="2431473"/>
            <a:ext cx="8534400" cy="3615267"/>
          </a:xfrm>
        </p:spPr>
        <p:txBody>
          <a:bodyPr>
            <a:normAutofit/>
          </a:bodyPr>
          <a:lstStyle/>
          <a:p>
            <a:r>
              <a:rPr lang="en-US" dirty="0"/>
              <a:t>If you are a “Multi-Step” agency, you will receive referrals to the program attached to the reported vacancy directly in HMIS.  </a:t>
            </a:r>
          </a:p>
          <a:p>
            <a:pPr lvl="1"/>
            <a:r>
              <a:rPr lang="en-US" dirty="0"/>
              <a:t>You will be able to view the household’s proof of disability, homeless history verification, and the household’s LICH program Face Sheet.  </a:t>
            </a:r>
          </a:p>
          <a:p>
            <a:pPr lvl="1"/>
            <a:r>
              <a:rPr lang="en-US" dirty="0"/>
              <a:t>You must update the referral in HMIS to reflect “Accepted” after a review of eligibility.</a:t>
            </a:r>
          </a:p>
          <a:p>
            <a:r>
              <a:rPr lang="en-US" dirty="0"/>
              <a:t>You will receive a follow-up email in Outlook confirming a referral was made.</a:t>
            </a:r>
          </a:p>
          <a:p>
            <a:pPr lvl="1"/>
            <a:r>
              <a:rPr lang="en-US" dirty="0"/>
              <a:t>Attached to this email, you will find a copy of the Provider Acceptance Form, Provider Decline Form, and Client Decline Form.</a:t>
            </a:r>
          </a:p>
          <a:p>
            <a:endParaRPr lang="en-US" dirty="0"/>
          </a:p>
        </p:txBody>
      </p:sp>
    </p:spTree>
    <p:extLst>
      <p:ext uri="{BB962C8B-B14F-4D97-AF65-F5344CB8AC3E}">
        <p14:creationId xmlns:p14="http://schemas.microsoft.com/office/powerpoint/2010/main" val="3561956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BF243-CC1E-4098-AAC4-95FB9C6660E6}"/>
              </a:ext>
            </a:extLst>
          </p:cNvPr>
          <p:cNvSpPr>
            <a:spLocks noGrp="1"/>
          </p:cNvSpPr>
          <p:nvPr>
            <p:ph type="title"/>
          </p:nvPr>
        </p:nvSpPr>
        <p:spPr>
          <a:xfrm>
            <a:off x="684212" y="426320"/>
            <a:ext cx="8534400" cy="1507067"/>
          </a:xfrm>
        </p:spPr>
        <p:txBody>
          <a:bodyPr/>
          <a:lstStyle/>
          <a:p>
            <a:r>
              <a:rPr lang="en-US" dirty="0"/>
              <a:t>Referral process: upload </a:t>
            </a:r>
          </a:p>
        </p:txBody>
      </p:sp>
      <p:sp>
        <p:nvSpPr>
          <p:cNvPr id="3" name="Content Placeholder 2">
            <a:extLst>
              <a:ext uri="{FF2B5EF4-FFF2-40B4-BE49-F238E27FC236}">
                <a16:creationId xmlns:a16="http://schemas.microsoft.com/office/drawing/2014/main" id="{D42CEB71-5120-47D3-833E-F014349CD7DF}"/>
              </a:ext>
            </a:extLst>
          </p:cNvPr>
          <p:cNvSpPr>
            <a:spLocks noGrp="1"/>
          </p:cNvSpPr>
          <p:nvPr>
            <p:ph idx="1"/>
          </p:nvPr>
        </p:nvSpPr>
        <p:spPr>
          <a:xfrm>
            <a:off x="684212" y="2286000"/>
            <a:ext cx="8534400" cy="3615267"/>
          </a:xfrm>
        </p:spPr>
        <p:txBody>
          <a:bodyPr/>
          <a:lstStyle/>
          <a:p>
            <a:r>
              <a:rPr lang="en-US" dirty="0"/>
              <a:t>If you are an “Upload” agency, you will receive referrals via secure Outlook email.  </a:t>
            </a:r>
          </a:p>
          <a:p>
            <a:pPr lvl="1"/>
            <a:r>
              <a:rPr lang="en-US" dirty="0"/>
              <a:t>This email will contain the household’s contact information, as well as the contact information for the LICH case manager, and shelter staff or health home care coordinator as they apply. </a:t>
            </a:r>
          </a:p>
          <a:p>
            <a:pPr lvl="1"/>
            <a:r>
              <a:rPr lang="en-US" dirty="0"/>
              <a:t>Attached to this email, you will receive proof of disability, homeless history verification, and a copy of the household’s LICH program Face Sheet.  </a:t>
            </a:r>
          </a:p>
          <a:p>
            <a:pPr lvl="1"/>
            <a:r>
              <a:rPr lang="en-US" dirty="0"/>
              <a:t>You will also receive a copy of the Provider Acceptance Form, Provider Decline Form, and Client Decline Form.</a:t>
            </a:r>
          </a:p>
          <a:p>
            <a:endParaRPr lang="en-US" dirty="0"/>
          </a:p>
        </p:txBody>
      </p:sp>
    </p:spTree>
    <p:extLst>
      <p:ext uri="{BB962C8B-B14F-4D97-AF65-F5344CB8AC3E}">
        <p14:creationId xmlns:p14="http://schemas.microsoft.com/office/powerpoint/2010/main" val="2543856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52FEF3-8F41-4C9E-A5CF-4D2FF9543F3F}"/>
              </a:ext>
            </a:extLst>
          </p:cNvPr>
          <p:cNvSpPr>
            <a:spLocks noGrp="1"/>
          </p:cNvSpPr>
          <p:nvPr>
            <p:ph type="title"/>
          </p:nvPr>
        </p:nvSpPr>
        <p:spPr/>
        <p:txBody>
          <a:bodyPr/>
          <a:lstStyle/>
          <a:p>
            <a:r>
              <a:rPr lang="en-US" dirty="0"/>
              <a:t>Streamlining intakes </a:t>
            </a:r>
          </a:p>
        </p:txBody>
      </p:sp>
      <p:sp>
        <p:nvSpPr>
          <p:cNvPr id="5" name="Content Placeholder 4">
            <a:extLst>
              <a:ext uri="{FF2B5EF4-FFF2-40B4-BE49-F238E27FC236}">
                <a16:creationId xmlns:a16="http://schemas.microsoft.com/office/drawing/2014/main" id="{332BF024-CBE6-4B67-8480-7FA85C035B5E}"/>
              </a:ext>
            </a:extLst>
          </p:cNvPr>
          <p:cNvSpPr>
            <a:spLocks noGrp="1"/>
          </p:cNvSpPr>
          <p:nvPr>
            <p:ph idx="1"/>
          </p:nvPr>
        </p:nvSpPr>
        <p:spPr/>
        <p:txBody>
          <a:bodyPr/>
          <a:lstStyle/>
          <a:p>
            <a:r>
              <a:rPr lang="en-US" dirty="0"/>
              <a:t>Considering the many factors that can impact a housing placement, we want to ensure we are eliminating as many obstacles as possible and are working together. </a:t>
            </a:r>
          </a:p>
          <a:p>
            <a:r>
              <a:rPr lang="en-US" dirty="0">
                <a:solidFill>
                  <a:srgbClr val="FFFF00"/>
                </a:solidFill>
              </a:rPr>
              <a:t>If a client is eligible for a vacancy, there should be as few roadblocks as possible to placing an individuals into a vacancy</a:t>
            </a:r>
          </a:p>
        </p:txBody>
      </p:sp>
    </p:spTree>
    <p:extLst>
      <p:ext uri="{BB962C8B-B14F-4D97-AF65-F5344CB8AC3E}">
        <p14:creationId xmlns:p14="http://schemas.microsoft.com/office/powerpoint/2010/main" val="2505771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142000"/>
                <a:satMod val="200000"/>
                <a:lumMod val="118000"/>
              </a:schemeClr>
            </a:gs>
            <a:gs pos="100000">
              <a:schemeClr val="bg2">
                <a:shade val="94000"/>
                <a:hueMod val="22000"/>
                <a:satMod val="220000"/>
                <a:lumMod val="62000"/>
              </a:schemeClr>
            </a:gs>
          </a:gsLst>
          <a:lin ang="6120000" scaled="1"/>
        </a:gradFill>
        <a:effectLst/>
      </p:bgPr>
    </p:bg>
    <p:spTree>
      <p:nvGrpSpPr>
        <p:cNvPr id="1" name=""/>
        <p:cNvGrpSpPr/>
        <p:nvPr/>
      </p:nvGrpSpPr>
      <p:grpSpPr>
        <a:xfrm>
          <a:off x="0" y="0"/>
          <a:ext cx="0" cy="0"/>
          <a:chOff x="0" y="0"/>
          <a:chExt cx="0" cy="0"/>
        </a:xfrm>
      </p:grpSpPr>
      <p:graphicFrame>
        <p:nvGraphicFramePr>
          <p:cNvPr id="7" name="Content Placeholder 2"/>
          <p:cNvGraphicFramePr>
            <a:graphicFrameLocks noGrp="1"/>
          </p:cNvGraphicFramePr>
          <p:nvPr>
            <p:ph idx="1"/>
            <p:extLst>
              <p:ext uri="{D42A27DB-BD31-4B8C-83A1-F6EECF244321}">
                <p14:modId xmlns:p14="http://schemas.microsoft.com/office/powerpoint/2010/main" val="2196051130"/>
              </p:ext>
            </p:extLst>
          </p:nvPr>
        </p:nvGraphicFramePr>
        <p:xfrm>
          <a:off x="684212" y="685800"/>
          <a:ext cx="10820399" cy="36147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3">
            <a:extLst>
              <a:ext uri="{FF2B5EF4-FFF2-40B4-BE49-F238E27FC236}">
                <a16:creationId xmlns:a16="http://schemas.microsoft.com/office/drawing/2014/main" id="{3B32DA8F-4444-46F8-A3CF-E0783B6F484A}"/>
              </a:ext>
            </a:extLst>
          </p:cNvPr>
          <p:cNvSpPr>
            <a:spLocks noGrp="1"/>
          </p:cNvSpPr>
          <p:nvPr>
            <p:ph type="title"/>
          </p:nvPr>
        </p:nvSpPr>
        <p:spPr/>
        <p:txBody>
          <a:bodyPr/>
          <a:lstStyle/>
          <a:p>
            <a:pPr algn="ctr"/>
            <a:r>
              <a:rPr lang="en-US" dirty="0"/>
              <a:t>Housing is a good fit for everyone!</a:t>
            </a:r>
          </a:p>
        </p:txBody>
      </p:sp>
    </p:spTree>
    <p:extLst>
      <p:ext uri="{BB962C8B-B14F-4D97-AF65-F5344CB8AC3E}">
        <p14:creationId xmlns:p14="http://schemas.microsoft.com/office/powerpoint/2010/main" val="1404514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9E9A2-C43B-4C64-A594-E7D258471410}"/>
              </a:ext>
            </a:extLst>
          </p:cNvPr>
          <p:cNvSpPr>
            <a:spLocks noGrp="1"/>
          </p:cNvSpPr>
          <p:nvPr>
            <p:ph type="title"/>
          </p:nvPr>
        </p:nvSpPr>
        <p:spPr>
          <a:xfrm>
            <a:off x="684212" y="5350933"/>
            <a:ext cx="8534400" cy="1507067"/>
          </a:xfrm>
        </p:spPr>
        <p:txBody>
          <a:bodyPr/>
          <a:lstStyle/>
          <a:p>
            <a:r>
              <a:rPr lang="en-US" dirty="0"/>
              <a:t>Upon receipt of LICH referral </a:t>
            </a:r>
          </a:p>
        </p:txBody>
      </p:sp>
      <p:sp>
        <p:nvSpPr>
          <p:cNvPr id="5" name="Content Placeholder 4">
            <a:extLst>
              <a:ext uri="{FF2B5EF4-FFF2-40B4-BE49-F238E27FC236}">
                <a16:creationId xmlns:a16="http://schemas.microsoft.com/office/drawing/2014/main" id="{FA2166DA-BF56-406A-B4F3-4C9EFE2116E3}"/>
              </a:ext>
            </a:extLst>
          </p:cNvPr>
          <p:cNvSpPr>
            <a:spLocks noGrp="1"/>
          </p:cNvSpPr>
          <p:nvPr>
            <p:ph idx="1"/>
          </p:nvPr>
        </p:nvSpPr>
        <p:spPr>
          <a:xfrm>
            <a:off x="684212" y="685799"/>
            <a:ext cx="8534400" cy="4665133"/>
          </a:xfrm>
        </p:spPr>
        <p:txBody>
          <a:bodyPr>
            <a:normAutofit/>
          </a:bodyPr>
          <a:lstStyle/>
          <a:p>
            <a:r>
              <a:rPr lang="en-US" dirty="0"/>
              <a:t>Response to a LICH Referral should be provided within three (3) business days. This is done in a few steps: </a:t>
            </a:r>
          </a:p>
          <a:p>
            <a:pPr lvl="1"/>
            <a:r>
              <a:rPr lang="en-US" dirty="0"/>
              <a:t>For Multi-Step:  Referral status in HMIS must be changed to “accepted” </a:t>
            </a:r>
          </a:p>
          <a:p>
            <a:pPr lvl="2"/>
            <a:r>
              <a:rPr lang="en-US" dirty="0"/>
              <a:t>This “acceptance” reflects that the household met eligibility requirements and is accepted based upon eligibility.</a:t>
            </a:r>
          </a:p>
          <a:p>
            <a:pPr lvl="1"/>
            <a:r>
              <a:rPr lang="en-US" dirty="0"/>
              <a:t>Returning the appropriate form to CE Manager </a:t>
            </a:r>
          </a:p>
          <a:p>
            <a:pPr lvl="2"/>
            <a:r>
              <a:rPr lang="en-US" dirty="0"/>
              <a:t>Provider Acceptance Form </a:t>
            </a:r>
          </a:p>
          <a:p>
            <a:pPr lvl="2"/>
            <a:r>
              <a:rPr lang="en-US" dirty="0"/>
              <a:t>Provider Decline Form </a:t>
            </a:r>
          </a:p>
          <a:p>
            <a:pPr lvl="3"/>
            <a:r>
              <a:rPr lang="en-US" dirty="0"/>
              <a:t>If a provider is declining – additional documentation is needed to  substantiate the decision in accordance with Housing First policies.</a:t>
            </a:r>
          </a:p>
          <a:p>
            <a:pPr lvl="1"/>
            <a:r>
              <a:rPr lang="en-US" dirty="0"/>
              <a:t>A household should be accepted before or at the time an intake takes place, provided the intake is scheduled within three (3) business days of the referral being made.</a:t>
            </a:r>
          </a:p>
        </p:txBody>
      </p:sp>
    </p:spTree>
    <p:extLst>
      <p:ext uri="{BB962C8B-B14F-4D97-AF65-F5344CB8AC3E}">
        <p14:creationId xmlns:p14="http://schemas.microsoft.com/office/powerpoint/2010/main" val="1540984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142000"/>
                <a:satMod val="200000"/>
                <a:lumMod val="118000"/>
              </a:schemeClr>
            </a:gs>
            <a:gs pos="100000">
              <a:schemeClr val="bg2">
                <a:shade val="94000"/>
                <a:hueMod val="22000"/>
                <a:satMod val="220000"/>
                <a:lumMod val="62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0D4BC-3D2A-4ED8-A2DA-D39F15E50809}"/>
              </a:ext>
            </a:extLst>
          </p:cNvPr>
          <p:cNvSpPr>
            <a:spLocks noGrp="1"/>
          </p:cNvSpPr>
          <p:nvPr>
            <p:ph type="title"/>
          </p:nvPr>
        </p:nvSpPr>
        <p:spPr>
          <a:xfrm>
            <a:off x="684212" y="4487332"/>
            <a:ext cx="8534400" cy="1507067"/>
          </a:xfrm>
        </p:spPr>
        <p:txBody>
          <a:bodyPr>
            <a:normAutofit/>
          </a:bodyPr>
          <a:lstStyle/>
          <a:p>
            <a:r>
              <a:rPr lang="en-US" dirty="0"/>
              <a:t>Upon receipt of LICH referral (cont.) </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3633785761"/>
              </p:ext>
            </p:extLst>
          </p:nvPr>
        </p:nvGraphicFramePr>
        <p:xfrm>
          <a:off x="684212" y="685800"/>
          <a:ext cx="10820399" cy="36147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4098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142000"/>
                <a:satMod val="200000"/>
                <a:lumMod val="118000"/>
              </a:schemeClr>
            </a:gs>
            <a:gs pos="100000">
              <a:schemeClr val="bg2">
                <a:shade val="94000"/>
                <a:hueMod val="22000"/>
                <a:satMod val="220000"/>
                <a:lumMod val="62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6337B-62BD-419B-B5DF-A87B6B463080}"/>
              </a:ext>
            </a:extLst>
          </p:cNvPr>
          <p:cNvSpPr>
            <a:spLocks noGrp="1"/>
          </p:cNvSpPr>
          <p:nvPr>
            <p:ph type="title"/>
          </p:nvPr>
        </p:nvSpPr>
        <p:spPr>
          <a:xfrm>
            <a:off x="684212" y="4487332"/>
            <a:ext cx="8534400" cy="1507067"/>
          </a:xfrm>
        </p:spPr>
        <p:txBody>
          <a:bodyPr>
            <a:normAutofit/>
          </a:bodyPr>
          <a:lstStyle/>
          <a:p>
            <a:r>
              <a:rPr lang="en-US" dirty="0"/>
              <a:t>When LICH receives a Provider Acceptance Form </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1030370668"/>
              </p:ext>
            </p:extLst>
          </p:nvPr>
        </p:nvGraphicFramePr>
        <p:xfrm>
          <a:off x="684212" y="685800"/>
          <a:ext cx="10820399" cy="36147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94068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B1C562A-CE7A-4DFA-90E2-52ACE193D8BD}"/>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dirty="0"/>
          </a:p>
        </p:txBody>
      </p:sp>
      <p:sp useBgFill="1">
        <p:nvSpPr>
          <p:cNvPr id="12" name="Snip Diagonal Corner Rectangle 21">
            <a:extLst>
              <a:ext uri="{FF2B5EF4-FFF2-40B4-BE49-F238E27FC236}">
                <a16:creationId xmlns:a16="http://schemas.microsoft.com/office/drawing/2014/main" id="{CD874263-D848-4BA8-8A98-C72A84F0567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000" y="620722"/>
            <a:ext cx="10281652" cy="3612950"/>
          </a:xfrm>
          <a:prstGeom prst="snip2DiagRect">
            <a:avLst>
              <a:gd name="adj1" fmla="val 8741"/>
              <a:gd name="adj2" fmla="val 0"/>
            </a:avLst>
          </a:prstGeom>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ABE9297E-F657-4CC0-9791-4DD9382C0888}"/>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5" name="Straight Connector 14">
              <a:extLst>
                <a:ext uri="{FF2B5EF4-FFF2-40B4-BE49-F238E27FC236}">
                  <a16:creationId xmlns:a16="http://schemas.microsoft.com/office/drawing/2014/main" id="{200AE67F-E9C4-4674-8EBD-B76800B860AB}"/>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AEC14969-3253-4D0F-9D69-1F72FC353F7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AC775121-7B79-40E5-A822-46BD225EAA3F}"/>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F0E32225-7680-463E-8F0F-F4A243C2D077}"/>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CE4A6A42-3557-4026-812E-2FEBE630A9EF}"/>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2" name="Title 1">
            <a:extLst>
              <a:ext uri="{FF2B5EF4-FFF2-40B4-BE49-F238E27FC236}">
                <a16:creationId xmlns:a16="http://schemas.microsoft.com/office/drawing/2014/main" id="{FC193777-C6FB-475A-AAEF-A9524C622BE4}"/>
              </a:ext>
            </a:extLst>
          </p:cNvPr>
          <p:cNvSpPr>
            <a:spLocks noGrp="1"/>
          </p:cNvSpPr>
          <p:nvPr>
            <p:ph type="title"/>
          </p:nvPr>
        </p:nvSpPr>
        <p:spPr>
          <a:xfrm>
            <a:off x="684212" y="4487332"/>
            <a:ext cx="8534400" cy="1507067"/>
          </a:xfrm>
        </p:spPr>
        <p:txBody>
          <a:bodyPr>
            <a:normAutofit/>
          </a:bodyPr>
          <a:lstStyle/>
          <a:p>
            <a:pPr algn="ctr"/>
            <a:r>
              <a:rPr lang="en-US" sz="2800" dirty="0">
                <a:solidFill>
                  <a:srgbClr val="FFFFFF"/>
                </a:solidFill>
              </a:rPr>
              <a:t>Congratulations!! You’ve successfully assisted with helping a household combat homelessness on Long Island. </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2261158628"/>
              </p:ext>
            </p:extLst>
          </p:nvPr>
        </p:nvGraphicFramePr>
        <p:xfrm>
          <a:off x="1274294" y="1006997"/>
          <a:ext cx="8994718" cy="28691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9717661"/>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142000"/>
                <a:satMod val="200000"/>
                <a:lumMod val="118000"/>
              </a:schemeClr>
            </a:gs>
            <a:gs pos="100000">
              <a:schemeClr val="bg2">
                <a:shade val="94000"/>
                <a:hueMod val="22000"/>
                <a:satMod val="220000"/>
                <a:lumMod val="62000"/>
              </a:schemeClr>
            </a:gs>
          </a:gsLst>
          <a:lin ang="6120000" scaled="1"/>
        </a:gradFill>
        <a:effectLst/>
      </p:bgPr>
    </p:bg>
    <p:spTree>
      <p:nvGrpSpPr>
        <p:cNvPr id="1" name=""/>
        <p:cNvGrpSpPr/>
        <p:nvPr/>
      </p:nvGrpSpPr>
      <p:grpSpPr>
        <a:xfrm>
          <a:off x="0" y="0"/>
          <a:ext cx="0" cy="0"/>
          <a:chOff x="0" y="0"/>
          <a:chExt cx="0" cy="0"/>
        </a:xfrm>
      </p:grpSpPr>
      <p:cxnSp>
        <p:nvCxnSpPr>
          <p:cNvPr id="1035" name="Straight Connector 70">
            <a:extLst>
              <a:ext uri="{FF2B5EF4-FFF2-40B4-BE49-F238E27FC236}">
                <a16:creationId xmlns:a16="http://schemas.microsoft.com/office/drawing/2014/main" id="{A4A843B7-8120-43BA-8578-9A356D18A515}"/>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36" name="Straight Connector 72">
            <a:extLst>
              <a:ext uri="{FF2B5EF4-FFF2-40B4-BE49-F238E27FC236}">
                <a16:creationId xmlns:a16="http://schemas.microsoft.com/office/drawing/2014/main" id="{41DC5CB5-1B29-497D-96CB-D0EA4B0B9897}"/>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37" name="Straight Connector 74">
            <a:extLst>
              <a:ext uri="{FF2B5EF4-FFF2-40B4-BE49-F238E27FC236}">
                <a16:creationId xmlns:a16="http://schemas.microsoft.com/office/drawing/2014/main" id="{22545A64-388C-4A28-B8DE-285C3D20C18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38" name="Straight Connector 76">
            <a:extLst>
              <a:ext uri="{FF2B5EF4-FFF2-40B4-BE49-F238E27FC236}">
                <a16:creationId xmlns:a16="http://schemas.microsoft.com/office/drawing/2014/main" id="{BA483275-FACD-4554-B393-58AA9EFF1FF0}"/>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39" name="Straight Connector 78">
            <a:extLst>
              <a:ext uri="{FF2B5EF4-FFF2-40B4-BE49-F238E27FC236}">
                <a16:creationId xmlns:a16="http://schemas.microsoft.com/office/drawing/2014/main" id="{844E9429-C6D1-417A-8981-0B7B938A52C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useBgFill="1">
        <p:nvSpPr>
          <p:cNvPr id="1040" name="Rectangle 80">
            <a:extLst>
              <a:ext uri="{FF2B5EF4-FFF2-40B4-BE49-F238E27FC236}">
                <a16:creationId xmlns:a16="http://schemas.microsoft.com/office/drawing/2014/main" id="{540016E3-A13A-442B-B6FE-929E38F220B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Snip Diagonal Corner Rectangle 6">
            <a:extLst>
              <a:ext uri="{FF2B5EF4-FFF2-40B4-BE49-F238E27FC236}">
                <a16:creationId xmlns:a16="http://schemas.microsoft.com/office/drawing/2014/main" id="{6A7178B1-2086-4948-8E5D-7FCCDB85B84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000" y="620722"/>
            <a:ext cx="6418778" cy="5286838"/>
          </a:xfrm>
          <a:prstGeom prst="snip2DiagRect">
            <a:avLst>
              <a:gd name="adj1" fmla="val 10973"/>
              <a:gd name="adj2" fmla="val 0"/>
            </a:avLst>
          </a:prstGeom>
          <a:solidFill>
            <a:schemeClr val="tx1"/>
          </a:solidFill>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 name="Group 84">
            <a:extLst>
              <a:ext uri="{FF2B5EF4-FFF2-40B4-BE49-F238E27FC236}">
                <a16:creationId xmlns:a16="http://schemas.microsoft.com/office/drawing/2014/main" id="{89C4F7B7-3909-4584-BC0B-EC0986751498}"/>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86" name="Straight Connector 85">
              <a:extLst>
                <a:ext uri="{FF2B5EF4-FFF2-40B4-BE49-F238E27FC236}">
                  <a16:creationId xmlns:a16="http://schemas.microsoft.com/office/drawing/2014/main" id="{6D2AF63B-4800-4DF8-A106-E5DDE118931D}"/>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7" name="Straight Connector 86">
              <a:extLst>
                <a:ext uri="{FF2B5EF4-FFF2-40B4-BE49-F238E27FC236}">
                  <a16:creationId xmlns:a16="http://schemas.microsoft.com/office/drawing/2014/main" id="{0F832036-EDFC-4F8A-87A7-0877A758EF6E}"/>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8" name="Straight Connector 87">
              <a:extLst>
                <a:ext uri="{FF2B5EF4-FFF2-40B4-BE49-F238E27FC236}">
                  <a16:creationId xmlns:a16="http://schemas.microsoft.com/office/drawing/2014/main" id="{AE0B50F9-8596-4C37-9386-54573EAE8EBE}"/>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4F597900-9F69-4891-ABBA-B1CE7E973E7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41" name="Straight Connector 89">
              <a:extLst>
                <a:ext uri="{FF2B5EF4-FFF2-40B4-BE49-F238E27FC236}">
                  <a16:creationId xmlns:a16="http://schemas.microsoft.com/office/drawing/2014/main" id="{460447D8-858F-4024-9945-DCFA409AB59E}"/>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pic>
        <p:nvPicPr>
          <p:cNvPr id="1026" name="Picture 2" descr="Image result for questions">
            <a:extLst>
              <a:ext uri="{FF2B5EF4-FFF2-40B4-BE49-F238E27FC236}">
                <a16:creationId xmlns:a16="http://schemas.microsoft.com/office/drawing/2014/main" id="{6CDA20F7-5B02-4313-B351-44035AA4889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75572" y="1097060"/>
            <a:ext cx="5301727" cy="4334162"/>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a:extLst>
              <a:ext uri="{FF2B5EF4-FFF2-40B4-BE49-F238E27FC236}">
                <a16:creationId xmlns:a16="http://schemas.microsoft.com/office/drawing/2014/main" id="{4F949D50-FAFD-44B0-B3E5-A065CDB9506C}"/>
              </a:ext>
            </a:extLst>
          </p:cNvPr>
          <p:cNvSpPr>
            <a:spLocks noGrp="1"/>
          </p:cNvSpPr>
          <p:nvPr>
            <p:ph type="title"/>
          </p:nvPr>
        </p:nvSpPr>
        <p:spPr>
          <a:xfrm>
            <a:off x="7532710" y="628617"/>
            <a:ext cx="3971902" cy="3028983"/>
          </a:xfrm>
        </p:spPr>
        <p:txBody>
          <a:bodyPr vert="horz" lIns="91440" tIns="45720" rIns="91440" bIns="45720" rtlCol="0" anchor="b">
            <a:normAutofit/>
          </a:bodyPr>
          <a:lstStyle/>
          <a:p>
            <a:r>
              <a:rPr lang="en-US" sz="4800" dirty="0"/>
              <a:t>Any questions? </a:t>
            </a:r>
          </a:p>
        </p:txBody>
      </p:sp>
    </p:spTree>
    <p:extLst>
      <p:ext uri="{BB962C8B-B14F-4D97-AF65-F5344CB8AC3E}">
        <p14:creationId xmlns:p14="http://schemas.microsoft.com/office/powerpoint/2010/main" val="1099837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07156-3122-4676-B011-E64A22B41312}"/>
              </a:ext>
            </a:extLst>
          </p:cNvPr>
          <p:cNvSpPr>
            <a:spLocks noGrp="1"/>
          </p:cNvSpPr>
          <p:nvPr>
            <p:ph type="title"/>
          </p:nvPr>
        </p:nvSpPr>
        <p:spPr>
          <a:xfrm>
            <a:off x="684212" y="602673"/>
            <a:ext cx="8534400" cy="1507067"/>
          </a:xfrm>
        </p:spPr>
        <p:txBody>
          <a:bodyPr/>
          <a:lstStyle/>
          <a:p>
            <a:r>
              <a:rPr lang="en-US" dirty="0"/>
              <a:t>What to expect from today’s training: </a:t>
            </a:r>
          </a:p>
        </p:txBody>
      </p:sp>
      <p:sp>
        <p:nvSpPr>
          <p:cNvPr id="3" name="Content Placeholder 2">
            <a:extLst>
              <a:ext uri="{FF2B5EF4-FFF2-40B4-BE49-F238E27FC236}">
                <a16:creationId xmlns:a16="http://schemas.microsoft.com/office/drawing/2014/main" id="{E2C9225E-81BC-4657-86C9-41BEE8624E75}"/>
              </a:ext>
            </a:extLst>
          </p:cNvPr>
          <p:cNvSpPr>
            <a:spLocks noGrp="1"/>
          </p:cNvSpPr>
          <p:nvPr>
            <p:ph idx="1"/>
          </p:nvPr>
        </p:nvSpPr>
        <p:spPr>
          <a:xfrm>
            <a:off x="684212" y="2298469"/>
            <a:ext cx="8534400" cy="3615267"/>
          </a:xfrm>
        </p:spPr>
        <p:txBody>
          <a:bodyPr/>
          <a:lstStyle/>
          <a:p>
            <a:r>
              <a:rPr lang="en-US" dirty="0"/>
              <a:t>Submitting Permanent Supportive Housing (PSH) vacancies </a:t>
            </a:r>
          </a:p>
          <a:p>
            <a:r>
              <a:rPr lang="en-US" dirty="0"/>
              <a:t>Compliance with Housing First modalities </a:t>
            </a:r>
          </a:p>
          <a:p>
            <a:r>
              <a:rPr lang="en-US" dirty="0"/>
              <a:t>Referral timelines </a:t>
            </a:r>
          </a:p>
          <a:p>
            <a:r>
              <a:rPr lang="en-US" dirty="0"/>
              <a:t>Expectations following a referral from LICH </a:t>
            </a:r>
          </a:p>
        </p:txBody>
      </p:sp>
    </p:spTree>
    <p:extLst>
      <p:ext uri="{BB962C8B-B14F-4D97-AF65-F5344CB8AC3E}">
        <p14:creationId xmlns:p14="http://schemas.microsoft.com/office/powerpoint/2010/main" val="4077762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839793-93CC-4425-9013-55CC424B5484}"/>
              </a:ext>
            </a:extLst>
          </p:cNvPr>
          <p:cNvSpPr>
            <a:spLocks noGrp="1"/>
          </p:cNvSpPr>
          <p:nvPr>
            <p:ph type="title"/>
          </p:nvPr>
        </p:nvSpPr>
        <p:spPr/>
        <p:txBody>
          <a:bodyPr/>
          <a:lstStyle/>
          <a:p>
            <a:r>
              <a:rPr lang="en-US" dirty="0"/>
              <a:t>How does coordinated entry affect referral placement? </a:t>
            </a:r>
          </a:p>
        </p:txBody>
      </p:sp>
      <p:sp>
        <p:nvSpPr>
          <p:cNvPr id="5" name="Content Placeholder 4">
            <a:extLst>
              <a:ext uri="{FF2B5EF4-FFF2-40B4-BE49-F238E27FC236}">
                <a16:creationId xmlns:a16="http://schemas.microsoft.com/office/drawing/2014/main" id="{C03F62D8-C281-4735-872F-32779F7AC98D}"/>
              </a:ext>
            </a:extLst>
          </p:cNvPr>
          <p:cNvSpPr>
            <a:spLocks noGrp="1"/>
          </p:cNvSpPr>
          <p:nvPr>
            <p:ph idx="1"/>
          </p:nvPr>
        </p:nvSpPr>
        <p:spPr/>
        <p:txBody>
          <a:bodyPr/>
          <a:lstStyle/>
          <a:p>
            <a:r>
              <a:rPr lang="en-US" dirty="0"/>
              <a:t>As part of the NY-603 CoC, we all agree to be part of a Coordinated Entry System (CES) and provide services following these expectations. </a:t>
            </a:r>
          </a:p>
          <a:p>
            <a:r>
              <a:rPr lang="en-US" dirty="0"/>
              <a:t>As part of a CES, we are following two main expectations: </a:t>
            </a:r>
          </a:p>
          <a:p>
            <a:pPr lvl="1"/>
            <a:r>
              <a:rPr lang="en-US" dirty="0"/>
              <a:t>Housing first model – “screening in” mentality as opposed to “screening out” </a:t>
            </a:r>
          </a:p>
          <a:p>
            <a:pPr lvl="1"/>
            <a:r>
              <a:rPr lang="en-US" dirty="0"/>
              <a:t>Prioritization order -  we are working to house the individuals who are presenting with the longest length of time chronically homeless </a:t>
            </a:r>
          </a:p>
        </p:txBody>
      </p:sp>
    </p:spTree>
    <p:extLst>
      <p:ext uri="{BB962C8B-B14F-4D97-AF65-F5344CB8AC3E}">
        <p14:creationId xmlns:p14="http://schemas.microsoft.com/office/powerpoint/2010/main" val="3035777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02DC8-0A91-4F4F-84FB-AA2EC90C7722}"/>
              </a:ext>
            </a:extLst>
          </p:cNvPr>
          <p:cNvSpPr>
            <a:spLocks noGrp="1"/>
          </p:cNvSpPr>
          <p:nvPr>
            <p:ph type="title"/>
          </p:nvPr>
        </p:nvSpPr>
        <p:spPr>
          <a:xfrm>
            <a:off x="684212" y="684259"/>
            <a:ext cx="8534400" cy="1507067"/>
          </a:xfrm>
        </p:spPr>
        <p:txBody>
          <a:bodyPr/>
          <a:lstStyle/>
          <a:p>
            <a:r>
              <a:rPr lang="en-US" dirty="0"/>
              <a:t>Who is chronically homeless? </a:t>
            </a:r>
          </a:p>
        </p:txBody>
      </p:sp>
      <p:sp>
        <p:nvSpPr>
          <p:cNvPr id="3" name="Content Placeholder 2">
            <a:extLst>
              <a:ext uri="{FF2B5EF4-FFF2-40B4-BE49-F238E27FC236}">
                <a16:creationId xmlns:a16="http://schemas.microsoft.com/office/drawing/2014/main" id="{0098A40C-BFCC-46C7-8E99-EFBC066F2545}"/>
              </a:ext>
            </a:extLst>
          </p:cNvPr>
          <p:cNvSpPr>
            <a:spLocks noGrp="1"/>
          </p:cNvSpPr>
          <p:nvPr>
            <p:ph idx="1"/>
          </p:nvPr>
        </p:nvSpPr>
        <p:spPr>
          <a:xfrm>
            <a:off x="684212" y="2431473"/>
            <a:ext cx="8534400" cy="3615267"/>
          </a:xfrm>
        </p:spPr>
        <p:txBody>
          <a:bodyPr>
            <a:normAutofit fontScale="92500" lnSpcReduction="20000"/>
          </a:bodyPr>
          <a:lstStyle/>
          <a:p>
            <a:r>
              <a:rPr lang="en-US" dirty="0"/>
              <a:t>To be considered Chronically Homeless (CH) you need to meet two key criterion: </a:t>
            </a:r>
          </a:p>
          <a:p>
            <a:r>
              <a:rPr lang="en-US" dirty="0"/>
              <a:t>1 – Length of time homeless: </a:t>
            </a:r>
          </a:p>
          <a:p>
            <a:pPr lvl="1"/>
            <a:r>
              <a:rPr lang="en-US" dirty="0"/>
              <a:t>Twelve (12) months or more continuously </a:t>
            </a:r>
          </a:p>
          <a:p>
            <a:pPr marL="457200" lvl="1" indent="0">
              <a:buNone/>
            </a:pPr>
            <a:r>
              <a:rPr lang="en-US" dirty="0"/>
              <a:t>				– or – </a:t>
            </a:r>
          </a:p>
          <a:p>
            <a:pPr lvl="1"/>
            <a:r>
              <a:rPr lang="en-US" dirty="0"/>
              <a:t>Four (4) episodes over a three (3) year period totaling twelve (12) months </a:t>
            </a:r>
          </a:p>
          <a:p>
            <a:r>
              <a:rPr lang="en-US" dirty="0"/>
              <a:t>2 – Proof of qualifying disability </a:t>
            </a:r>
          </a:p>
          <a:p>
            <a:pPr lvl="1"/>
            <a:r>
              <a:rPr lang="en-US" dirty="0"/>
              <a:t>Indefinite duration</a:t>
            </a:r>
          </a:p>
          <a:p>
            <a:pPr lvl="1"/>
            <a:r>
              <a:rPr lang="en-US" dirty="0"/>
              <a:t>Substantially impedes the ability to live independently </a:t>
            </a:r>
          </a:p>
          <a:p>
            <a:pPr lvl="1"/>
            <a:r>
              <a:rPr lang="en-US" dirty="0"/>
              <a:t>Could be improved by more suitable housing conditions</a:t>
            </a:r>
          </a:p>
        </p:txBody>
      </p:sp>
    </p:spTree>
    <p:extLst>
      <p:ext uri="{BB962C8B-B14F-4D97-AF65-F5344CB8AC3E}">
        <p14:creationId xmlns:p14="http://schemas.microsoft.com/office/powerpoint/2010/main" val="165583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2EBF6-4F37-466D-9B19-051C85BFF947}"/>
              </a:ext>
            </a:extLst>
          </p:cNvPr>
          <p:cNvSpPr>
            <a:spLocks noGrp="1"/>
          </p:cNvSpPr>
          <p:nvPr>
            <p:ph type="title"/>
          </p:nvPr>
        </p:nvSpPr>
        <p:spPr>
          <a:xfrm>
            <a:off x="684212" y="619298"/>
            <a:ext cx="8534400" cy="1507067"/>
          </a:xfrm>
        </p:spPr>
        <p:txBody>
          <a:bodyPr/>
          <a:lstStyle/>
          <a:p>
            <a:r>
              <a:rPr lang="en-US" dirty="0"/>
              <a:t>What does this look like for Long island? </a:t>
            </a:r>
          </a:p>
        </p:txBody>
      </p:sp>
      <p:sp>
        <p:nvSpPr>
          <p:cNvPr id="3" name="Content Placeholder 2">
            <a:extLst>
              <a:ext uri="{FF2B5EF4-FFF2-40B4-BE49-F238E27FC236}">
                <a16:creationId xmlns:a16="http://schemas.microsoft.com/office/drawing/2014/main" id="{7E79244E-D48C-41A9-88A1-D6AC6BE40BA9}"/>
              </a:ext>
            </a:extLst>
          </p:cNvPr>
          <p:cNvSpPr>
            <a:spLocks noGrp="1"/>
          </p:cNvSpPr>
          <p:nvPr>
            <p:ph idx="1"/>
          </p:nvPr>
        </p:nvSpPr>
        <p:spPr>
          <a:xfrm>
            <a:off x="684212" y="2126365"/>
            <a:ext cx="8534400" cy="3615267"/>
          </a:xfrm>
        </p:spPr>
        <p:txBody>
          <a:bodyPr/>
          <a:lstStyle/>
          <a:p>
            <a:r>
              <a:rPr lang="en-US" dirty="0"/>
              <a:t>We are currently housing individuals with significantly long lengths of time homeless </a:t>
            </a:r>
          </a:p>
          <a:p>
            <a:pPr lvl="1"/>
            <a:r>
              <a:rPr lang="en-US" dirty="0"/>
              <a:t>Suffolk – 4 years </a:t>
            </a:r>
          </a:p>
          <a:p>
            <a:pPr lvl="1"/>
            <a:r>
              <a:rPr lang="en-US" dirty="0"/>
              <a:t>Nassau – 2 years </a:t>
            </a:r>
          </a:p>
          <a:p>
            <a:r>
              <a:rPr lang="en-US" dirty="0"/>
              <a:t>This is subject to change based on an individuals preferences and available vacancies that fit each household’s needs. </a:t>
            </a:r>
          </a:p>
        </p:txBody>
      </p:sp>
    </p:spTree>
    <p:extLst>
      <p:ext uri="{BB962C8B-B14F-4D97-AF65-F5344CB8AC3E}">
        <p14:creationId xmlns:p14="http://schemas.microsoft.com/office/powerpoint/2010/main" val="1604285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142000"/>
                <a:satMod val="200000"/>
                <a:lumMod val="118000"/>
              </a:schemeClr>
            </a:gs>
            <a:gs pos="100000">
              <a:schemeClr val="bg2">
                <a:shade val="94000"/>
                <a:hueMod val="22000"/>
                <a:satMod val="220000"/>
                <a:lumMod val="62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9DCD5-1FEF-4011-B764-9060F0AD96B2}"/>
              </a:ext>
            </a:extLst>
          </p:cNvPr>
          <p:cNvSpPr>
            <a:spLocks noGrp="1"/>
          </p:cNvSpPr>
          <p:nvPr>
            <p:ph type="title"/>
          </p:nvPr>
        </p:nvSpPr>
        <p:spPr>
          <a:xfrm>
            <a:off x="684212" y="4487332"/>
            <a:ext cx="8534400" cy="1507067"/>
          </a:xfrm>
        </p:spPr>
        <p:txBody>
          <a:bodyPr>
            <a:normAutofit/>
          </a:bodyPr>
          <a:lstStyle/>
          <a:p>
            <a:r>
              <a:rPr lang="en-US" dirty="0"/>
              <a:t>Once a vacancy is reported </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2943551974"/>
              </p:ext>
            </p:extLst>
          </p:nvPr>
        </p:nvGraphicFramePr>
        <p:xfrm>
          <a:off x="684212" y="685800"/>
          <a:ext cx="10820399" cy="36147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8284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094A0-FC4E-496E-AE0F-21B81CDC021D}"/>
              </a:ext>
            </a:extLst>
          </p:cNvPr>
          <p:cNvSpPr>
            <a:spLocks noGrp="1"/>
          </p:cNvSpPr>
          <p:nvPr>
            <p:ph type="title"/>
          </p:nvPr>
        </p:nvSpPr>
        <p:spPr/>
        <p:txBody>
          <a:bodyPr/>
          <a:lstStyle/>
          <a:p>
            <a:r>
              <a:rPr lang="en-US" dirty="0"/>
              <a:t>What is a complete PSH Vacancy Notification? </a:t>
            </a:r>
          </a:p>
        </p:txBody>
      </p:sp>
      <p:sp>
        <p:nvSpPr>
          <p:cNvPr id="3" name="Content Placeholder 2">
            <a:extLst>
              <a:ext uri="{FF2B5EF4-FFF2-40B4-BE49-F238E27FC236}">
                <a16:creationId xmlns:a16="http://schemas.microsoft.com/office/drawing/2014/main" id="{82D3B6E6-0AD4-4216-A212-09896DE0015D}"/>
              </a:ext>
            </a:extLst>
          </p:cNvPr>
          <p:cNvSpPr>
            <a:spLocks noGrp="1"/>
          </p:cNvSpPr>
          <p:nvPr>
            <p:ph idx="1"/>
          </p:nvPr>
        </p:nvSpPr>
        <p:spPr/>
        <p:txBody>
          <a:bodyPr>
            <a:normAutofit/>
          </a:bodyPr>
          <a:lstStyle/>
          <a:p>
            <a:r>
              <a:rPr lang="en-US" dirty="0"/>
              <a:t>A complete notification has </a:t>
            </a:r>
            <a:r>
              <a:rPr lang="en-US" i="1" u="sng" dirty="0"/>
              <a:t>all</a:t>
            </a:r>
            <a:r>
              <a:rPr lang="en-US" dirty="0"/>
              <a:t> fields on the form filled out completely, to the best of the provider’s knowledge. Once the form is submitted to LICH, be on the look out for the acceptance email from CE Manager. </a:t>
            </a:r>
          </a:p>
          <a:p>
            <a:pPr lvl="1"/>
            <a:r>
              <a:rPr lang="en-US" dirty="0"/>
              <a:t>The acceptance email will state the date that the notification was accepted by LICH for your records.  A vacancy is not considered “reported,” until this email is received.</a:t>
            </a:r>
          </a:p>
          <a:p>
            <a:pPr lvl="1"/>
            <a:r>
              <a:rPr lang="en-US" dirty="0"/>
              <a:t>You may also receive an email back with further questions about the vacancy. An acceptance email cannot be sent to your agency without a response to further questions. </a:t>
            </a:r>
          </a:p>
        </p:txBody>
      </p:sp>
    </p:spTree>
    <p:extLst>
      <p:ext uri="{BB962C8B-B14F-4D97-AF65-F5344CB8AC3E}">
        <p14:creationId xmlns:p14="http://schemas.microsoft.com/office/powerpoint/2010/main" val="1896111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142000"/>
                <a:satMod val="200000"/>
                <a:lumMod val="118000"/>
              </a:schemeClr>
            </a:gs>
            <a:gs pos="100000">
              <a:schemeClr val="bg2">
                <a:shade val="94000"/>
                <a:hueMod val="22000"/>
                <a:satMod val="220000"/>
                <a:lumMod val="62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9791E-E819-44CB-B020-59EE59C53354}"/>
              </a:ext>
            </a:extLst>
          </p:cNvPr>
          <p:cNvSpPr>
            <a:spLocks noGrp="1"/>
          </p:cNvSpPr>
          <p:nvPr>
            <p:ph type="title"/>
          </p:nvPr>
        </p:nvSpPr>
        <p:spPr>
          <a:xfrm>
            <a:off x="684212" y="4487332"/>
            <a:ext cx="8534400" cy="1507067"/>
          </a:xfrm>
        </p:spPr>
        <p:txBody>
          <a:bodyPr>
            <a:normAutofit/>
          </a:bodyPr>
          <a:lstStyle/>
          <a:p>
            <a:r>
              <a:rPr lang="en-US" dirty="0"/>
              <a:t>You’ve submitted a vacancy notification to lich ... </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1780882281"/>
              </p:ext>
            </p:extLst>
          </p:nvPr>
        </p:nvGraphicFramePr>
        <p:xfrm>
          <a:off x="684212" y="685800"/>
          <a:ext cx="10820399" cy="36147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1329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3ABCE-B4F9-4FA6-AD78-3EB9779E963F}"/>
              </a:ext>
            </a:extLst>
          </p:cNvPr>
          <p:cNvSpPr>
            <a:spLocks noGrp="1"/>
          </p:cNvSpPr>
          <p:nvPr>
            <p:ph type="title"/>
          </p:nvPr>
        </p:nvSpPr>
        <p:spPr>
          <a:xfrm>
            <a:off x="684212" y="685800"/>
            <a:ext cx="8534400" cy="1507067"/>
          </a:xfrm>
        </p:spPr>
        <p:txBody>
          <a:bodyPr/>
          <a:lstStyle/>
          <a:p>
            <a:r>
              <a:rPr lang="en-US" dirty="0"/>
              <a:t>Referral process: single step </a:t>
            </a:r>
          </a:p>
        </p:txBody>
      </p:sp>
      <p:sp>
        <p:nvSpPr>
          <p:cNvPr id="3" name="Content Placeholder 2">
            <a:extLst>
              <a:ext uri="{FF2B5EF4-FFF2-40B4-BE49-F238E27FC236}">
                <a16:creationId xmlns:a16="http://schemas.microsoft.com/office/drawing/2014/main" id="{30771449-7EC9-4A8E-B358-C1C77ADBC780}"/>
              </a:ext>
            </a:extLst>
          </p:cNvPr>
          <p:cNvSpPr>
            <a:spLocks noGrp="1"/>
          </p:cNvSpPr>
          <p:nvPr>
            <p:ph idx="1"/>
          </p:nvPr>
        </p:nvSpPr>
        <p:spPr>
          <a:xfrm>
            <a:off x="684212" y="2464723"/>
            <a:ext cx="8534400" cy="3615267"/>
          </a:xfrm>
        </p:spPr>
        <p:txBody>
          <a:bodyPr>
            <a:normAutofit fontScale="92500" lnSpcReduction="10000"/>
          </a:bodyPr>
          <a:lstStyle/>
          <a:p>
            <a:r>
              <a:rPr lang="en-US" dirty="0"/>
              <a:t>If you are a “Single Step” agency, you will receive referrals via HMIS Awards Message in Foothold.  </a:t>
            </a:r>
          </a:p>
          <a:p>
            <a:pPr lvl="1"/>
            <a:r>
              <a:rPr lang="en-US" dirty="0"/>
              <a:t>This email will contain the household’s contact information, as well as the contact information for the LICH case manager, and shelter staff or health home care coordinator as they apply. </a:t>
            </a:r>
          </a:p>
          <a:p>
            <a:pPr lvl="1"/>
            <a:r>
              <a:rPr lang="en-US" dirty="0"/>
              <a:t>Attached to this email, you will receive proof of disability, homeless history verification, and a copy of the household’s LICH program Face Sheet. </a:t>
            </a:r>
          </a:p>
          <a:p>
            <a:pPr lvl="1"/>
            <a:r>
              <a:rPr lang="en-US" dirty="0"/>
              <a:t>Also attached to this email, you will find a copy of the Provider Acceptance Form, Provider Decline Form, and Client Decline Form.</a:t>
            </a:r>
          </a:p>
          <a:p>
            <a:r>
              <a:rPr lang="en-US" dirty="0"/>
              <a:t>You will receive a follow-up email in Outlook confirming a referral was made.</a:t>
            </a:r>
          </a:p>
        </p:txBody>
      </p:sp>
    </p:spTree>
    <p:extLst>
      <p:ext uri="{BB962C8B-B14F-4D97-AF65-F5344CB8AC3E}">
        <p14:creationId xmlns:p14="http://schemas.microsoft.com/office/powerpoint/2010/main" val="349349828"/>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B4BDF1F1524947BA2FCB5BA4ECBC51" ma:contentTypeVersion="9" ma:contentTypeDescription="Create a new document." ma:contentTypeScope="" ma:versionID="197c0ff8600d0c7d2ce5fb3622a59965">
  <xsd:schema xmlns:xsd="http://www.w3.org/2001/XMLSchema" xmlns:xs="http://www.w3.org/2001/XMLSchema" xmlns:p="http://schemas.microsoft.com/office/2006/metadata/properties" xmlns:ns2="0c408069-27ef-456c-b32e-53750250f17c" xmlns:ns3="a2d4b7a3-f851-41e8-99d5-1619c4311944" targetNamespace="http://schemas.microsoft.com/office/2006/metadata/properties" ma:root="true" ma:fieldsID="eac985771f89ddc7db7fd6878e9240cf" ns2:_="" ns3:_="">
    <xsd:import namespace="0c408069-27ef-456c-b32e-53750250f17c"/>
    <xsd:import namespace="a2d4b7a3-f851-41e8-99d5-1619c4311944"/>
    <xsd:element name="properties">
      <xsd:complexType>
        <xsd:sequence>
          <xsd:element name="documentManagement">
            <xsd:complexType>
              <xsd:all>
                <xsd:element ref="ns2:SharedWithUsers" minOccurs="0"/>
                <xsd:element ref="ns2:SharingHintHash"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408069-27ef-456c-b32e-53750250f17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2d4b7a3-f851-41e8-99d5-1619c4311944"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056A433-ECD3-4BB6-A4C6-BDAAE44A13AF}"/>
</file>

<file path=customXml/itemProps2.xml><?xml version="1.0" encoding="utf-8"?>
<ds:datastoreItem xmlns:ds="http://schemas.openxmlformats.org/officeDocument/2006/customXml" ds:itemID="{31ECFEDE-1206-48D5-B42E-EF61CF06197F}"/>
</file>

<file path=customXml/itemProps3.xml><?xml version="1.0" encoding="utf-8"?>
<ds:datastoreItem xmlns:ds="http://schemas.openxmlformats.org/officeDocument/2006/customXml" ds:itemID="{11926A5D-5BA4-4BD2-B1CB-01B90970D1D7}"/>
</file>

<file path=docProps/app.xml><?xml version="1.0" encoding="utf-8"?>
<Properties xmlns="http://schemas.openxmlformats.org/officeDocument/2006/extended-properties" xmlns:vt="http://schemas.openxmlformats.org/officeDocument/2006/docPropsVTypes">
  <Template>Slice</Template>
  <TotalTime>1164</TotalTime>
  <Words>1335</Words>
  <Application>Microsoft Office PowerPoint</Application>
  <PresentationFormat>Widescreen</PresentationFormat>
  <Paragraphs>93</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Calibri</vt:lpstr>
      <vt:lpstr>Century Gothic</vt:lpstr>
      <vt:lpstr>Wingdings 3</vt:lpstr>
      <vt:lpstr>Slice</vt:lpstr>
      <vt:lpstr>Coordinated Entry  Intake providers training </vt:lpstr>
      <vt:lpstr>What to expect from today’s training: </vt:lpstr>
      <vt:lpstr>How does coordinated entry affect referral placement? </vt:lpstr>
      <vt:lpstr>Who is chronically homeless? </vt:lpstr>
      <vt:lpstr>What does this look like for Long island? </vt:lpstr>
      <vt:lpstr>Once a vacancy is reported </vt:lpstr>
      <vt:lpstr>What is a complete PSH Vacancy Notification? </vt:lpstr>
      <vt:lpstr>You’ve submitted a vacancy notification to lich ... </vt:lpstr>
      <vt:lpstr>Referral process: single step </vt:lpstr>
      <vt:lpstr>Referral process: multi-step </vt:lpstr>
      <vt:lpstr>Referral process: upload </vt:lpstr>
      <vt:lpstr>Streamlining intakes </vt:lpstr>
      <vt:lpstr>Housing is a good fit for everyone!</vt:lpstr>
      <vt:lpstr>Upon receipt of LICH referral </vt:lpstr>
      <vt:lpstr>Upon receipt of LICH referral (cont.) </vt:lpstr>
      <vt:lpstr>When LICH receives a Provider Acceptance Form </vt:lpstr>
      <vt:lpstr>Congratulations!! You’ve successfully assisted with helping a household combat homelessness on Long Island. </vt:lpstr>
      <vt:lpstr>Any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Entry  Intake providers training</dc:title>
  <dc:creator>Allison Eberle</dc:creator>
  <cp:lastModifiedBy>Allison Eberle</cp:lastModifiedBy>
  <cp:revision>16</cp:revision>
  <dcterms:created xsi:type="dcterms:W3CDTF">2017-11-29T20:56:47Z</dcterms:created>
  <dcterms:modified xsi:type="dcterms:W3CDTF">2017-12-04T18:48:44Z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0x01010083B4BDF1F1524947BA2FCB5BA4ECBC51</vt:lpwstr>
  </property>
</Properties>
</file>