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7" r:id="rId5"/>
  </p:sldMasterIdLst>
  <p:notesMasterIdLst>
    <p:notesMasterId r:id="rId16"/>
  </p:notesMasterIdLst>
  <p:sldIdLst>
    <p:sldId id="257" r:id="rId6"/>
    <p:sldId id="276" r:id="rId7"/>
    <p:sldId id="295" r:id="rId8"/>
    <p:sldId id="279" r:id="rId9"/>
    <p:sldId id="274" r:id="rId10"/>
    <p:sldId id="278" r:id="rId11"/>
    <p:sldId id="294" r:id="rId12"/>
    <p:sldId id="290" r:id="rId13"/>
    <p:sldId id="291" r:id="rId14"/>
    <p:sldId id="29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8549E9A0-0790-6A46-82E9-B200A3F907BB}">
          <p14:sldIdLst>
            <p14:sldId id="257"/>
            <p14:sldId id="276"/>
            <p14:sldId id="295"/>
            <p14:sldId id="279"/>
            <p14:sldId id="274"/>
            <p14:sldId id="278"/>
            <p14:sldId id="294"/>
            <p14:sldId id="290"/>
            <p14:sldId id="291"/>
            <p14:sldId id="296"/>
          </p14:sldIdLst>
        </p14:section>
        <p14:section name="Tips &amp; Shortcuts" id="{6B9973FA-3571-064E-9073-58EE142B80D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BB00"/>
    <a:srgbClr val="22A9D0"/>
    <a:srgbClr val="AABD00"/>
    <a:srgbClr val="8974D0"/>
    <a:srgbClr val="6AA917"/>
    <a:srgbClr val="7FADCB"/>
    <a:srgbClr val="007FA9"/>
    <a:srgbClr val="0D3162"/>
    <a:srgbClr val="041E41"/>
    <a:srgbClr val="B3E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24"/>
    <p:restoredTop sz="96259"/>
  </p:normalViewPr>
  <p:slideViewPr>
    <p:cSldViewPr snapToObjects="1" showGuides="1">
      <p:cViewPr varScale="1">
        <p:scale>
          <a:sx n="73" d="100"/>
          <a:sy n="73" d="100"/>
        </p:scale>
        <p:origin x="64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3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 showGuides="1">
      <p:cViewPr varScale="1">
        <p:scale>
          <a:sx n="99" d="100"/>
          <a:sy n="99" d="100"/>
        </p:scale>
        <p:origin x="4272" y="1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miller\AppData\Local\Microsoft\Windows\INetCache\Content.Outlook\TI22EHH2\Strategic%20Plan%20-%20Homeless%20Inflow_4-1-23%20-%204-18-25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N=2,034 Households</a:t>
            </a:r>
          </a:p>
        </c:rich>
      </c:tx>
      <c:layout>
        <c:manualLayout>
          <c:xMode val="edge"/>
          <c:yMode val="edge"/>
          <c:x val="0.44"/>
          <c:y val="2.63157894736842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Sheet1!$C$29</c:f>
              <c:strCache>
                <c:ptCount val="1"/>
                <c:pt idx="0">
                  <c:v>Grand 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Sheet1!$B$30:$B$42</c:f>
              <c:strCache>
                <c:ptCount val="11"/>
                <c:pt idx="0">
                  <c:v>Asked to Leave Shared Residence</c:v>
                </c:pt>
                <c:pt idx="1">
                  <c:v>Benefits Loss/Reduction</c:v>
                </c:pt>
                <c:pt idx="2">
                  <c:v>COVID-19 Related</c:v>
                </c:pt>
                <c:pt idx="3">
                  <c:v>Domestic Violence</c:v>
                </c:pt>
                <c:pt idx="4">
                  <c:v>Drug/Alcohol Abuse</c:v>
                </c:pt>
                <c:pt idx="5">
                  <c:v>Eviction</c:v>
                </c:pt>
                <c:pt idx="6">
                  <c:v>Illness/ Injury</c:v>
                </c:pt>
                <c:pt idx="7">
                  <c:v>Job Income Loss/Reduction</c:v>
                </c:pt>
                <c:pt idx="8">
                  <c:v>Natural Disaster</c:v>
                </c:pt>
                <c:pt idx="9">
                  <c:v>Release from Institution</c:v>
                </c:pt>
                <c:pt idx="10">
                  <c:v>Relocation</c:v>
                </c:pt>
              </c:strCache>
              <c:extLst/>
            </c:strRef>
          </c:cat>
          <c:val>
            <c:numRef>
              <c:f>Sheet1!$C$30:$C$42</c:f>
              <c:numCache>
                <c:formatCode>General</c:formatCode>
                <c:ptCount val="11"/>
                <c:pt idx="0">
                  <c:v>392</c:v>
                </c:pt>
                <c:pt idx="1">
                  <c:v>27</c:v>
                </c:pt>
                <c:pt idx="2">
                  <c:v>4</c:v>
                </c:pt>
                <c:pt idx="3">
                  <c:v>109</c:v>
                </c:pt>
                <c:pt idx="4">
                  <c:v>73</c:v>
                </c:pt>
                <c:pt idx="5">
                  <c:v>677</c:v>
                </c:pt>
                <c:pt idx="6">
                  <c:v>37</c:v>
                </c:pt>
                <c:pt idx="7">
                  <c:v>181</c:v>
                </c:pt>
                <c:pt idx="8">
                  <c:v>23</c:v>
                </c:pt>
                <c:pt idx="9">
                  <c:v>286</c:v>
                </c:pt>
                <c:pt idx="10">
                  <c:v>225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7D8-4A56-BF7C-BE49D14308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95077183"/>
        <c:axId val="795080927"/>
      </c:barChart>
      <c:catAx>
        <c:axId val="7950771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5080927"/>
        <c:crosses val="autoZero"/>
        <c:auto val="1"/>
        <c:lblAlgn val="ctr"/>
        <c:lblOffset val="100"/>
        <c:noMultiLvlLbl val="0"/>
      </c:catAx>
      <c:valAx>
        <c:axId val="7950809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5077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3E8765-8271-4D4B-ADAC-528E0C9134AF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C99609-1ABA-4E09-A8BE-F2F482679833}">
      <dgm:prSet phldrT="[Text]" phldr="0"/>
      <dgm:spPr/>
      <dgm:t>
        <a:bodyPr/>
        <a:lstStyle/>
        <a:p>
          <a:pPr rtl="0"/>
          <a:endParaRPr lang="en-US" dirty="0"/>
        </a:p>
      </dgm:t>
    </dgm:pt>
    <dgm:pt modelId="{429E04E6-F8BD-4737-A2AD-92E7EDAE0382}" type="parTrans" cxnId="{DFC6A4F6-7FE5-4090-85C9-1DE52D2E5022}">
      <dgm:prSet/>
      <dgm:spPr/>
      <dgm:t>
        <a:bodyPr/>
        <a:lstStyle/>
        <a:p>
          <a:endParaRPr lang="en-US"/>
        </a:p>
      </dgm:t>
    </dgm:pt>
    <dgm:pt modelId="{EBC7FA99-B240-4FD7-9509-74D9A5BD3F98}" type="sibTrans" cxnId="{DFC6A4F6-7FE5-4090-85C9-1DE52D2E5022}">
      <dgm:prSet/>
      <dgm:spPr/>
      <dgm:t>
        <a:bodyPr/>
        <a:lstStyle/>
        <a:p>
          <a:endParaRPr lang="en-US"/>
        </a:p>
      </dgm:t>
    </dgm:pt>
    <dgm:pt modelId="{1774CA11-B750-4BB2-B4FB-41EBA14A0AE0}">
      <dgm:prSet phldrT="[Text]" phldr="0"/>
      <dgm:spPr/>
      <dgm:t>
        <a:bodyPr/>
        <a:lstStyle/>
        <a:p>
          <a:pPr rtl="0"/>
          <a:r>
            <a:rPr lang="en-US" b="1" dirty="0">
              <a:solidFill>
                <a:srgbClr val="22A9D0"/>
              </a:solidFill>
              <a:latin typeface="Calibri Light" panose="020F0302020204030204"/>
            </a:rPr>
            <a:t>472 Adults</a:t>
          </a:r>
          <a:r>
            <a:rPr lang="en-US" b="1" dirty="0">
              <a:solidFill>
                <a:srgbClr val="FFC000"/>
              </a:solidFill>
              <a:latin typeface="Calibri Light" panose="020F0302020204030204"/>
            </a:rPr>
            <a:t> </a:t>
          </a:r>
          <a:r>
            <a:rPr lang="en-US" b="1" dirty="0">
              <a:latin typeface="Calibri Light" panose="020F0302020204030204"/>
            </a:rPr>
            <a:t>were living Unsheltered between April 2023 and April 2025.</a:t>
          </a:r>
          <a:endParaRPr lang="en-US" b="1" dirty="0"/>
        </a:p>
      </dgm:t>
    </dgm:pt>
    <dgm:pt modelId="{4E6CEC20-862B-4EF0-91F1-5AB97351CF2A}" type="parTrans" cxnId="{7A415463-519E-4D66-B3E9-8F998C5A4FBE}">
      <dgm:prSet/>
      <dgm:spPr/>
      <dgm:t>
        <a:bodyPr/>
        <a:lstStyle/>
        <a:p>
          <a:endParaRPr lang="en-US"/>
        </a:p>
      </dgm:t>
    </dgm:pt>
    <dgm:pt modelId="{C9BDF47B-7741-416C-A8F5-D354AEEFE61E}" type="sibTrans" cxnId="{7A415463-519E-4D66-B3E9-8F998C5A4FBE}">
      <dgm:prSet/>
      <dgm:spPr/>
      <dgm:t>
        <a:bodyPr/>
        <a:lstStyle/>
        <a:p>
          <a:endParaRPr lang="en-US"/>
        </a:p>
      </dgm:t>
    </dgm:pt>
    <dgm:pt modelId="{C0ED19B8-2DA0-48DC-8809-9E6669EA7DDB}">
      <dgm:prSet phldrT="[Text]" phldr="0"/>
      <dgm:spPr/>
      <dgm:t>
        <a:bodyPr/>
        <a:lstStyle/>
        <a:p>
          <a:pPr rtl="0"/>
          <a:r>
            <a:rPr lang="en-US" b="1" dirty="0">
              <a:solidFill>
                <a:schemeClr val="bg1"/>
              </a:solidFill>
              <a:latin typeface="Calibri Light" panose="020F0302020204030204"/>
            </a:rPr>
            <a:t>320</a:t>
          </a:r>
          <a:r>
            <a:rPr lang="en-US" b="1" dirty="0">
              <a:latin typeface="Calibri Light" panose="020F0302020204030204"/>
            </a:rPr>
            <a:t>  out of 472 (</a:t>
          </a:r>
          <a:r>
            <a:rPr lang="en-US" b="1" dirty="0">
              <a:solidFill>
                <a:srgbClr val="FFC000"/>
              </a:solidFill>
              <a:latin typeface="Calibri Light" panose="020F0302020204030204"/>
            </a:rPr>
            <a:t>68%</a:t>
          </a:r>
          <a:r>
            <a:rPr lang="en-US" b="1" dirty="0">
              <a:latin typeface="Calibri Light" panose="020F0302020204030204"/>
            </a:rPr>
            <a:t>) unsheltered adults are </a:t>
          </a:r>
          <a:r>
            <a:rPr lang="en-US" b="1" dirty="0">
              <a:solidFill>
                <a:srgbClr val="FFC000"/>
              </a:solidFill>
              <a:latin typeface="Calibri Light" panose="020F0302020204030204"/>
            </a:rPr>
            <a:t>waiting for a CE Assessment</a:t>
          </a:r>
          <a:endParaRPr lang="en-US" b="1" dirty="0">
            <a:solidFill>
              <a:srgbClr val="FFC000"/>
            </a:solidFill>
          </a:endParaRPr>
        </a:p>
      </dgm:t>
    </dgm:pt>
    <dgm:pt modelId="{BB058597-7999-4A7D-A53F-AFC2DD213A10}" type="parTrans" cxnId="{154CA31A-04B7-4869-A755-DD01BD1AEDCE}">
      <dgm:prSet/>
      <dgm:spPr/>
      <dgm:t>
        <a:bodyPr/>
        <a:lstStyle/>
        <a:p>
          <a:endParaRPr lang="en-US"/>
        </a:p>
      </dgm:t>
    </dgm:pt>
    <dgm:pt modelId="{E199133C-3C19-4066-9B5D-D6AC9DC2377A}" type="sibTrans" cxnId="{154CA31A-04B7-4869-A755-DD01BD1AEDCE}">
      <dgm:prSet/>
      <dgm:spPr/>
      <dgm:t>
        <a:bodyPr/>
        <a:lstStyle/>
        <a:p>
          <a:endParaRPr lang="en-US"/>
        </a:p>
      </dgm:t>
    </dgm:pt>
    <dgm:pt modelId="{CD538C85-15C9-4470-A03A-EC75F6D24EF9}">
      <dgm:prSet phldrT="[Text]" phldr="0"/>
      <dgm:spPr/>
      <dgm:t>
        <a:bodyPr/>
        <a:lstStyle/>
        <a:p>
          <a:pPr rtl="0"/>
          <a:r>
            <a:rPr lang="en-US" b="1" dirty="0">
              <a:latin typeface="Calibri Light" panose="020F0302020204030204"/>
            </a:rPr>
            <a:t>Average Length of time Homeless: </a:t>
          </a:r>
          <a:endParaRPr lang="en-US" b="1" dirty="0">
            <a:solidFill>
              <a:srgbClr val="22A9D0"/>
            </a:solidFill>
            <a:latin typeface="Calibri Light" panose="020F0302020204030204"/>
          </a:endParaRPr>
        </a:p>
      </dgm:t>
    </dgm:pt>
    <dgm:pt modelId="{192937D2-292D-47D4-B009-0AE30326E10E}" type="parTrans" cxnId="{C4EA9251-0D18-4F21-AE10-9DA053E6FB19}">
      <dgm:prSet/>
      <dgm:spPr/>
      <dgm:t>
        <a:bodyPr/>
        <a:lstStyle/>
        <a:p>
          <a:endParaRPr lang="en-US"/>
        </a:p>
      </dgm:t>
    </dgm:pt>
    <dgm:pt modelId="{3026BB54-1519-490B-85E8-C70F3C6BF015}" type="sibTrans" cxnId="{C4EA9251-0D18-4F21-AE10-9DA053E6FB19}">
      <dgm:prSet/>
      <dgm:spPr/>
      <dgm:t>
        <a:bodyPr/>
        <a:lstStyle/>
        <a:p>
          <a:endParaRPr lang="en-US"/>
        </a:p>
      </dgm:t>
    </dgm:pt>
    <dgm:pt modelId="{32FBA8BA-AD57-43C5-8C5A-A434ED896DA6}">
      <dgm:prSet phldr="0"/>
      <dgm:spPr/>
      <dgm:t>
        <a:bodyPr/>
        <a:lstStyle/>
        <a:p>
          <a:pPr rtl="0"/>
          <a:endParaRPr lang="en-US" b="1" dirty="0">
            <a:latin typeface="Calibri Light" panose="020F0302020204030204"/>
          </a:endParaRPr>
        </a:p>
      </dgm:t>
    </dgm:pt>
    <dgm:pt modelId="{A88CB29C-86BA-4DD9-A56F-8FFB654546CF}" type="parTrans" cxnId="{2059DCA7-FCFD-4078-981D-333003A7EF02}">
      <dgm:prSet/>
      <dgm:spPr/>
    </dgm:pt>
    <dgm:pt modelId="{66437A4D-A601-41CA-B57C-EA0BBC25C5DF}" type="sibTrans" cxnId="{2059DCA7-FCFD-4078-981D-333003A7EF02}">
      <dgm:prSet/>
      <dgm:spPr/>
    </dgm:pt>
    <dgm:pt modelId="{9F560A47-3245-4B7B-81FA-5F02C348BB78}">
      <dgm:prSet phldr="0"/>
      <dgm:spPr/>
      <dgm:t>
        <a:bodyPr/>
        <a:lstStyle/>
        <a:p>
          <a:pPr rtl="0"/>
          <a:endParaRPr lang="en-US" b="1" dirty="0">
            <a:latin typeface="Calibri Light" panose="020F0302020204030204"/>
          </a:endParaRPr>
        </a:p>
      </dgm:t>
    </dgm:pt>
    <dgm:pt modelId="{62F08365-CC78-4D60-BBC2-B3570FB78E93}" type="parTrans" cxnId="{ECFD3A95-5C7C-4184-BD21-20B04DFEE9B8}">
      <dgm:prSet/>
      <dgm:spPr/>
    </dgm:pt>
    <dgm:pt modelId="{80EF48DD-1CFB-48CF-B85D-BD5F5E0DA214}" type="sibTrans" cxnId="{ECFD3A95-5C7C-4184-BD21-20B04DFEE9B8}">
      <dgm:prSet/>
      <dgm:spPr/>
    </dgm:pt>
    <dgm:pt modelId="{A5AFD2F4-7D6E-4EFF-B6A8-4EC9EBEB58C7}">
      <dgm:prSet phldr="0"/>
      <dgm:spPr/>
      <dgm:t>
        <a:bodyPr/>
        <a:lstStyle/>
        <a:p>
          <a:r>
            <a:rPr lang="en-US" b="1" dirty="0">
              <a:solidFill>
                <a:srgbClr val="22A9D0"/>
              </a:solidFill>
              <a:latin typeface="Calibri Light" panose="020F0302020204030204"/>
            </a:rPr>
            <a:t>292 days</a:t>
          </a:r>
          <a:endParaRPr lang="en-US" dirty="0"/>
        </a:p>
      </dgm:t>
    </dgm:pt>
    <dgm:pt modelId="{CCB1DD01-36E7-4DC9-A4BB-A6E0267FFF2C}" type="parTrans" cxnId="{E3786689-8D0B-485F-9F8A-993A5A655220}">
      <dgm:prSet/>
      <dgm:spPr/>
    </dgm:pt>
    <dgm:pt modelId="{74A15285-C023-4C5F-B708-E0B001E40CE2}" type="sibTrans" cxnId="{E3786689-8D0B-485F-9F8A-993A5A655220}">
      <dgm:prSet/>
      <dgm:spPr/>
    </dgm:pt>
    <dgm:pt modelId="{3883F9F2-FBB3-4D62-8FBD-291E2BF92635}" type="pres">
      <dgm:prSet presAssocID="{B93E8765-8271-4D4B-ADAC-528E0C9134AF}" presName="Name0" presStyleCnt="0">
        <dgm:presLayoutVars>
          <dgm:dir/>
          <dgm:animLvl val="lvl"/>
          <dgm:resizeHandles val="exact"/>
        </dgm:presLayoutVars>
      </dgm:prSet>
      <dgm:spPr/>
    </dgm:pt>
    <dgm:pt modelId="{85C197AB-CFB9-417D-BACA-0C7BC56E3C9D}" type="pres">
      <dgm:prSet presAssocID="{98C99609-1ABA-4E09-A8BE-F2F482679833}" presName="compositeNode" presStyleCnt="0">
        <dgm:presLayoutVars>
          <dgm:bulletEnabled val="1"/>
        </dgm:presLayoutVars>
      </dgm:prSet>
      <dgm:spPr/>
    </dgm:pt>
    <dgm:pt modelId="{26E1E64F-0176-480D-A053-4BCAA73ED5CF}" type="pres">
      <dgm:prSet presAssocID="{98C99609-1ABA-4E09-A8BE-F2F482679833}" presName="bgRect" presStyleLbl="node1" presStyleIdx="0" presStyleCnt="3"/>
      <dgm:spPr/>
    </dgm:pt>
    <dgm:pt modelId="{899A729A-7E4C-44DA-B720-6B360ACF10C9}" type="pres">
      <dgm:prSet presAssocID="{98C99609-1ABA-4E09-A8BE-F2F482679833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C43D6162-3041-43F0-B8F3-FBC1B3295101}" type="pres">
      <dgm:prSet presAssocID="{98C99609-1ABA-4E09-A8BE-F2F482679833}" presName="childNode" presStyleLbl="node1" presStyleIdx="0" presStyleCnt="3">
        <dgm:presLayoutVars>
          <dgm:bulletEnabled val="1"/>
        </dgm:presLayoutVars>
      </dgm:prSet>
      <dgm:spPr/>
    </dgm:pt>
    <dgm:pt modelId="{816CF966-24EF-4291-BA9B-12687C08C581}" type="pres">
      <dgm:prSet presAssocID="{EBC7FA99-B240-4FD7-9509-74D9A5BD3F98}" presName="hSp" presStyleCnt="0"/>
      <dgm:spPr/>
    </dgm:pt>
    <dgm:pt modelId="{1FC762C4-4F4F-44D5-9C9A-C2D8F2009E8C}" type="pres">
      <dgm:prSet presAssocID="{EBC7FA99-B240-4FD7-9509-74D9A5BD3F98}" presName="vProcSp" presStyleCnt="0"/>
      <dgm:spPr/>
    </dgm:pt>
    <dgm:pt modelId="{CE1FE205-9351-40F5-B9D4-CB6240F14595}" type="pres">
      <dgm:prSet presAssocID="{EBC7FA99-B240-4FD7-9509-74D9A5BD3F98}" presName="vSp1" presStyleCnt="0"/>
      <dgm:spPr/>
    </dgm:pt>
    <dgm:pt modelId="{7245E118-BC51-42F4-8E6C-E11AA1455F7B}" type="pres">
      <dgm:prSet presAssocID="{EBC7FA99-B240-4FD7-9509-74D9A5BD3F98}" presName="simulatedConn" presStyleLbl="solidFgAcc1" presStyleIdx="0" presStyleCnt="2"/>
      <dgm:spPr/>
    </dgm:pt>
    <dgm:pt modelId="{86949388-CF5F-4D1A-B7E5-707D723E8A5A}" type="pres">
      <dgm:prSet presAssocID="{EBC7FA99-B240-4FD7-9509-74D9A5BD3F98}" presName="vSp2" presStyleCnt="0"/>
      <dgm:spPr/>
    </dgm:pt>
    <dgm:pt modelId="{37883961-580E-4468-B9A0-5D02CC6C8702}" type="pres">
      <dgm:prSet presAssocID="{EBC7FA99-B240-4FD7-9509-74D9A5BD3F98}" presName="sibTrans" presStyleCnt="0"/>
      <dgm:spPr/>
    </dgm:pt>
    <dgm:pt modelId="{29600028-9C7E-4F17-9113-EA8A160DE1DF}" type="pres">
      <dgm:prSet presAssocID="{32FBA8BA-AD57-43C5-8C5A-A434ED896DA6}" presName="compositeNode" presStyleCnt="0">
        <dgm:presLayoutVars>
          <dgm:bulletEnabled val="1"/>
        </dgm:presLayoutVars>
      </dgm:prSet>
      <dgm:spPr/>
    </dgm:pt>
    <dgm:pt modelId="{D5073952-AAE2-4E62-89F4-ABA9C34D21A2}" type="pres">
      <dgm:prSet presAssocID="{32FBA8BA-AD57-43C5-8C5A-A434ED896DA6}" presName="bgRect" presStyleLbl="node1" presStyleIdx="1" presStyleCnt="3"/>
      <dgm:spPr/>
    </dgm:pt>
    <dgm:pt modelId="{BA8AFE53-6F54-4E76-9846-935DEB5DE433}" type="pres">
      <dgm:prSet presAssocID="{32FBA8BA-AD57-43C5-8C5A-A434ED896DA6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52E65668-C2AA-4245-899C-66A26458EACC}" type="pres">
      <dgm:prSet presAssocID="{32FBA8BA-AD57-43C5-8C5A-A434ED896DA6}" presName="childNode" presStyleLbl="node1" presStyleIdx="1" presStyleCnt="3">
        <dgm:presLayoutVars>
          <dgm:bulletEnabled val="1"/>
        </dgm:presLayoutVars>
      </dgm:prSet>
      <dgm:spPr/>
    </dgm:pt>
    <dgm:pt modelId="{C7E07583-AAD4-4182-AD61-B1882FF9FA9E}" type="pres">
      <dgm:prSet presAssocID="{66437A4D-A601-41CA-B57C-EA0BBC25C5DF}" presName="hSp" presStyleCnt="0"/>
      <dgm:spPr/>
    </dgm:pt>
    <dgm:pt modelId="{D230F466-A64B-4200-8084-446EFD500515}" type="pres">
      <dgm:prSet presAssocID="{66437A4D-A601-41CA-B57C-EA0BBC25C5DF}" presName="vProcSp" presStyleCnt="0"/>
      <dgm:spPr/>
    </dgm:pt>
    <dgm:pt modelId="{3DD42FFA-5D79-402C-A5F7-56B4E99CA7C9}" type="pres">
      <dgm:prSet presAssocID="{66437A4D-A601-41CA-B57C-EA0BBC25C5DF}" presName="vSp1" presStyleCnt="0"/>
      <dgm:spPr/>
    </dgm:pt>
    <dgm:pt modelId="{70F4DBEB-379A-4458-BAD6-830902998C65}" type="pres">
      <dgm:prSet presAssocID="{66437A4D-A601-41CA-B57C-EA0BBC25C5DF}" presName="simulatedConn" presStyleLbl="solidFgAcc1" presStyleIdx="1" presStyleCnt="2"/>
      <dgm:spPr/>
    </dgm:pt>
    <dgm:pt modelId="{B25CF625-6265-4844-BED9-1A06CF12A39C}" type="pres">
      <dgm:prSet presAssocID="{66437A4D-A601-41CA-B57C-EA0BBC25C5DF}" presName="vSp2" presStyleCnt="0"/>
      <dgm:spPr/>
    </dgm:pt>
    <dgm:pt modelId="{B009208D-1957-4652-9B47-2929022174BF}" type="pres">
      <dgm:prSet presAssocID="{66437A4D-A601-41CA-B57C-EA0BBC25C5DF}" presName="sibTrans" presStyleCnt="0"/>
      <dgm:spPr/>
    </dgm:pt>
    <dgm:pt modelId="{1D4DFCC8-E8DA-465E-B04A-723A36DE5DFD}" type="pres">
      <dgm:prSet presAssocID="{9F560A47-3245-4B7B-81FA-5F02C348BB78}" presName="compositeNode" presStyleCnt="0">
        <dgm:presLayoutVars>
          <dgm:bulletEnabled val="1"/>
        </dgm:presLayoutVars>
      </dgm:prSet>
      <dgm:spPr/>
    </dgm:pt>
    <dgm:pt modelId="{8524DD8C-FFA1-4E83-8F48-A833012430D1}" type="pres">
      <dgm:prSet presAssocID="{9F560A47-3245-4B7B-81FA-5F02C348BB78}" presName="bgRect" presStyleLbl="node1" presStyleIdx="2" presStyleCnt="3"/>
      <dgm:spPr/>
    </dgm:pt>
    <dgm:pt modelId="{217474FE-2BC4-4FF7-A213-F7BDB63A5098}" type="pres">
      <dgm:prSet presAssocID="{9F560A47-3245-4B7B-81FA-5F02C348BB78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D6469B61-38C1-47E3-A096-5480F2E41F99}" type="pres">
      <dgm:prSet presAssocID="{9F560A47-3245-4B7B-81FA-5F02C348BB78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64BCF019-4FF6-4BB4-B860-72FDC1DBE04D}" type="presOf" srcId="{98C99609-1ABA-4E09-A8BE-F2F482679833}" destId="{26E1E64F-0176-480D-A053-4BCAA73ED5CF}" srcOrd="0" destOrd="0" presId="urn:microsoft.com/office/officeart/2005/8/layout/hProcess7"/>
    <dgm:cxn modelId="{77879E1A-F651-47DF-BA14-EC6F054B3EDB}" type="presOf" srcId="{9F560A47-3245-4B7B-81FA-5F02C348BB78}" destId="{217474FE-2BC4-4FF7-A213-F7BDB63A5098}" srcOrd="1" destOrd="0" presId="urn:microsoft.com/office/officeart/2005/8/layout/hProcess7"/>
    <dgm:cxn modelId="{154CA31A-04B7-4869-A755-DD01BD1AEDCE}" srcId="{32FBA8BA-AD57-43C5-8C5A-A434ED896DA6}" destId="{C0ED19B8-2DA0-48DC-8809-9E6669EA7DDB}" srcOrd="0" destOrd="0" parTransId="{BB058597-7999-4A7D-A53F-AFC2DD213A10}" sibTransId="{E199133C-3C19-4066-9B5D-D6AC9DC2377A}"/>
    <dgm:cxn modelId="{7DB2BB34-B13B-41CE-B610-AD1B6F681CB1}" type="presOf" srcId="{98C99609-1ABA-4E09-A8BE-F2F482679833}" destId="{899A729A-7E4C-44DA-B720-6B360ACF10C9}" srcOrd="1" destOrd="0" presId="urn:microsoft.com/office/officeart/2005/8/layout/hProcess7"/>
    <dgm:cxn modelId="{7A415463-519E-4D66-B3E9-8F998C5A4FBE}" srcId="{98C99609-1ABA-4E09-A8BE-F2F482679833}" destId="{1774CA11-B750-4BB2-B4FB-41EBA14A0AE0}" srcOrd="0" destOrd="0" parTransId="{4E6CEC20-862B-4EF0-91F1-5AB97351CF2A}" sibTransId="{C9BDF47B-7741-416C-A8F5-D354AEEFE61E}"/>
    <dgm:cxn modelId="{BC7B1347-CD67-4CCD-B2C9-6C1DC4E05821}" type="presOf" srcId="{9F560A47-3245-4B7B-81FA-5F02C348BB78}" destId="{8524DD8C-FFA1-4E83-8F48-A833012430D1}" srcOrd="0" destOrd="0" presId="urn:microsoft.com/office/officeart/2005/8/layout/hProcess7"/>
    <dgm:cxn modelId="{71FAED4B-B72B-4BAF-8136-490AB0E8CA30}" type="presOf" srcId="{A5AFD2F4-7D6E-4EFF-B6A8-4EC9EBEB58C7}" destId="{D6469B61-38C1-47E3-A096-5480F2E41F99}" srcOrd="0" destOrd="1" presId="urn:microsoft.com/office/officeart/2005/8/layout/hProcess7"/>
    <dgm:cxn modelId="{C4EA9251-0D18-4F21-AE10-9DA053E6FB19}" srcId="{9F560A47-3245-4B7B-81FA-5F02C348BB78}" destId="{CD538C85-15C9-4470-A03A-EC75F6D24EF9}" srcOrd="0" destOrd="0" parTransId="{192937D2-292D-47D4-B009-0AE30326E10E}" sibTransId="{3026BB54-1519-490B-85E8-C70F3C6BF015}"/>
    <dgm:cxn modelId="{B4CBB372-6BD0-4BD8-97EA-53764D29B95B}" type="presOf" srcId="{1774CA11-B750-4BB2-B4FB-41EBA14A0AE0}" destId="{C43D6162-3041-43F0-B8F3-FBC1B3295101}" srcOrd="0" destOrd="0" presId="urn:microsoft.com/office/officeart/2005/8/layout/hProcess7"/>
    <dgm:cxn modelId="{E662D076-96EA-41BB-B168-8953072CBE8B}" type="presOf" srcId="{C0ED19B8-2DA0-48DC-8809-9E6669EA7DDB}" destId="{52E65668-C2AA-4245-899C-66A26458EACC}" srcOrd="0" destOrd="0" presId="urn:microsoft.com/office/officeart/2005/8/layout/hProcess7"/>
    <dgm:cxn modelId="{E3786689-8D0B-485F-9F8A-993A5A655220}" srcId="{9F560A47-3245-4B7B-81FA-5F02C348BB78}" destId="{A5AFD2F4-7D6E-4EFF-B6A8-4EC9EBEB58C7}" srcOrd="1" destOrd="0" parTransId="{CCB1DD01-36E7-4DC9-A4BB-A6E0267FFF2C}" sibTransId="{74A15285-C023-4C5F-B708-E0B001E40CE2}"/>
    <dgm:cxn modelId="{ECFD3A95-5C7C-4184-BD21-20B04DFEE9B8}" srcId="{B93E8765-8271-4D4B-ADAC-528E0C9134AF}" destId="{9F560A47-3245-4B7B-81FA-5F02C348BB78}" srcOrd="2" destOrd="0" parTransId="{62F08365-CC78-4D60-BBC2-B3570FB78E93}" sibTransId="{80EF48DD-1CFB-48CF-B85D-BD5F5E0DA214}"/>
    <dgm:cxn modelId="{962B93A4-5D07-41C8-B10F-F30285EA6EB0}" type="presOf" srcId="{CD538C85-15C9-4470-A03A-EC75F6D24EF9}" destId="{D6469B61-38C1-47E3-A096-5480F2E41F99}" srcOrd="0" destOrd="0" presId="urn:microsoft.com/office/officeart/2005/8/layout/hProcess7"/>
    <dgm:cxn modelId="{2059DCA7-FCFD-4078-981D-333003A7EF02}" srcId="{B93E8765-8271-4D4B-ADAC-528E0C9134AF}" destId="{32FBA8BA-AD57-43C5-8C5A-A434ED896DA6}" srcOrd="1" destOrd="0" parTransId="{A88CB29C-86BA-4DD9-A56F-8FFB654546CF}" sibTransId="{66437A4D-A601-41CA-B57C-EA0BBC25C5DF}"/>
    <dgm:cxn modelId="{26D75DCB-5029-431F-9DB7-46890C1CB9A6}" type="presOf" srcId="{32FBA8BA-AD57-43C5-8C5A-A434ED896DA6}" destId="{BA8AFE53-6F54-4E76-9846-935DEB5DE433}" srcOrd="1" destOrd="0" presId="urn:microsoft.com/office/officeart/2005/8/layout/hProcess7"/>
    <dgm:cxn modelId="{DFC6A4F6-7FE5-4090-85C9-1DE52D2E5022}" srcId="{B93E8765-8271-4D4B-ADAC-528E0C9134AF}" destId="{98C99609-1ABA-4E09-A8BE-F2F482679833}" srcOrd="0" destOrd="0" parTransId="{429E04E6-F8BD-4737-A2AD-92E7EDAE0382}" sibTransId="{EBC7FA99-B240-4FD7-9509-74D9A5BD3F98}"/>
    <dgm:cxn modelId="{820368F9-C73A-4BA3-958A-E026688675B1}" type="presOf" srcId="{B93E8765-8271-4D4B-ADAC-528E0C9134AF}" destId="{3883F9F2-FBB3-4D62-8FBD-291E2BF92635}" srcOrd="0" destOrd="0" presId="urn:microsoft.com/office/officeart/2005/8/layout/hProcess7"/>
    <dgm:cxn modelId="{B76FCAFA-5F03-4F63-98A0-D896DFC70B0E}" type="presOf" srcId="{32FBA8BA-AD57-43C5-8C5A-A434ED896DA6}" destId="{D5073952-AAE2-4E62-89F4-ABA9C34D21A2}" srcOrd="0" destOrd="0" presId="urn:microsoft.com/office/officeart/2005/8/layout/hProcess7"/>
    <dgm:cxn modelId="{01EAB0FD-6E2D-4CB1-8A0B-0CE55D4E26AB}" type="presParOf" srcId="{3883F9F2-FBB3-4D62-8FBD-291E2BF92635}" destId="{85C197AB-CFB9-417D-BACA-0C7BC56E3C9D}" srcOrd="0" destOrd="0" presId="urn:microsoft.com/office/officeart/2005/8/layout/hProcess7"/>
    <dgm:cxn modelId="{9AA4B8B1-4870-4B73-BAFF-3FC2B1AFFAD7}" type="presParOf" srcId="{85C197AB-CFB9-417D-BACA-0C7BC56E3C9D}" destId="{26E1E64F-0176-480D-A053-4BCAA73ED5CF}" srcOrd="0" destOrd="0" presId="urn:microsoft.com/office/officeart/2005/8/layout/hProcess7"/>
    <dgm:cxn modelId="{C63229EE-D2D3-41BA-8395-ECCE9D0691B8}" type="presParOf" srcId="{85C197AB-CFB9-417D-BACA-0C7BC56E3C9D}" destId="{899A729A-7E4C-44DA-B720-6B360ACF10C9}" srcOrd="1" destOrd="0" presId="urn:microsoft.com/office/officeart/2005/8/layout/hProcess7"/>
    <dgm:cxn modelId="{85C1DB00-5AC1-46E3-BDC8-9AF45515C881}" type="presParOf" srcId="{85C197AB-CFB9-417D-BACA-0C7BC56E3C9D}" destId="{C43D6162-3041-43F0-B8F3-FBC1B3295101}" srcOrd="2" destOrd="0" presId="urn:microsoft.com/office/officeart/2005/8/layout/hProcess7"/>
    <dgm:cxn modelId="{2432ADAC-1C45-430E-9580-E5821BD13A16}" type="presParOf" srcId="{3883F9F2-FBB3-4D62-8FBD-291E2BF92635}" destId="{816CF966-24EF-4291-BA9B-12687C08C581}" srcOrd="1" destOrd="0" presId="urn:microsoft.com/office/officeart/2005/8/layout/hProcess7"/>
    <dgm:cxn modelId="{AAB64277-0EB8-497A-888B-9B9B27645785}" type="presParOf" srcId="{3883F9F2-FBB3-4D62-8FBD-291E2BF92635}" destId="{1FC762C4-4F4F-44D5-9C9A-C2D8F2009E8C}" srcOrd="2" destOrd="0" presId="urn:microsoft.com/office/officeart/2005/8/layout/hProcess7"/>
    <dgm:cxn modelId="{D4843E50-F3BC-41BE-BABB-C66E458A1949}" type="presParOf" srcId="{1FC762C4-4F4F-44D5-9C9A-C2D8F2009E8C}" destId="{CE1FE205-9351-40F5-B9D4-CB6240F14595}" srcOrd="0" destOrd="0" presId="urn:microsoft.com/office/officeart/2005/8/layout/hProcess7"/>
    <dgm:cxn modelId="{2FDD85B1-05C7-4EBD-891D-2F6F3B23645A}" type="presParOf" srcId="{1FC762C4-4F4F-44D5-9C9A-C2D8F2009E8C}" destId="{7245E118-BC51-42F4-8E6C-E11AA1455F7B}" srcOrd="1" destOrd="0" presId="urn:microsoft.com/office/officeart/2005/8/layout/hProcess7"/>
    <dgm:cxn modelId="{9ACEC767-A211-4478-8B0C-2348FB4B0E4C}" type="presParOf" srcId="{1FC762C4-4F4F-44D5-9C9A-C2D8F2009E8C}" destId="{86949388-CF5F-4D1A-B7E5-707D723E8A5A}" srcOrd="2" destOrd="0" presId="urn:microsoft.com/office/officeart/2005/8/layout/hProcess7"/>
    <dgm:cxn modelId="{468E623C-FB26-4B26-A494-2A8C6A16092F}" type="presParOf" srcId="{3883F9F2-FBB3-4D62-8FBD-291E2BF92635}" destId="{37883961-580E-4468-B9A0-5D02CC6C8702}" srcOrd="3" destOrd="0" presId="urn:microsoft.com/office/officeart/2005/8/layout/hProcess7"/>
    <dgm:cxn modelId="{72601D73-54EF-4D7E-86BB-90C8C780E108}" type="presParOf" srcId="{3883F9F2-FBB3-4D62-8FBD-291E2BF92635}" destId="{29600028-9C7E-4F17-9113-EA8A160DE1DF}" srcOrd="4" destOrd="0" presId="urn:microsoft.com/office/officeart/2005/8/layout/hProcess7"/>
    <dgm:cxn modelId="{DA444782-D8A1-4DC6-9C70-5BFB2F028E4C}" type="presParOf" srcId="{29600028-9C7E-4F17-9113-EA8A160DE1DF}" destId="{D5073952-AAE2-4E62-89F4-ABA9C34D21A2}" srcOrd="0" destOrd="0" presId="urn:microsoft.com/office/officeart/2005/8/layout/hProcess7"/>
    <dgm:cxn modelId="{2342CFED-CD2E-4EA9-A4E3-95E0F9299621}" type="presParOf" srcId="{29600028-9C7E-4F17-9113-EA8A160DE1DF}" destId="{BA8AFE53-6F54-4E76-9846-935DEB5DE433}" srcOrd="1" destOrd="0" presId="urn:microsoft.com/office/officeart/2005/8/layout/hProcess7"/>
    <dgm:cxn modelId="{ABBF468D-FFC4-4753-A4EE-680D0702E30A}" type="presParOf" srcId="{29600028-9C7E-4F17-9113-EA8A160DE1DF}" destId="{52E65668-C2AA-4245-899C-66A26458EACC}" srcOrd="2" destOrd="0" presId="urn:microsoft.com/office/officeart/2005/8/layout/hProcess7"/>
    <dgm:cxn modelId="{B66A2C14-4F76-4ED8-AAF4-5CC06F0D6DD1}" type="presParOf" srcId="{3883F9F2-FBB3-4D62-8FBD-291E2BF92635}" destId="{C7E07583-AAD4-4182-AD61-B1882FF9FA9E}" srcOrd="5" destOrd="0" presId="urn:microsoft.com/office/officeart/2005/8/layout/hProcess7"/>
    <dgm:cxn modelId="{1716935C-5110-4475-9F0C-8550BF51AE32}" type="presParOf" srcId="{3883F9F2-FBB3-4D62-8FBD-291E2BF92635}" destId="{D230F466-A64B-4200-8084-446EFD500515}" srcOrd="6" destOrd="0" presId="urn:microsoft.com/office/officeart/2005/8/layout/hProcess7"/>
    <dgm:cxn modelId="{7AC461BF-3574-4E1B-8B73-76A0D1FC54DA}" type="presParOf" srcId="{D230F466-A64B-4200-8084-446EFD500515}" destId="{3DD42FFA-5D79-402C-A5F7-56B4E99CA7C9}" srcOrd="0" destOrd="0" presId="urn:microsoft.com/office/officeart/2005/8/layout/hProcess7"/>
    <dgm:cxn modelId="{FA2E2CC4-B4A6-413C-8B47-B483AF2DE627}" type="presParOf" srcId="{D230F466-A64B-4200-8084-446EFD500515}" destId="{70F4DBEB-379A-4458-BAD6-830902998C65}" srcOrd="1" destOrd="0" presId="urn:microsoft.com/office/officeart/2005/8/layout/hProcess7"/>
    <dgm:cxn modelId="{7FE8B046-E09E-4F4F-8738-036E66B4556C}" type="presParOf" srcId="{D230F466-A64B-4200-8084-446EFD500515}" destId="{B25CF625-6265-4844-BED9-1A06CF12A39C}" srcOrd="2" destOrd="0" presId="urn:microsoft.com/office/officeart/2005/8/layout/hProcess7"/>
    <dgm:cxn modelId="{5D7DD939-6A4F-43CD-8109-D366D83F9242}" type="presParOf" srcId="{3883F9F2-FBB3-4D62-8FBD-291E2BF92635}" destId="{B009208D-1957-4652-9B47-2929022174BF}" srcOrd="7" destOrd="0" presId="urn:microsoft.com/office/officeart/2005/8/layout/hProcess7"/>
    <dgm:cxn modelId="{22679CDF-6EBA-4B10-946F-F359494D0FF2}" type="presParOf" srcId="{3883F9F2-FBB3-4D62-8FBD-291E2BF92635}" destId="{1D4DFCC8-E8DA-465E-B04A-723A36DE5DFD}" srcOrd="8" destOrd="0" presId="urn:microsoft.com/office/officeart/2005/8/layout/hProcess7"/>
    <dgm:cxn modelId="{5086EE05-5B87-4DEA-88E8-4ABCE9C9E0A4}" type="presParOf" srcId="{1D4DFCC8-E8DA-465E-B04A-723A36DE5DFD}" destId="{8524DD8C-FFA1-4E83-8F48-A833012430D1}" srcOrd="0" destOrd="0" presId="urn:microsoft.com/office/officeart/2005/8/layout/hProcess7"/>
    <dgm:cxn modelId="{0B579D43-2793-406A-B51C-E3A7E4380FD3}" type="presParOf" srcId="{1D4DFCC8-E8DA-465E-B04A-723A36DE5DFD}" destId="{217474FE-2BC4-4FF7-A213-F7BDB63A5098}" srcOrd="1" destOrd="0" presId="urn:microsoft.com/office/officeart/2005/8/layout/hProcess7"/>
    <dgm:cxn modelId="{9A480B8B-55FB-4913-8197-42CBB29E9FDE}" type="presParOf" srcId="{1D4DFCC8-E8DA-465E-B04A-723A36DE5DFD}" destId="{D6469B61-38C1-47E3-A096-5480F2E41F99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ADA56B-8359-4D15-B5A6-83541A5BE642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CBE4A5-8C02-4216-B263-B63D94906BC6}">
      <dgm:prSet phldrT="[Text]"/>
      <dgm:spPr/>
      <dgm:t>
        <a:bodyPr/>
        <a:lstStyle/>
        <a:p>
          <a:r>
            <a:rPr lang="en-US" dirty="0"/>
            <a:t>Annual Assessment Capacity</a:t>
          </a:r>
        </a:p>
      </dgm:t>
    </dgm:pt>
    <dgm:pt modelId="{91FFC4C3-A02A-4B4D-87CE-0FA5D380DFE5}" type="parTrans" cxnId="{C1C9A080-E67C-44AC-8515-6E596D5CD6C9}">
      <dgm:prSet/>
      <dgm:spPr/>
      <dgm:t>
        <a:bodyPr/>
        <a:lstStyle/>
        <a:p>
          <a:endParaRPr lang="en-US"/>
        </a:p>
      </dgm:t>
    </dgm:pt>
    <dgm:pt modelId="{4C519614-9818-4AFA-AF0E-C1438FD8B7B2}" type="sibTrans" cxnId="{C1C9A080-E67C-44AC-8515-6E596D5CD6C9}">
      <dgm:prSet/>
      <dgm:spPr/>
      <dgm:t>
        <a:bodyPr/>
        <a:lstStyle/>
        <a:p>
          <a:endParaRPr lang="en-US"/>
        </a:p>
      </dgm:t>
    </dgm:pt>
    <dgm:pt modelId="{B07EC854-68C2-47B2-B7CB-4CAE77BEC7F2}">
      <dgm:prSet phldrT="[Text]" custT="1"/>
      <dgm:spPr/>
      <dgm:t>
        <a:bodyPr/>
        <a:lstStyle/>
        <a:p>
          <a:r>
            <a:rPr lang="en-US" sz="2000" b="1" dirty="0"/>
            <a:t>265 assessments completed</a:t>
          </a:r>
        </a:p>
        <a:p>
          <a:r>
            <a:rPr lang="en-US" sz="2000" dirty="0"/>
            <a:t>When fully staffed:</a:t>
          </a:r>
        </a:p>
        <a:p>
          <a:r>
            <a:rPr lang="en-US" sz="1800" dirty="0"/>
            <a:t>- 2 Case Managers</a:t>
          </a:r>
        </a:p>
        <a:p>
          <a:r>
            <a:rPr lang="en-US" sz="1800" dirty="0"/>
            <a:t>- 2 CE Specialists</a:t>
          </a:r>
        </a:p>
        <a:p>
          <a:r>
            <a:rPr lang="en-US" sz="1800" dirty="0"/>
            <a:t>- 6 Outreach Staff</a:t>
          </a:r>
        </a:p>
        <a:p>
          <a:endParaRPr lang="en-US" sz="2000" dirty="0"/>
        </a:p>
      </dgm:t>
    </dgm:pt>
    <dgm:pt modelId="{04F98C84-E8CF-4BF4-BCC3-03A0B00B1103}" type="parTrans" cxnId="{4CDBEEB9-F0AB-4353-A61B-A936157E07F9}">
      <dgm:prSet/>
      <dgm:spPr/>
      <dgm:t>
        <a:bodyPr/>
        <a:lstStyle/>
        <a:p>
          <a:endParaRPr lang="en-US"/>
        </a:p>
      </dgm:t>
    </dgm:pt>
    <dgm:pt modelId="{F7BC4929-1D6F-42C3-87D4-53C7A38DCE02}" type="sibTrans" cxnId="{4CDBEEB9-F0AB-4353-A61B-A936157E07F9}">
      <dgm:prSet/>
      <dgm:spPr/>
      <dgm:t>
        <a:bodyPr/>
        <a:lstStyle/>
        <a:p>
          <a:endParaRPr lang="en-US"/>
        </a:p>
      </dgm:t>
    </dgm:pt>
    <dgm:pt modelId="{062AB539-C7E5-4C11-AF0C-41ABFA738CC3}">
      <dgm:prSet phldrT="[Text]"/>
      <dgm:spPr/>
      <dgm:t>
        <a:bodyPr/>
        <a:lstStyle/>
        <a:p>
          <a:r>
            <a:rPr lang="en-US" dirty="0"/>
            <a:t>12+ months of homelessness</a:t>
          </a:r>
        </a:p>
      </dgm:t>
    </dgm:pt>
    <dgm:pt modelId="{48629D82-7402-4A49-84DE-4CDB90F27852}" type="parTrans" cxnId="{3B412016-717D-468D-B6F2-C0231AB767D0}">
      <dgm:prSet/>
      <dgm:spPr/>
      <dgm:t>
        <a:bodyPr/>
        <a:lstStyle/>
        <a:p>
          <a:endParaRPr lang="en-US"/>
        </a:p>
      </dgm:t>
    </dgm:pt>
    <dgm:pt modelId="{44AB63BC-0932-4DC6-BF0A-CBF671284337}" type="sibTrans" cxnId="{3B412016-717D-468D-B6F2-C0231AB767D0}">
      <dgm:prSet/>
      <dgm:spPr/>
      <dgm:t>
        <a:bodyPr/>
        <a:lstStyle/>
        <a:p>
          <a:endParaRPr lang="en-US"/>
        </a:p>
      </dgm:t>
    </dgm:pt>
    <dgm:pt modelId="{DE4B760A-5EFF-4553-AAC6-C18913396637}">
      <dgm:prSet phldrT="[Text]" custT="1"/>
      <dgm:spPr/>
      <dgm:t>
        <a:bodyPr/>
        <a:lstStyle/>
        <a:p>
          <a:r>
            <a:rPr lang="en-US" sz="2200" b="1" dirty="0"/>
            <a:t>909 Households</a:t>
          </a:r>
        </a:p>
        <a:p>
          <a:r>
            <a:rPr lang="en-US" sz="2000" dirty="0"/>
            <a:t>Average length of time from assessment to housing referral: </a:t>
          </a:r>
          <a:r>
            <a:rPr lang="en-US" sz="2000" b="1" dirty="0"/>
            <a:t>208.4</a:t>
          </a:r>
          <a:r>
            <a:rPr lang="en-US" sz="2200" b="1" dirty="0"/>
            <a:t> days</a:t>
          </a:r>
        </a:p>
      </dgm:t>
    </dgm:pt>
    <dgm:pt modelId="{B14BD042-EF36-416B-8422-8B0DD7011970}" type="parTrans" cxnId="{E9D1BDA2-4234-4E79-A110-BBB1566DF4AD}">
      <dgm:prSet/>
      <dgm:spPr/>
      <dgm:t>
        <a:bodyPr/>
        <a:lstStyle/>
        <a:p>
          <a:endParaRPr lang="en-US"/>
        </a:p>
      </dgm:t>
    </dgm:pt>
    <dgm:pt modelId="{B88E1347-472D-4649-B022-5B3B4A143C62}" type="sibTrans" cxnId="{E9D1BDA2-4234-4E79-A110-BBB1566DF4AD}">
      <dgm:prSet/>
      <dgm:spPr/>
      <dgm:t>
        <a:bodyPr/>
        <a:lstStyle/>
        <a:p>
          <a:endParaRPr lang="en-US"/>
        </a:p>
      </dgm:t>
    </dgm:pt>
    <dgm:pt modelId="{603F8019-CD10-4D11-85B1-7F992A5AF997}">
      <dgm:prSet phldrT="[Text]"/>
      <dgm:spPr/>
      <dgm:t>
        <a:bodyPr/>
        <a:lstStyle/>
        <a:p>
          <a:r>
            <a:rPr lang="en-US" dirty="0"/>
            <a:t>6+ months</a:t>
          </a:r>
        </a:p>
      </dgm:t>
    </dgm:pt>
    <dgm:pt modelId="{7014188B-7227-4B71-98D5-FA6F9D9D34E5}" type="parTrans" cxnId="{013381DF-BBCE-4904-BCF6-6ADF14D7BB0F}">
      <dgm:prSet/>
      <dgm:spPr/>
      <dgm:t>
        <a:bodyPr/>
        <a:lstStyle/>
        <a:p>
          <a:endParaRPr lang="en-US"/>
        </a:p>
      </dgm:t>
    </dgm:pt>
    <dgm:pt modelId="{FC8CB69B-C96F-47C6-860D-DD5221D1F314}" type="sibTrans" cxnId="{013381DF-BBCE-4904-BCF6-6ADF14D7BB0F}">
      <dgm:prSet/>
      <dgm:spPr/>
      <dgm:t>
        <a:bodyPr/>
        <a:lstStyle/>
        <a:p>
          <a:endParaRPr lang="en-US"/>
        </a:p>
      </dgm:t>
    </dgm:pt>
    <dgm:pt modelId="{531D2DFC-021A-4284-AE1F-413D6E1B1809}">
      <dgm:prSet phldrT="[Text]" custT="1"/>
      <dgm:spPr/>
      <dgm:t>
        <a:bodyPr/>
        <a:lstStyle/>
        <a:p>
          <a:r>
            <a:rPr lang="en-US" sz="2200" b="1" dirty="0"/>
            <a:t>1,407 Households</a:t>
          </a:r>
        </a:p>
        <a:p>
          <a:r>
            <a:rPr lang="en-US" sz="1800" dirty="0"/>
            <a:t>- 472 Families</a:t>
          </a:r>
        </a:p>
        <a:p>
          <a:r>
            <a:rPr lang="en-US" sz="1800" dirty="0"/>
            <a:t>- 935 Singles</a:t>
          </a:r>
        </a:p>
        <a:p>
          <a:endParaRPr lang="en-US" sz="2200" dirty="0"/>
        </a:p>
      </dgm:t>
    </dgm:pt>
    <dgm:pt modelId="{171C4ACA-3EFE-421E-970C-66A7E6687C31}" type="parTrans" cxnId="{79B113D3-0972-4580-A2AF-6F3DD6A3412F}">
      <dgm:prSet/>
      <dgm:spPr/>
      <dgm:t>
        <a:bodyPr/>
        <a:lstStyle/>
        <a:p>
          <a:endParaRPr lang="en-US"/>
        </a:p>
      </dgm:t>
    </dgm:pt>
    <dgm:pt modelId="{C8096701-D22E-4E10-92AB-47C38804C890}" type="sibTrans" cxnId="{79B113D3-0972-4580-A2AF-6F3DD6A3412F}">
      <dgm:prSet/>
      <dgm:spPr/>
      <dgm:t>
        <a:bodyPr/>
        <a:lstStyle/>
        <a:p>
          <a:endParaRPr lang="en-US"/>
        </a:p>
      </dgm:t>
    </dgm:pt>
    <dgm:pt modelId="{27F32AF0-EFF8-4DE1-B5E9-FE5FFB57E791}" type="pres">
      <dgm:prSet presAssocID="{0CADA56B-8359-4D15-B5A6-83541A5BE642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342932B7-6658-49FE-8505-B5350AD86A1D}" type="pres">
      <dgm:prSet presAssocID="{0BCBE4A5-8C02-4216-B263-B63D94906BC6}" presName="parentText1" presStyleLbl="node1" presStyleIdx="0" presStyleCnt="3" custLinFactNeighborY="-568">
        <dgm:presLayoutVars>
          <dgm:chMax/>
          <dgm:chPref val="3"/>
          <dgm:bulletEnabled val="1"/>
        </dgm:presLayoutVars>
      </dgm:prSet>
      <dgm:spPr/>
    </dgm:pt>
    <dgm:pt modelId="{1AF03AFA-C78B-4965-8677-E6FF4DC6DA61}" type="pres">
      <dgm:prSet presAssocID="{0BCBE4A5-8C02-4216-B263-B63D94906BC6}" presName="childText1" presStyleLbl="solidAlignAcc1" presStyleIdx="0" presStyleCnt="3" custLinFactNeighborX="-5073" custLinFactNeighborY="-226">
        <dgm:presLayoutVars>
          <dgm:chMax val="0"/>
          <dgm:chPref val="0"/>
          <dgm:bulletEnabled val="1"/>
        </dgm:presLayoutVars>
      </dgm:prSet>
      <dgm:spPr/>
    </dgm:pt>
    <dgm:pt modelId="{7B409FB5-596F-4F39-8154-43A4CF4B8FE2}" type="pres">
      <dgm:prSet presAssocID="{062AB539-C7E5-4C11-AF0C-41ABFA738CC3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83A36512-94DE-4C07-9995-1673457DD5D1}" type="pres">
      <dgm:prSet presAssocID="{062AB539-C7E5-4C11-AF0C-41ABFA738CC3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D7CA7A3D-9DBE-48F1-A397-EB3053CEAE9A}" type="pres">
      <dgm:prSet presAssocID="{603F8019-CD10-4D11-85B1-7F992A5AF997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8EA70DFB-2071-45D9-B376-5364796989B5}" type="pres">
      <dgm:prSet presAssocID="{603F8019-CD10-4D11-85B1-7F992A5AF997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D346B302-4AF1-4AB8-9471-5E1895808977}" type="presOf" srcId="{0BCBE4A5-8C02-4216-B263-B63D94906BC6}" destId="{342932B7-6658-49FE-8505-B5350AD86A1D}" srcOrd="0" destOrd="0" presId="urn:microsoft.com/office/officeart/2009/3/layout/IncreasingArrowsProcess"/>
    <dgm:cxn modelId="{24CCF011-EB97-40DC-B25F-E701AB3BD365}" type="presOf" srcId="{603F8019-CD10-4D11-85B1-7F992A5AF997}" destId="{D7CA7A3D-9DBE-48F1-A397-EB3053CEAE9A}" srcOrd="0" destOrd="0" presId="urn:microsoft.com/office/officeart/2009/3/layout/IncreasingArrowsProcess"/>
    <dgm:cxn modelId="{3B412016-717D-468D-B6F2-C0231AB767D0}" srcId="{0CADA56B-8359-4D15-B5A6-83541A5BE642}" destId="{062AB539-C7E5-4C11-AF0C-41ABFA738CC3}" srcOrd="1" destOrd="0" parTransId="{48629D82-7402-4A49-84DE-4CDB90F27852}" sibTransId="{44AB63BC-0932-4DC6-BF0A-CBF671284337}"/>
    <dgm:cxn modelId="{D480E56D-D671-4B52-B179-2B83CB45C46A}" type="presOf" srcId="{DE4B760A-5EFF-4553-AAC6-C18913396637}" destId="{83A36512-94DE-4C07-9995-1673457DD5D1}" srcOrd="0" destOrd="0" presId="urn:microsoft.com/office/officeart/2009/3/layout/IncreasingArrowsProcess"/>
    <dgm:cxn modelId="{E3D7CE77-8126-481D-9192-31FB5D1A24E5}" type="presOf" srcId="{B07EC854-68C2-47B2-B7CB-4CAE77BEC7F2}" destId="{1AF03AFA-C78B-4965-8677-E6FF4DC6DA61}" srcOrd="0" destOrd="0" presId="urn:microsoft.com/office/officeart/2009/3/layout/IncreasingArrowsProcess"/>
    <dgm:cxn modelId="{C1C9A080-E67C-44AC-8515-6E596D5CD6C9}" srcId="{0CADA56B-8359-4D15-B5A6-83541A5BE642}" destId="{0BCBE4A5-8C02-4216-B263-B63D94906BC6}" srcOrd="0" destOrd="0" parTransId="{91FFC4C3-A02A-4B4D-87CE-0FA5D380DFE5}" sibTransId="{4C519614-9818-4AFA-AF0E-C1438FD8B7B2}"/>
    <dgm:cxn modelId="{E9D1BDA2-4234-4E79-A110-BBB1566DF4AD}" srcId="{062AB539-C7E5-4C11-AF0C-41ABFA738CC3}" destId="{DE4B760A-5EFF-4553-AAC6-C18913396637}" srcOrd="0" destOrd="0" parTransId="{B14BD042-EF36-416B-8422-8B0DD7011970}" sibTransId="{B88E1347-472D-4649-B022-5B3B4A143C62}"/>
    <dgm:cxn modelId="{4CDBEEB9-F0AB-4353-A61B-A936157E07F9}" srcId="{0BCBE4A5-8C02-4216-B263-B63D94906BC6}" destId="{B07EC854-68C2-47B2-B7CB-4CAE77BEC7F2}" srcOrd="0" destOrd="0" parTransId="{04F98C84-E8CF-4BF4-BCC3-03A0B00B1103}" sibTransId="{F7BC4929-1D6F-42C3-87D4-53C7A38DCE02}"/>
    <dgm:cxn modelId="{79B113D3-0972-4580-A2AF-6F3DD6A3412F}" srcId="{603F8019-CD10-4D11-85B1-7F992A5AF997}" destId="{531D2DFC-021A-4284-AE1F-413D6E1B1809}" srcOrd="0" destOrd="0" parTransId="{171C4ACA-3EFE-421E-970C-66A7E6687C31}" sibTransId="{C8096701-D22E-4E10-92AB-47C38804C890}"/>
    <dgm:cxn modelId="{F28F91DA-49E0-4DD9-BD70-D367C2084A05}" type="presOf" srcId="{0CADA56B-8359-4D15-B5A6-83541A5BE642}" destId="{27F32AF0-EFF8-4DE1-B5E9-FE5FFB57E791}" srcOrd="0" destOrd="0" presId="urn:microsoft.com/office/officeart/2009/3/layout/IncreasingArrowsProcess"/>
    <dgm:cxn modelId="{D871F5DC-7FB5-4D4F-8FC9-1E660683615A}" type="presOf" srcId="{531D2DFC-021A-4284-AE1F-413D6E1B1809}" destId="{8EA70DFB-2071-45D9-B376-5364796989B5}" srcOrd="0" destOrd="0" presId="urn:microsoft.com/office/officeart/2009/3/layout/IncreasingArrowsProcess"/>
    <dgm:cxn modelId="{013381DF-BBCE-4904-BCF6-6ADF14D7BB0F}" srcId="{0CADA56B-8359-4D15-B5A6-83541A5BE642}" destId="{603F8019-CD10-4D11-85B1-7F992A5AF997}" srcOrd="2" destOrd="0" parTransId="{7014188B-7227-4B71-98D5-FA6F9D9D34E5}" sibTransId="{FC8CB69B-C96F-47C6-860D-DD5221D1F314}"/>
    <dgm:cxn modelId="{F21443F3-3861-4D79-ABF6-A00841A10261}" type="presOf" srcId="{062AB539-C7E5-4C11-AF0C-41ABFA738CC3}" destId="{7B409FB5-596F-4F39-8154-43A4CF4B8FE2}" srcOrd="0" destOrd="0" presId="urn:microsoft.com/office/officeart/2009/3/layout/IncreasingArrowsProcess"/>
    <dgm:cxn modelId="{C52C34A2-B748-485C-A887-D5DDEF8A74A3}" type="presParOf" srcId="{27F32AF0-EFF8-4DE1-B5E9-FE5FFB57E791}" destId="{342932B7-6658-49FE-8505-B5350AD86A1D}" srcOrd="0" destOrd="0" presId="urn:microsoft.com/office/officeart/2009/3/layout/IncreasingArrowsProcess"/>
    <dgm:cxn modelId="{E725A3CB-5A85-4B15-8219-D442F046333D}" type="presParOf" srcId="{27F32AF0-EFF8-4DE1-B5E9-FE5FFB57E791}" destId="{1AF03AFA-C78B-4965-8677-E6FF4DC6DA61}" srcOrd="1" destOrd="0" presId="urn:microsoft.com/office/officeart/2009/3/layout/IncreasingArrowsProcess"/>
    <dgm:cxn modelId="{AF107331-FA0E-4CE7-8D83-D0ECAF03787D}" type="presParOf" srcId="{27F32AF0-EFF8-4DE1-B5E9-FE5FFB57E791}" destId="{7B409FB5-596F-4F39-8154-43A4CF4B8FE2}" srcOrd="2" destOrd="0" presId="urn:microsoft.com/office/officeart/2009/3/layout/IncreasingArrowsProcess"/>
    <dgm:cxn modelId="{4DF4254A-D11A-4F29-A051-0C74595FFE94}" type="presParOf" srcId="{27F32AF0-EFF8-4DE1-B5E9-FE5FFB57E791}" destId="{83A36512-94DE-4C07-9995-1673457DD5D1}" srcOrd="3" destOrd="0" presId="urn:microsoft.com/office/officeart/2009/3/layout/IncreasingArrowsProcess"/>
    <dgm:cxn modelId="{44ED1C8D-0999-479E-80C1-B2CD583B1B56}" type="presParOf" srcId="{27F32AF0-EFF8-4DE1-B5E9-FE5FFB57E791}" destId="{D7CA7A3D-9DBE-48F1-A397-EB3053CEAE9A}" srcOrd="4" destOrd="0" presId="urn:microsoft.com/office/officeart/2009/3/layout/IncreasingArrowsProcess"/>
    <dgm:cxn modelId="{BCA702E5-F833-49D2-ACB0-8F8BD6CEB53E}" type="presParOf" srcId="{27F32AF0-EFF8-4DE1-B5E9-FE5FFB57E791}" destId="{8EA70DFB-2071-45D9-B376-5364796989B5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1E64F-0176-480D-A053-4BCAA73ED5CF}">
      <dsp:nvSpPr>
        <dsp:cNvPr id="0" name=""/>
        <dsp:cNvSpPr/>
      </dsp:nvSpPr>
      <dsp:spPr>
        <a:xfrm>
          <a:off x="649" y="238101"/>
          <a:ext cx="2795849" cy="3355018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marL="0" lvl="0" indent="0" algn="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 rot="16200000">
        <a:off x="-1095323" y="1334073"/>
        <a:ext cx="2751115" cy="559169"/>
      </dsp:txXfrm>
    </dsp:sp>
    <dsp:sp modelId="{C43D6162-3041-43F0-B8F3-FBC1B3295101}">
      <dsp:nvSpPr>
        <dsp:cNvPr id="0" name=""/>
        <dsp:cNvSpPr/>
      </dsp:nvSpPr>
      <dsp:spPr>
        <a:xfrm>
          <a:off x="559819" y="238101"/>
          <a:ext cx="2082907" cy="335501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0" bIns="0" numCol="1" spcCol="1270" anchor="t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rgbClr val="22A9D0"/>
              </a:solidFill>
              <a:latin typeface="Calibri Light" panose="020F0302020204030204"/>
            </a:rPr>
            <a:t>472 Adults</a:t>
          </a:r>
          <a:r>
            <a:rPr lang="en-US" sz="2300" b="1" kern="1200" dirty="0">
              <a:solidFill>
                <a:srgbClr val="FFC000"/>
              </a:solidFill>
              <a:latin typeface="Calibri Light" panose="020F0302020204030204"/>
            </a:rPr>
            <a:t> </a:t>
          </a:r>
          <a:r>
            <a:rPr lang="en-US" sz="2300" b="1" kern="1200" dirty="0">
              <a:latin typeface="Calibri Light" panose="020F0302020204030204"/>
            </a:rPr>
            <a:t>were living Unsheltered between April 2023 and April 2025.</a:t>
          </a:r>
          <a:endParaRPr lang="en-US" sz="2300" b="1" kern="1200" dirty="0"/>
        </a:p>
      </dsp:txBody>
      <dsp:txXfrm>
        <a:off x="559819" y="238101"/>
        <a:ext cx="2082907" cy="3355018"/>
      </dsp:txXfrm>
    </dsp:sp>
    <dsp:sp modelId="{D5073952-AAE2-4E62-89F4-ABA9C34D21A2}">
      <dsp:nvSpPr>
        <dsp:cNvPr id="0" name=""/>
        <dsp:cNvSpPr/>
      </dsp:nvSpPr>
      <dsp:spPr>
        <a:xfrm>
          <a:off x="2894353" y="238101"/>
          <a:ext cx="2795849" cy="3355018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marL="0" lvl="0" indent="0" algn="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 dirty="0">
            <a:latin typeface="Calibri Light" panose="020F0302020204030204"/>
          </a:endParaRPr>
        </a:p>
      </dsp:txBody>
      <dsp:txXfrm rot="16200000">
        <a:off x="1798380" y="1334073"/>
        <a:ext cx="2751115" cy="559169"/>
      </dsp:txXfrm>
    </dsp:sp>
    <dsp:sp modelId="{7245E118-BC51-42F4-8E6C-E11AA1455F7B}">
      <dsp:nvSpPr>
        <dsp:cNvPr id="0" name=""/>
        <dsp:cNvSpPr/>
      </dsp:nvSpPr>
      <dsp:spPr>
        <a:xfrm rot="5400000">
          <a:off x="2661862" y="2903903"/>
          <a:ext cx="492941" cy="41937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E65668-C2AA-4245-899C-66A26458EACC}">
      <dsp:nvSpPr>
        <dsp:cNvPr id="0" name=""/>
        <dsp:cNvSpPr/>
      </dsp:nvSpPr>
      <dsp:spPr>
        <a:xfrm>
          <a:off x="3453523" y="238101"/>
          <a:ext cx="2082907" cy="335501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0" bIns="0" numCol="1" spcCol="1270" anchor="t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bg1"/>
              </a:solidFill>
              <a:latin typeface="Calibri Light" panose="020F0302020204030204"/>
            </a:rPr>
            <a:t>320</a:t>
          </a:r>
          <a:r>
            <a:rPr lang="en-US" sz="2300" b="1" kern="1200" dirty="0">
              <a:latin typeface="Calibri Light" panose="020F0302020204030204"/>
            </a:rPr>
            <a:t>  out of 472 (</a:t>
          </a:r>
          <a:r>
            <a:rPr lang="en-US" sz="2300" b="1" kern="1200" dirty="0">
              <a:solidFill>
                <a:srgbClr val="FFC000"/>
              </a:solidFill>
              <a:latin typeface="Calibri Light" panose="020F0302020204030204"/>
            </a:rPr>
            <a:t>68%</a:t>
          </a:r>
          <a:r>
            <a:rPr lang="en-US" sz="2300" b="1" kern="1200" dirty="0">
              <a:latin typeface="Calibri Light" panose="020F0302020204030204"/>
            </a:rPr>
            <a:t>) unsheltered adults are </a:t>
          </a:r>
          <a:r>
            <a:rPr lang="en-US" sz="2300" b="1" kern="1200" dirty="0">
              <a:solidFill>
                <a:srgbClr val="FFC000"/>
              </a:solidFill>
              <a:latin typeface="Calibri Light" panose="020F0302020204030204"/>
            </a:rPr>
            <a:t>waiting for a CE Assessment</a:t>
          </a:r>
          <a:endParaRPr lang="en-US" sz="2300" b="1" kern="1200" dirty="0">
            <a:solidFill>
              <a:srgbClr val="FFC000"/>
            </a:solidFill>
          </a:endParaRPr>
        </a:p>
      </dsp:txBody>
      <dsp:txXfrm>
        <a:off x="3453523" y="238101"/>
        <a:ext cx="2082907" cy="3355018"/>
      </dsp:txXfrm>
    </dsp:sp>
    <dsp:sp modelId="{8524DD8C-FFA1-4E83-8F48-A833012430D1}">
      <dsp:nvSpPr>
        <dsp:cNvPr id="0" name=""/>
        <dsp:cNvSpPr/>
      </dsp:nvSpPr>
      <dsp:spPr>
        <a:xfrm>
          <a:off x="5788057" y="238101"/>
          <a:ext cx="2795849" cy="3355018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marL="0" lvl="0" indent="0" algn="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 dirty="0">
            <a:latin typeface="Calibri Light" panose="020F0302020204030204"/>
          </a:endParaRPr>
        </a:p>
      </dsp:txBody>
      <dsp:txXfrm rot="16200000">
        <a:off x="4692084" y="1334073"/>
        <a:ext cx="2751115" cy="559169"/>
      </dsp:txXfrm>
    </dsp:sp>
    <dsp:sp modelId="{70F4DBEB-379A-4458-BAD6-830902998C65}">
      <dsp:nvSpPr>
        <dsp:cNvPr id="0" name=""/>
        <dsp:cNvSpPr/>
      </dsp:nvSpPr>
      <dsp:spPr>
        <a:xfrm rot="5400000">
          <a:off x="5555565" y="2903903"/>
          <a:ext cx="492941" cy="41937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469B61-38C1-47E3-A096-5480F2E41F99}">
      <dsp:nvSpPr>
        <dsp:cNvPr id="0" name=""/>
        <dsp:cNvSpPr/>
      </dsp:nvSpPr>
      <dsp:spPr>
        <a:xfrm>
          <a:off x="6347227" y="238101"/>
          <a:ext cx="2082907" cy="335501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0" bIns="0" numCol="1" spcCol="1270" anchor="t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latin typeface="Calibri Light" panose="020F0302020204030204"/>
            </a:rPr>
            <a:t>Average Length of time Homeless: </a:t>
          </a:r>
          <a:endParaRPr lang="en-US" sz="2300" b="1" kern="1200" dirty="0">
            <a:solidFill>
              <a:srgbClr val="22A9D0"/>
            </a:solidFill>
            <a:latin typeface="Calibri Light" panose="020F0302020204030204"/>
          </a:endParaRP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rgbClr val="22A9D0"/>
              </a:solidFill>
              <a:latin typeface="Calibri Light" panose="020F0302020204030204"/>
            </a:rPr>
            <a:t>292 days</a:t>
          </a:r>
          <a:endParaRPr lang="en-US" sz="2300" kern="1200" dirty="0"/>
        </a:p>
      </dsp:txBody>
      <dsp:txXfrm>
        <a:off x="6347227" y="238101"/>
        <a:ext cx="2082907" cy="33550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932B7-6658-49FE-8505-B5350AD86A1D}">
      <dsp:nvSpPr>
        <dsp:cNvPr id="0" name=""/>
        <dsp:cNvSpPr/>
      </dsp:nvSpPr>
      <dsp:spPr>
        <a:xfrm>
          <a:off x="23435" y="739553"/>
          <a:ext cx="8081129" cy="117692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683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Annual Assessment Capacity</a:t>
          </a:r>
        </a:p>
      </dsp:txBody>
      <dsp:txXfrm>
        <a:off x="23435" y="1033783"/>
        <a:ext cx="7786899" cy="588460"/>
      </dsp:txXfrm>
    </dsp:sp>
    <dsp:sp modelId="{1AF03AFA-C78B-4965-8677-E6FF4DC6DA61}">
      <dsp:nvSpPr>
        <dsp:cNvPr id="0" name=""/>
        <dsp:cNvSpPr/>
      </dsp:nvSpPr>
      <dsp:spPr>
        <a:xfrm>
          <a:off x="0" y="1648689"/>
          <a:ext cx="2488987" cy="22671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265 assessments completed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When fully staffed: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- 2 Case Managers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- 2 CE Specialists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- 6 Outreach Staff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0" y="1648689"/>
        <a:ext cx="2488987" cy="2267181"/>
      </dsp:txXfrm>
    </dsp:sp>
    <dsp:sp modelId="{7B409FB5-596F-4F39-8154-43A4CF4B8FE2}">
      <dsp:nvSpPr>
        <dsp:cNvPr id="0" name=""/>
        <dsp:cNvSpPr/>
      </dsp:nvSpPr>
      <dsp:spPr>
        <a:xfrm>
          <a:off x="2512423" y="1138544"/>
          <a:ext cx="5592141" cy="117692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683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12+ months of homelessness</a:t>
          </a:r>
        </a:p>
      </dsp:txBody>
      <dsp:txXfrm>
        <a:off x="2512423" y="1432774"/>
        <a:ext cx="5297911" cy="588460"/>
      </dsp:txXfrm>
    </dsp:sp>
    <dsp:sp modelId="{83A36512-94DE-4C07-9995-1673457DD5D1}">
      <dsp:nvSpPr>
        <dsp:cNvPr id="0" name=""/>
        <dsp:cNvSpPr/>
      </dsp:nvSpPr>
      <dsp:spPr>
        <a:xfrm>
          <a:off x="2512423" y="2046120"/>
          <a:ext cx="2488987" cy="22671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909 Households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Average length of time from assessment to housing referral: </a:t>
          </a:r>
          <a:r>
            <a:rPr lang="en-US" sz="2000" b="1" kern="1200" dirty="0"/>
            <a:t>208.4</a:t>
          </a:r>
          <a:r>
            <a:rPr lang="en-US" sz="2200" b="1" kern="1200" dirty="0"/>
            <a:t> days</a:t>
          </a:r>
        </a:p>
      </dsp:txBody>
      <dsp:txXfrm>
        <a:off x="2512423" y="2046120"/>
        <a:ext cx="2488987" cy="2267181"/>
      </dsp:txXfrm>
    </dsp:sp>
    <dsp:sp modelId="{D7CA7A3D-9DBE-48F1-A397-EB3053CEAE9A}">
      <dsp:nvSpPr>
        <dsp:cNvPr id="0" name=""/>
        <dsp:cNvSpPr/>
      </dsp:nvSpPr>
      <dsp:spPr>
        <a:xfrm>
          <a:off x="5001411" y="1530851"/>
          <a:ext cx="3103153" cy="117692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683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6+ months</a:t>
          </a:r>
        </a:p>
      </dsp:txBody>
      <dsp:txXfrm>
        <a:off x="5001411" y="1825081"/>
        <a:ext cx="2808923" cy="588460"/>
      </dsp:txXfrm>
    </dsp:sp>
    <dsp:sp modelId="{8EA70DFB-2071-45D9-B376-5364796989B5}">
      <dsp:nvSpPr>
        <dsp:cNvPr id="0" name=""/>
        <dsp:cNvSpPr/>
      </dsp:nvSpPr>
      <dsp:spPr>
        <a:xfrm>
          <a:off x="5001411" y="2438427"/>
          <a:ext cx="2488987" cy="22340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1,407 Households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- 472 Families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- 935 Singles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5001411" y="2438427"/>
        <a:ext cx="2488987" cy="2234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0.43307</cdr:x>
      <cdr:y>0.80702</cdr:y>
    </cdr:from>
    <cdr:to>
      <cdr:x>0.50394</cdr:x>
      <cdr:y>0.96491</cdr:y>
    </cdr:to>
    <cdr:sp macro="" textlink="">
      <cdr:nvSpPr>
        <cdr:cNvPr id="2" name="Star: 5 Points 1">
          <a:extLst xmlns:a="http://schemas.openxmlformats.org/drawingml/2006/main">
            <a:ext uri="{FF2B5EF4-FFF2-40B4-BE49-F238E27FC236}">
              <a16:creationId xmlns:a16="http://schemas.microsoft.com/office/drawing/2014/main" id="{08A71A58-8179-4A80-833D-1FAC7A62F59F}"/>
            </a:ext>
          </a:extLst>
        </cdr:cNvPr>
        <cdr:cNvSpPr/>
      </cdr:nvSpPr>
      <cdr:spPr>
        <a:xfrm xmlns:a="http://schemas.openxmlformats.org/drawingml/2006/main">
          <a:off x="4191000" y="3505200"/>
          <a:ext cx="685800" cy="685800"/>
        </a:xfrm>
        <a:prstGeom xmlns:a="http://schemas.openxmlformats.org/drawingml/2006/main" prst="star5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75E6E93-A477-024F-94B1-5811983027DA}" type="datetimeFigureOut">
              <a:rPr lang="en-US" smtClean="0"/>
              <a:pPr/>
              <a:t>5/27/2025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1AB8E-3E2D-E945-BE8B-4EB6BC1A7C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23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1,695 unknown/ “other” destinations not shown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1AB8E-3E2D-E945-BE8B-4EB6BC1A7CC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326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5,447 – 4,132 = 1,315</a:t>
            </a:r>
          </a:p>
          <a:p>
            <a:r>
              <a:rPr lang="en-US" dirty="0"/>
              <a:t>Available units = 236 + 105 PSH turnover</a:t>
            </a:r>
          </a:p>
          <a:p>
            <a:r>
              <a:rPr lang="en-US" dirty="0"/>
              <a:t>70% of PSH is population restricted. OMH housing requirements are a barrier to presenting households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1AB8E-3E2D-E945-BE8B-4EB6BC1A7CC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339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409F682-5FFD-1D44-8237-6165161A92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1447800"/>
            <a:ext cx="9829800" cy="2667000"/>
          </a:xfrm>
        </p:spPr>
        <p:txBody>
          <a:bodyPr anchor="b"/>
          <a:lstStyle>
            <a:lvl1pPr>
              <a:lnSpc>
                <a:spcPts val="44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TAC 2020 Title (4 lines max)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1241A8-55EA-BF44-9E4E-0F653736F70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76400" y="4381500"/>
            <a:ext cx="8801100" cy="952500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>
                <a:solidFill>
                  <a:srgbClr val="B3E7F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(optional)</a:t>
            </a:r>
          </a:p>
          <a:p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D60167F-7C47-F64A-BF1C-8ED35EB236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76400" y="5715000"/>
            <a:ext cx="6096000" cy="422564"/>
          </a:xfrm>
        </p:spPr>
        <p:txBody>
          <a:bodyPr>
            <a:normAutofit/>
          </a:bodyPr>
          <a:lstStyle>
            <a:lvl1pPr marL="9525" indent="0">
              <a:buNone/>
              <a:tabLst/>
              <a:defRPr sz="2000" b="0">
                <a:solidFill>
                  <a:schemeClr val="bg1"/>
                </a:solidFill>
                <a:latin typeface="+mj-lt"/>
              </a:defRPr>
            </a:lvl1pPr>
            <a:lvl2pPr marL="9525" indent="0">
              <a:buNone/>
              <a:tabLst/>
              <a:defRPr>
                <a:solidFill>
                  <a:schemeClr val="bg1"/>
                </a:solidFill>
              </a:defRPr>
            </a:lvl2pPr>
            <a:lvl3pPr marL="9525" indent="0">
              <a:buNone/>
              <a:tabLst/>
              <a:defRPr sz="1600" b="0">
                <a:solidFill>
                  <a:schemeClr val="bg1"/>
                </a:solidFill>
                <a:latin typeface="+mj-lt"/>
              </a:defRPr>
            </a:lvl3pPr>
            <a:lvl4pPr marL="9525" indent="0">
              <a:buNone/>
              <a:tabLst/>
              <a:defRPr>
                <a:solidFill>
                  <a:schemeClr val="bg1"/>
                </a:solidFill>
              </a:defRPr>
            </a:lvl4pPr>
            <a:lvl5pPr marL="9525" indent="0"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Authors (optional)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3B3A24C1-C2ED-7A41-87C3-55344CC41E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01100" y="5715000"/>
            <a:ext cx="2705100" cy="422564"/>
          </a:xfrm>
        </p:spPr>
        <p:txBody>
          <a:bodyPr>
            <a:normAutofit/>
          </a:bodyPr>
          <a:lstStyle>
            <a:lvl1pPr marL="9525" indent="0" algn="l">
              <a:buNone/>
              <a:tabLst/>
              <a:defRPr sz="2000" b="0">
                <a:solidFill>
                  <a:schemeClr val="bg1"/>
                </a:solidFill>
                <a:latin typeface="+mj-lt"/>
              </a:defRPr>
            </a:lvl1pPr>
            <a:lvl2pPr marL="9525" indent="0">
              <a:buNone/>
              <a:tabLst/>
              <a:defRPr>
                <a:solidFill>
                  <a:schemeClr val="bg1"/>
                </a:solidFill>
              </a:defRPr>
            </a:lvl2pPr>
            <a:lvl3pPr marL="9525" indent="0">
              <a:buNone/>
              <a:tabLst/>
              <a:defRPr sz="1600" b="0">
                <a:solidFill>
                  <a:schemeClr val="bg1"/>
                </a:solidFill>
                <a:latin typeface="+mj-lt"/>
              </a:defRPr>
            </a:lvl3pPr>
            <a:lvl4pPr marL="9525" indent="0">
              <a:buNone/>
              <a:tabLst/>
              <a:defRPr>
                <a:solidFill>
                  <a:schemeClr val="bg1"/>
                </a:solidFill>
              </a:defRPr>
            </a:lvl4pPr>
            <a:lvl5pPr marL="9525" indent="0"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 (optional)</a:t>
            </a:r>
          </a:p>
        </p:txBody>
      </p:sp>
    </p:spTree>
    <p:extLst>
      <p:ext uri="{BB962C8B-B14F-4D97-AF65-F5344CB8AC3E}">
        <p14:creationId xmlns:p14="http://schemas.microsoft.com/office/powerpoint/2010/main" val="1472525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B3B215A-A2F9-BF4E-8DF2-FC28E5D60E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381000"/>
            <a:ext cx="9829800" cy="685800"/>
          </a:xfrm>
        </p:spPr>
        <p:txBody>
          <a:bodyPr/>
          <a:lstStyle/>
          <a:p>
            <a:r>
              <a:rPr lang="en-US" dirty="0"/>
              <a:t>Two-Column Numbered Lists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50E31C5-BC24-354B-89D6-3D4184A6AF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76400" y="1295400"/>
            <a:ext cx="4724400" cy="419100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Subheading (optional)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BA18CDE-E7CE-444D-9743-52A3B5E42B5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683026" y="1714500"/>
            <a:ext cx="4724400" cy="4000500"/>
          </a:xfrm>
        </p:spPr>
        <p:txBody>
          <a:bodyPr/>
          <a:lstStyle>
            <a:lvl1pPr marL="342900" indent="-342900">
              <a:buClr>
                <a:srgbClr val="007FA9"/>
              </a:buClr>
              <a:buSzPct val="100000"/>
              <a:buFont typeface="+mj-lt"/>
              <a:buAutoNum type="arabicPeriod"/>
              <a:defRPr/>
            </a:lvl1pPr>
            <a:lvl2pPr marL="681037" indent="-342900">
              <a:buClr>
                <a:srgbClr val="007FA9"/>
              </a:buClr>
              <a:buSzPct val="100000"/>
              <a:buFont typeface="+mj-lt"/>
              <a:buAutoNum type="alphaLcPeriod"/>
              <a:defRPr/>
            </a:lvl2pPr>
            <a:lvl3pPr marL="1019175" indent="-342900">
              <a:buClr>
                <a:srgbClr val="007FA9"/>
              </a:buClr>
              <a:buSzPct val="100000"/>
              <a:buFont typeface="+mj-lt"/>
              <a:buAutoNum type="romanLcPeriod"/>
              <a:defRPr>
                <a:latin typeface="+mj-lt"/>
              </a:defRPr>
            </a:lvl3pPr>
            <a:lvl4pPr marL="1357312" indent="-342900">
              <a:buSzPct val="100000"/>
              <a:buFont typeface="+mj-lt"/>
              <a:buAutoNum type="arabicPeriod"/>
              <a:defRPr/>
            </a:lvl4pPr>
            <a:lvl5pPr marL="1695450" indent="-342900">
              <a:buSzPct val="100000"/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76B8ED1-6F12-8F44-91A1-C8AEB84631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75938" y="1295400"/>
            <a:ext cx="4724400" cy="419100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Subheading (optional)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1173D5-47B2-864E-A6CE-1930244A51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1800" y="1714500"/>
            <a:ext cx="4724400" cy="4000500"/>
          </a:xfrm>
        </p:spPr>
        <p:txBody>
          <a:bodyPr/>
          <a:lstStyle>
            <a:lvl1pPr marL="342900" indent="-342900">
              <a:buClr>
                <a:srgbClr val="007FA9"/>
              </a:buClr>
              <a:buSzPct val="100000"/>
              <a:buFont typeface="+mj-lt"/>
              <a:buAutoNum type="arabicPeriod"/>
              <a:defRPr/>
            </a:lvl1pPr>
            <a:lvl2pPr marL="681037" indent="-342900">
              <a:buClr>
                <a:srgbClr val="007FA9"/>
              </a:buClr>
              <a:buSzPct val="100000"/>
              <a:buFont typeface="+mj-lt"/>
              <a:buAutoNum type="alphaLcPeriod"/>
              <a:defRPr/>
            </a:lvl2pPr>
            <a:lvl3pPr marL="1019175" indent="-342900">
              <a:buClr>
                <a:srgbClr val="007FA9"/>
              </a:buClr>
              <a:buSzPct val="100000"/>
              <a:buFont typeface="+mj-lt"/>
              <a:buAutoNum type="romanLcPeriod"/>
              <a:defRPr>
                <a:latin typeface="+mj-lt"/>
              </a:defRPr>
            </a:lvl3pPr>
            <a:lvl4pPr marL="1357312" indent="-342900">
              <a:buSzPct val="100000"/>
              <a:buFont typeface="+mj-lt"/>
              <a:buAutoNum type="arabicPeriod"/>
              <a:defRPr/>
            </a:lvl4pPr>
            <a:lvl5pPr marL="1695450" indent="-342900">
              <a:buSzPct val="100000"/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CB4F33-CB72-A949-871F-131CC75C405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anchor="ctr"/>
          <a:lstStyle/>
          <a:p>
            <a:r>
              <a:rPr lang="en-US" dirty="0"/>
              <a:t>Delete the subheadings if you don’t need them</a:t>
            </a:r>
          </a:p>
        </p:txBody>
      </p:sp>
      <p:sp>
        <p:nvSpPr>
          <p:cNvPr id="9" name="Slide Number Placeholder 16">
            <a:extLst>
              <a:ext uri="{FF2B5EF4-FFF2-40B4-BE49-F238E27FC236}">
                <a16:creationId xmlns:a16="http://schemas.microsoft.com/office/drawing/2014/main" id="{90CD474C-A3E4-E54F-8CA3-DDD8792CD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8288" y="6160642"/>
            <a:ext cx="5334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1B09A4-47ED-9E4B-A9DC-669DB755F4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599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Bullets with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D135951-B53F-6A42-B10A-A81DAD240B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381000"/>
            <a:ext cx="9829800" cy="685800"/>
          </a:xfrm>
        </p:spPr>
        <p:txBody>
          <a:bodyPr/>
          <a:lstStyle/>
          <a:p>
            <a:r>
              <a:rPr lang="en-US" dirty="0"/>
              <a:t>Single Column Bullets with Intro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63D6E07-8C86-6040-B268-F75B93030C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76400" y="1333500"/>
            <a:ext cx="7810500" cy="928685"/>
          </a:xfrm>
        </p:spPr>
        <p:txBody>
          <a:bodyPr/>
          <a:lstStyle>
            <a:lvl1pPr marL="19050" indent="0">
              <a:buNone/>
              <a:tabLst/>
              <a:defRPr/>
            </a:lvl1pPr>
            <a:lvl2pPr marL="19050" indent="0">
              <a:buNone/>
              <a:tabLst/>
              <a:defRPr/>
            </a:lvl2pPr>
            <a:lvl3pPr marL="19050" indent="0">
              <a:buNone/>
              <a:tabLst/>
              <a:defRPr/>
            </a:lvl3pPr>
            <a:lvl4pPr marL="19050" indent="0">
              <a:buNone/>
              <a:tabLst/>
              <a:defRPr/>
            </a:lvl4pPr>
            <a:lvl5pPr marL="19050" indent="0">
              <a:buNone/>
              <a:tabLst/>
              <a:defRPr/>
            </a:lvl5pPr>
          </a:lstStyle>
          <a:p>
            <a:pPr lvl="0"/>
            <a:r>
              <a:rPr lang="en-US" dirty="0"/>
              <a:t>Short introduction.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07A03-2EE7-F44D-B651-F7E16BC6EE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2667000"/>
            <a:ext cx="4762500" cy="3048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1173D5-47B2-864E-A6CE-1930244A51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1800" y="2666998"/>
            <a:ext cx="4724400" cy="30480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FD6406-9CC9-6D45-825B-E6ED0702F14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anchor="ctr"/>
          <a:lstStyle/>
          <a:p>
            <a:r>
              <a:rPr lang="en-US" dirty="0"/>
              <a:t>Footer (optional)</a:t>
            </a:r>
          </a:p>
        </p:txBody>
      </p:sp>
      <p:sp>
        <p:nvSpPr>
          <p:cNvPr id="10" name="Slide Number Placeholder 16">
            <a:extLst>
              <a:ext uri="{FF2B5EF4-FFF2-40B4-BE49-F238E27FC236}">
                <a16:creationId xmlns:a16="http://schemas.microsoft.com/office/drawing/2014/main" id="{2E9F31BF-84BA-BB4F-A0CA-56DE024457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8288" y="6160642"/>
            <a:ext cx="5334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1B09A4-47ED-9E4B-A9DC-669DB755F4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007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6050F-A0FE-4940-BE75-F54B300BAE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381000"/>
            <a:ext cx="9829800" cy="685800"/>
          </a:xfrm>
        </p:spPr>
        <p:txBody>
          <a:bodyPr anchor="b"/>
          <a:lstStyle/>
          <a:p>
            <a:r>
              <a:rPr lang="en-US" dirty="0"/>
              <a:t>Takeaways (Big Bullets)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CCFAE92-203C-3D44-BEDC-756F2B84AA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76400" y="2316633"/>
            <a:ext cx="9829800" cy="2667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E8A088-B7B2-0849-B30C-8FB792212BC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anchor="ctr"/>
          <a:lstStyle/>
          <a:p>
            <a:r>
              <a:rPr lang="en-US" dirty="0"/>
              <a:t>To add an animated bullet, copy-paste the 2</a:t>
            </a:r>
            <a:r>
              <a:rPr lang="en-US" baseline="30000" dirty="0"/>
              <a:t>nd </a:t>
            </a:r>
            <a:r>
              <a:rPr lang="en-US" dirty="0"/>
              <a:t>-to-last bullet (not the last one)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566A1AF-B076-684D-AFB0-87A6E3026A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48288" y="6154537"/>
            <a:ext cx="533400" cy="365125"/>
          </a:xfrm>
          <a:prstGeom prst="rect">
            <a:avLst/>
          </a:prstGeom>
        </p:spPr>
        <p:txBody>
          <a:bodyPr/>
          <a:lstStyle/>
          <a:p>
            <a:fld id="{E69359A7-45FC-5D41-8550-6861C029C8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58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6050F-A0FE-4940-BE75-F54B300BAE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365125"/>
            <a:ext cx="9829800" cy="701675"/>
          </a:xfrm>
        </p:spPr>
        <p:txBody>
          <a:bodyPr anchor="b"/>
          <a:lstStyle/>
          <a:p>
            <a:r>
              <a:rPr lang="en-US" dirty="0"/>
              <a:t>Image Trio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770AF7-035B-D74B-8025-3C9D81F4A9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76400" y="1524000"/>
            <a:ext cx="2705100" cy="577755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solidFill>
                  <a:srgbClr val="007F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Figure 1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46C0684-E080-DA48-A57E-B1121E5EF4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6400" y="2667000"/>
            <a:ext cx="2705100" cy="2667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0DF800E-9D18-A04F-AC99-2C4F209ED21D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4724400" y="1524000"/>
            <a:ext cx="2743200" cy="577755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solidFill>
                  <a:srgbClr val="007F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Figure 2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A7A1A87F-1EA2-F847-ABBF-EAB6E82F12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16780" y="2667000"/>
            <a:ext cx="2705100" cy="2667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1A8234-A293-5A4D-A839-C972DCAA8B7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772400" y="1524000"/>
            <a:ext cx="2705100" cy="577755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solidFill>
                  <a:srgbClr val="007F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Figure 3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CC3117E6-2C3D-F54D-9738-A73906B3D3C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68590" y="2667000"/>
            <a:ext cx="2705100" cy="2667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AF308-C287-D34B-986E-54383850B2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anchor="ctr"/>
          <a:lstStyle/>
          <a:p>
            <a:r>
              <a:rPr lang="en-US" dirty="0"/>
              <a:t>Footer (optional)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B675DB49-5173-2A4B-ACE4-ED0FF68D6D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8288" y="6160642"/>
            <a:ext cx="5334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1B09A4-47ED-9E4B-A9DC-669DB755F4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60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6">
            <a:extLst>
              <a:ext uri="{FF2B5EF4-FFF2-40B4-BE49-F238E27FC236}">
                <a16:creationId xmlns:a16="http://schemas.microsoft.com/office/drawing/2014/main" id="{9634316C-794A-E147-9554-7810BACB6C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8288" y="6160642"/>
            <a:ext cx="5334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1B09A4-47ED-9E4B-A9DC-669DB755F4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74DFC11-A8C7-7E40-ADC3-6BA807B0E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381000"/>
            <a:ext cx="9829800" cy="685800"/>
          </a:xfrm>
        </p:spPr>
        <p:txBody>
          <a:bodyPr/>
          <a:lstStyle/>
          <a:p>
            <a:r>
              <a:rPr lang="en-US" dirty="0"/>
              <a:t>Blank Slide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214484D-70BC-3844-B431-4C013C2A8B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anchor="ctr"/>
          <a:lstStyle/>
          <a:p>
            <a:r>
              <a:rPr lang="en-US" dirty="0"/>
              <a:t>Footer (optional)</a:t>
            </a:r>
          </a:p>
        </p:txBody>
      </p:sp>
    </p:spTree>
    <p:extLst>
      <p:ext uri="{BB962C8B-B14F-4D97-AF65-F5344CB8AC3E}">
        <p14:creationId xmlns:p14="http://schemas.microsoft.com/office/powerpoint/2010/main" val="2002602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6">
            <a:extLst>
              <a:ext uri="{FF2B5EF4-FFF2-40B4-BE49-F238E27FC236}">
                <a16:creationId xmlns:a16="http://schemas.microsoft.com/office/drawing/2014/main" id="{9634316C-794A-E147-9554-7810BACB6C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8288" y="6160642"/>
            <a:ext cx="5334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1B09A4-47ED-9E4B-A9DC-669DB755F4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74DFC11-A8C7-7E40-ADC3-6BA807B0E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381000"/>
            <a:ext cx="9829800" cy="685800"/>
          </a:xfrm>
        </p:spPr>
        <p:txBody>
          <a:bodyPr/>
          <a:lstStyle/>
          <a:p>
            <a:r>
              <a:rPr lang="en-US" dirty="0"/>
              <a:t>Table Slide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F5DD15F7-67FA-CD42-8F34-5CA7BB799DBD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1676400" y="1714500"/>
            <a:ext cx="8839200" cy="4000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214484D-70BC-3844-B431-4C013C2A8B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65422" y="6172201"/>
            <a:ext cx="8850178" cy="304800"/>
          </a:xfrm>
        </p:spPr>
        <p:txBody>
          <a:bodyPr anchor="ctr"/>
          <a:lstStyle/>
          <a:p>
            <a:r>
              <a:rPr lang="en-US" dirty="0"/>
              <a:t>Footer (optional)</a:t>
            </a:r>
          </a:p>
        </p:txBody>
      </p:sp>
    </p:spTree>
    <p:extLst>
      <p:ext uri="{BB962C8B-B14F-4D97-AF65-F5344CB8AC3E}">
        <p14:creationId xmlns:p14="http://schemas.microsoft.com/office/powerpoint/2010/main" val="1381447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FCF027E8-BE0C-0F4E-8FA3-773E9D5651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381000"/>
            <a:ext cx="9829800" cy="685800"/>
          </a:xfrm>
        </p:spPr>
        <p:txBody>
          <a:bodyPr/>
          <a:lstStyle/>
          <a:p>
            <a:r>
              <a:rPr lang="en-US" dirty="0"/>
              <a:t>Infographic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A22F20-CEDF-B940-BD3C-6140D31F6C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6400" y="1725612"/>
            <a:ext cx="2705101" cy="3989388"/>
          </a:xfrm>
        </p:spPr>
        <p:txBody>
          <a:bodyPr anchor="b"/>
          <a:lstStyle>
            <a:lvl1pPr marL="0" indent="0" algn="just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1EB0169-1D95-FB4E-8AE3-F82F7CD9E10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724400" y="1725612"/>
            <a:ext cx="7125068" cy="3989388"/>
          </a:xfrm>
        </p:spPr>
        <p:txBody>
          <a:bodyPr/>
          <a:lstStyle/>
          <a:p>
            <a:r>
              <a:rPr lang="en-US" dirty="0"/>
              <a:t>See Design tips on how to resize (without distorting), crop, align, and optimize pictures via drag-and-drop and cut-paste methods.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432B54-A6FF-0540-8B89-DA3B1EAB8D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749018" y="6096000"/>
            <a:ext cx="6071382" cy="365125"/>
          </a:xfrm>
        </p:spPr>
        <p:txBody>
          <a:bodyPr anchor="b"/>
          <a:lstStyle/>
          <a:p>
            <a:r>
              <a:rPr lang="en-US" dirty="0"/>
              <a:t>Copy paste the url here.</a:t>
            </a:r>
          </a:p>
        </p:txBody>
      </p:sp>
      <p:sp>
        <p:nvSpPr>
          <p:cNvPr id="11" name="Slide Number Placeholder 16">
            <a:extLst>
              <a:ext uri="{FF2B5EF4-FFF2-40B4-BE49-F238E27FC236}">
                <a16:creationId xmlns:a16="http://schemas.microsoft.com/office/drawing/2014/main" id="{DA709158-01E6-804C-B211-98A6206693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8288" y="6160642"/>
            <a:ext cx="5334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1B09A4-47ED-9E4B-A9DC-669DB755F4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799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74DFC11-A8C7-7E40-ADC3-6BA807B0E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381000"/>
            <a:ext cx="9829800" cy="685800"/>
          </a:xfrm>
        </p:spPr>
        <p:txBody>
          <a:bodyPr/>
          <a:lstStyle/>
          <a:p>
            <a:r>
              <a:rPr lang="en-US" dirty="0"/>
              <a:t>Video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3BDE7DF2-1C21-CF48-AD7C-AE6C4D3AB432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4750422" y="1725612"/>
            <a:ext cx="7124700" cy="400764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To insert online YouTube video that you can launch from your slide view, go to the Insert Tab. Click Video &gt; Online Video, select YouTube, and copy-paste the video url into the prompted field.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214484D-70BC-3844-B431-4C013C2A8B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743796" y="6096000"/>
            <a:ext cx="5771804" cy="376683"/>
          </a:xfrm>
        </p:spPr>
        <p:txBody>
          <a:bodyPr/>
          <a:lstStyle/>
          <a:p>
            <a:r>
              <a:rPr lang="en-US" dirty="0"/>
              <a:t>Copy paste the url here.</a:t>
            </a:r>
          </a:p>
        </p:txBody>
      </p:sp>
      <p:sp>
        <p:nvSpPr>
          <p:cNvPr id="10" name="Slide Number Placeholder 16">
            <a:extLst>
              <a:ext uri="{FF2B5EF4-FFF2-40B4-BE49-F238E27FC236}">
                <a16:creationId xmlns:a16="http://schemas.microsoft.com/office/drawing/2014/main" id="{9634316C-794A-E147-9554-7810BACB6C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8288" y="6160642"/>
            <a:ext cx="5334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1B09A4-47ED-9E4B-A9DC-669DB755F4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42B54F5-3B69-4149-B631-067A630A31E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676401" y="1725612"/>
            <a:ext cx="2705099" cy="3989388"/>
          </a:xfrm>
        </p:spPr>
        <p:txBody>
          <a:bodyPr anchor="b"/>
          <a:lstStyle>
            <a:lvl1pPr marL="0" indent="0" algn="just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Insert a caption here </a:t>
            </a:r>
          </a:p>
        </p:txBody>
      </p:sp>
    </p:spTree>
    <p:extLst>
      <p:ext uri="{BB962C8B-B14F-4D97-AF65-F5344CB8AC3E}">
        <p14:creationId xmlns:p14="http://schemas.microsoft.com/office/powerpoint/2010/main" val="19119442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(Portfolio styl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08F07-666A-DF45-9142-C33FC4A061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1" y="381000"/>
            <a:ext cx="2373922" cy="7620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Figure 1.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885F12-364C-664E-AE60-E819FCA4E035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381499" y="373063"/>
            <a:ext cx="7124699" cy="5341937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662D39-2DB8-694F-A085-02A5D2D40F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1" y="1714500"/>
            <a:ext cx="2373922" cy="40005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16">
            <a:extLst>
              <a:ext uri="{FF2B5EF4-FFF2-40B4-BE49-F238E27FC236}">
                <a16:creationId xmlns:a16="http://schemas.microsoft.com/office/drawing/2014/main" id="{13A2522C-5C05-9943-B39C-4A342493EE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8288" y="6160642"/>
            <a:ext cx="5334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1B09A4-47ED-9E4B-A9DC-669DB755F4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702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A4073-A9AD-A741-BCB6-C519640973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A924C6-E9E7-8D40-B918-D1BBE9BAA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93DF8-A115-284D-AE2D-95284521B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29C59-8E53-014B-90A7-9FA250D0A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(optional)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87C75-04AA-2D4C-8EDF-0023B676B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0D8EC-4889-BE48-8DB6-BE41B99026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763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igh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409F682-5FFD-1D44-8237-6165161A92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1447800"/>
            <a:ext cx="9829800" cy="2667000"/>
          </a:xfrm>
        </p:spPr>
        <p:txBody>
          <a:bodyPr anchor="b"/>
          <a:lstStyle>
            <a:lvl1pPr>
              <a:lnSpc>
                <a:spcPts val="4400"/>
              </a:lnSpc>
              <a:defRPr sz="4800">
                <a:solidFill>
                  <a:srgbClr val="0D3162"/>
                </a:solidFill>
              </a:defRPr>
            </a:lvl1pPr>
          </a:lstStyle>
          <a:p>
            <a:r>
              <a:rPr lang="en-US" dirty="0"/>
              <a:t>TAC 2020 Title (4 lines max)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1241A8-55EA-BF44-9E4E-0F653736F70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76400" y="4381500"/>
            <a:ext cx="8801100" cy="952500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>
                <a:solidFill>
                  <a:srgbClr val="007F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(optional)</a:t>
            </a:r>
          </a:p>
          <a:p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D60167F-7C47-F64A-BF1C-8ED35EB236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76400" y="5715000"/>
            <a:ext cx="6096000" cy="422564"/>
          </a:xfrm>
        </p:spPr>
        <p:txBody>
          <a:bodyPr>
            <a:normAutofit/>
          </a:bodyPr>
          <a:lstStyle>
            <a:lvl1pPr marL="9525" indent="0">
              <a:buNone/>
              <a:tabLst/>
              <a:defRPr sz="2000" b="0">
                <a:solidFill>
                  <a:srgbClr val="0D3162"/>
                </a:solidFill>
                <a:latin typeface="+mj-lt"/>
              </a:defRPr>
            </a:lvl1pPr>
            <a:lvl2pPr marL="9525" indent="0">
              <a:buNone/>
              <a:tabLst/>
              <a:defRPr>
                <a:solidFill>
                  <a:schemeClr val="bg1"/>
                </a:solidFill>
              </a:defRPr>
            </a:lvl2pPr>
            <a:lvl3pPr marL="9525" indent="0">
              <a:buNone/>
              <a:tabLst/>
              <a:defRPr sz="1600" b="0">
                <a:solidFill>
                  <a:schemeClr val="bg1"/>
                </a:solidFill>
                <a:latin typeface="+mj-lt"/>
              </a:defRPr>
            </a:lvl3pPr>
            <a:lvl4pPr marL="9525" indent="0">
              <a:buNone/>
              <a:tabLst/>
              <a:defRPr>
                <a:solidFill>
                  <a:schemeClr val="bg1"/>
                </a:solidFill>
              </a:defRPr>
            </a:lvl4pPr>
            <a:lvl5pPr marL="9525" indent="0"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Authors (optional)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3B3A24C1-C2ED-7A41-87C3-55344CC41E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01100" y="5715000"/>
            <a:ext cx="2705100" cy="422564"/>
          </a:xfrm>
        </p:spPr>
        <p:txBody>
          <a:bodyPr>
            <a:normAutofit/>
          </a:bodyPr>
          <a:lstStyle>
            <a:lvl1pPr marL="9525" indent="0" algn="l">
              <a:buNone/>
              <a:tabLst/>
              <a:defRPr sz="2000" b="0">
                <a:solidFill>
                  <a:srgbClr val="0D3162"/>
                </a:solidFill>
                <a:latin typeface="+mj-lt"/>
              </a:defRPr>
            </a:lvl1pPr>
            <a:lvl2pPr marL="9525" indent="0">
              <a:buNone/>
              <a:tabLst/>
              <a:defRPr>
                <a:solidFill>
                  <a:schemeClr val="bg1"/>
                </a:solidFill>
              </a:defRPr>
            </a:lvl2pPr>
            <a:lvl3pPr marL="9525" indent="0">
              <a:buNone/>
              <a:tabLst/>
              <a:defRPr sz="1600" b="0">
                <a:solidFill>
                  <a:schemeClr val="bg1"/>
                </a:solidFill>
                <a:latin typeface="+mj-lt"/>
              </a:defRPr>
            </a:lvl3pPr>
            <a:lvl4pPr marL="9525" indent="0">
              <a:buNone/>
              <a:tabLst/>
              <a:defRPr>
                <a:solidFill>
                  <a:schemeClr val="bg1"/>
                </a:solidFill>
              </a:defRPr>
            </a:lvl4pPr>
            <a:lvl5pPr marL="9525" indent="0"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 (optional)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3B831CB-8283-0543-BC1C-DF361B8067D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Footer (optional)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204BF0-3CA2-E043-9291-A0529265F01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31B09A4-47ED-9E4B-A9DC-669DB755F4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1066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F0A30-5973-D84D-8650-0FC61C6A2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CBBEE-4AED-C54A-8297-116EDA0E0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A562E-EB81-7248-B434-61373240B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FE49C-4D17-9A46-B84E-ACE0B1B08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(optional)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7D10E-6F36-4B45-B73C-BCBBD4124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0D8EC-4889-BE48-8DB6-BE41B99026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671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53D13-4620-B246-97F5-94D6FF728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EDFB32-A4C0-5D43-9568-A28AD25A3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738F8-76E3-D442-9718-ACC2D4E8A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6B50A-1DE3-6B4D-B580-7DA0EE0F1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(optional)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68A8B-2B05-EC45-91F2-79D2EC9A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0D8EC-4889-BE48-8DB6-BE41B99026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061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23CE0-5D7A-2B45-830A-D41458C5A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4C14E-BCCD-B842-9869-077A6D3187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1C576-D8B3-BA4D-A8B2-F69DA3D479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3E2689-9E48-7D45-B71D-D5E33F428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9B5F2D-6C46-B747-8756-2AF0BBB1E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(optional)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3D81A8-10E4-3241-98D7-689FD7850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0D8EC-4889-BE48-8DB6-BE41B99026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37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CB81B-81D3-2747-9378-687BCB6B7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5DCD9-A2FF-E847-865B-EEFB9EC39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C04723-CAFB-2046-AA0A-D5BA2CD8C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C32951-7AF9-C14D-9CF8-7AF9ACF4C4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2FE8E8-7ED8-DE4E-B0E6-81DB6A931A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5096DE-3AFE-6D42-BC76-2AF87E162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7CAB2A-00F4-B14E-87EF-D64349E3F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(optional)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56BF46-E784-4946-82AF-CBCD49D17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0D8EC-4889-BE48-8DB6-BE41B99026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1059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04E1B-124A-E44E-9A96-7C616C904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C570CE-650E-414B-A3AA-C89C3FF34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A94DF8-A444-964B-B3F7-04874F87A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(optional)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9773C7-E9E1-F64F-ADAC-4D287C061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0D8EC-4889-BE48-8DB6-BE41B99026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5020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ECDA07-0750-AB45-AD15-1010D6B26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E64765-A2C3-694B-8EEE-6F912BDE6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(optional)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653617-63C0-1A44-8D01-2C9913BC6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0D8EC-4889-BE48-8DB6-BE41B99026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7155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0DCAC-73DD-4E40-80C4-2379247FA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4B5BA-F08A-684F-9690-BDB3B9B96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63ADA0-2D91-2744-8CBD-ABFEF184B2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9C2489-F9A9-E542-A14B-DF1BACB76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153A5-8370-8A40-A719-DC513B103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(optional)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9C3DED-4AA6-E148-BEE2-1D28525E6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0D8EC-4889-BE48-8DB6-BE41B99026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6306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F849A-C4C1-C14D-B839-060A1659B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2CBEFF-046F-5346-9B5F-E72F9D4F22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0E08D0-0E46-AE4F-B6A8-D9F44EC0B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225827-A263-1845-8402-0D9DA2D66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93F303-63C8-6746-8EBB-AE766AF21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(optional)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18E6E3-982E-1145-9418-89816BD4A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0D8EC-4889-BE48-8DB6-BE41B99026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3202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109E6-A930-8248-898B-67C9C768F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515B67-C7CE-4F40-B57A-14AAE0FBC6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8F5A5-6EEC-B847-B5E3-8B128D3A2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D276F-F839-764E-8D03-C0BCFF04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(optional)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6AA8E-12CE-8E4C-A16B-D37D1C438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0D8EC-4889-BE48-8DB6-BE41B99026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3269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5B4155-6FB2-4C4A-822F-C3883B494B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0E4C0E-8F2F-584A-929D-DE72421685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FF419-0198-F84C-BB00-C4F4605A8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16E5F-CA09-FF47-81F6-3EDF658BE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(optional)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A7851-455D-054F-B141-2449D5447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0D8EC-4889-BE48-8DB6-BE41B99026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389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409F682-5FFD-1D44-8237-6165161A92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3352" y="1447800"/>
            <a:ext cx="9829800" cy="2667000"/>
          </a:xfrm>
        </p:spPr>
        <p:txBody>
          <a:bodyPr anchor="b"/>
          <a:lstStyle>
            <a:lvl1pPr>
              <a:lnSpc>
                <a:spcPts val="44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 (Dark)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1241A8-55EA-BF44-9E4E-0F653736F70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76400" y="4381500"/>
            <a:ext cx="8801100" cy="952500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>
                <a:solidFill>
                  <a:srgbClr val="B3E7F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(optional)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26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er Slid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9CBA5DF-2FC2-5740-9E38-96D04CCEA1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1673352"/>
            <a:ext cx="9829800" cy="2476500"/>
          </a:xfrm>
        </p:spPr>
        <p:txBody>
          <a:bodyPr anchor="b"/>
          <a:lstStyle>
            <a:lvl1pPr>
              <a:lnSpc>
                <a:spcPts val="44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Divider Slide (Light)</a:t>
            </a:r>
          </a:p>
        </p:txBody>
      </p:sp>
      <p:sp>
        <p:nvSpPr>
          <p:cNvPr id="9" name="Slide Number Placeholder 16">
            <a:extLst>
              <a:ext uri="{FF2B5EF4-FFF2-40B4-BE49-F238E27FC236}">
                <a16:creationId xmlns:a16="http://schemas.microsoft.com/office/drawing/2014/main" id="{CE48E33E-4C26-5A4C-840E-90211FF805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8288" y="6160642"/>
            <a:ext cx="5334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1B09A4-47ED-9E4B-A9DC-669DB755F4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F0116F0-D6AE-1F4F-B651-AD20CFB007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76400" y="4381500"/>
            <a:ext cx="8801100" cy="952500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>
                <a:solidFill>
                  <a:srgbClr val="007F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(optional)</a:t>
            </a:r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3808D2-F568-1F4A-BED7-6BEB327F18C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anchor="ctr"/>
          <a:lstStyle/>
          <a:p>
            <a:r>
              <a:rPr lang="en-US" dirty="0"/>
              <a:t>FYI, there are light and dark options for divider slides</a:t>
            </a:r>
          </a:p>
        </p:txBody>
      </p:sp>
    </p:spTree>
    <p:extLst>
      <p:ext uri="{BB962C8B-B14F-4D97-AF65-F5344CB8AC3E}">
        <p14:creationId xmlns:p14="http://schemas.microsoft.com/office/powerpoint/2010/main" val="2057786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4074097-2FCA-6A47-A22F-1D169A9DF8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381000"/>
            <a:ext cx="9829800" cy="685800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07A03-2EE7-F44D-B651-F7E16BC6EEA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05100" y="1905000"/>
            <a:ext cx="3733800" cy="3810000"/>
          </a:xfrm>
        </p:spPr>
        <p:txBody>
          <a:bodyPr>
            <a:noAutofit/>
          </a:bodyPr>
          <a:lstStyle>
            <a:lvl1pPr marL="690563" indent="-679450">
              <a:lnSpc>
                <a:spcPct val="125000"/>
              </a:lnSpc>
              <a:buClr>
                <a:srgbClr val="007FA9"/>
              </a:buClr>
              <a:buSzPct val="125000"/>
              <a:buFont typeface="+mj-lt"/>
              <a:buAutoNum type="arabicPeriod"/>
              <a:tabLst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82713" indent="-704850">
              <a:lnSpc>
                <a:spcPct val="175000"/>
              </a:lnSpc>
              <a:spcBef>
                <a:spcPts val="600"/>
              </a:spcBef>
              <a:buClr>
                <a:srgbClr val="007FA9"/>
              </a:buClr>
              <a:buSzPct val="125000"/>
              <a:buFont typeface="+mj-lt"/>
              <a:buAutoNum type="alphaLcPeriod"/>
              <a:tabLst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62163" indent="-704850">
              <a:lnSpc>
                <a:spcPct val="175000"/>
              </a:lnSpc>
              <a:buSzPct val="125000"/>
              <a:buFont typeface="+mj-lt"/>
              <a:buAutoNum type="arabicPeriod"/>
              <a:tabLst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062163" indent="-704850">
              <a:lnSpc>
                <a:spcPct val="175000"/>
              </a:lnSpc>
              <a:buSzPct val="150000"/>
              <a:buFont typeface="+mj-lt"/>
              <a:buAutoNum type="arabicPeriod"/>
              <a:tabLst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2163" indent="-704850">
              <a:lnSpc>
                <a:spcPct val="175000"/>
              </a:lnSpc>
              <a:buSzPct val="150000"/>
              <a:buFont typeface="+mj-lt"/>
              <a:buAutoNum type="arabicPeriod"/>
              <a:tabLst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Agenda Item 1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07B7331-18D5-0641-B450-F03B9BDCF6A5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7773045" y="1905000"/>
            <a:ext cx="3733800" cy="3810000"/>
          </a:xfrm>
        </p:spPr>
        <p:txBody>
          <a:bodyPr>
            <a:noAutofit/>
          </a:bodyPr>
          <a:lstStyle>
            <a:lvl1pPr marL="690563" indent="-679450">
              <a:lnSpc>
                <a:spcPct val="125000"/>
              </a:lnSpc>
              <a:buClr>
                <a:srgbClr val="007FA9"/>
              </a:buClr>
              <a:buSzPct val="125000"/>
              <a:buFont typeface="+mj-lt"/>
              <a:buAutoNum type="arabicPeriod" startAt="8"/>
              <a:tabLst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82713" indent="-704850">
              <a:lnSpc>
                <a:spcPct val="175000"/>
              </a:lnSpc>
              <a:spcBef>
                <a:spcPts val="600"/>
              </a:spcBef>
              <a:buClr>
                <a:srgbClr val="007FA9"/>
              </a:buClr>
              <a:buSzPct val="125000"/>
              <a:buFont typeface="+mj-lt"/>
              <a:buAutoNum type="alphaLcPeriod"/>
              <a:tabLst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62163" indent="-704850">
              <a:lnSpc>
                <a:spcPct val="175000"/>
              </a:lnSpc>
              <a:buSzPct val="125000"/>
              <a:buFont typeface="+mj-lt"/>
              <a:buAutoNum type="arabicPeriod"/>
              <a:tabLst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062163" indent="-704850">
              <a:lnSpc>
                <a:spcPct val="175000"/>
              </a:lnSpc>
              <a:buSzPct val="150000"/>
              <a:buFont typeface="+mj-lt"/>
              <a:buAutoNum type="arabicPeriod"/>
              <a:tabLst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2163" indent="-704850">
              <a:lnSpc>
                <a:spcPct val="175000"/>
              </a:lnSpc>
              <a:buSzPct val="150000"/>
              <a:buFont typeface="+mj-lt"/>
              <a:buAutoNum type="arabicPeriod"/>
              <a:tabLst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Agenda Item 1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C48F10-DA3B-C544-9BA0-C7F7722D2C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anchor="ctr"/>
          <a:lstStyle/>
          <a:p>
            <a:r>
              <a:rPr lang="en-US" dirty="0"/>
              <a:t>Footer (optional)</a:t>
            </a:r>
          </a:p>
        </p:txBody>
      </p:sp>
      <p:sp>
        <p:nvSpPr>
          <p:cNvPr id="9" name="Slide Number Placeholder 16">
            <a:extLst>
              <a:ext uri="{FF2B5EF4-FFF2-40B4-BE49-F238E27FC236}">
                <a16:creationId xmlns:a16="http://schemas.microsoft.com/office/drawing/2014/main" id="{BC0C0A70-DDEB-7749-A077-73E8E96879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8288" y="6160642"/>
            <a:ext cx="5334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1B09A4-47ED-9E4B-A9DC-669DB755F4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561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E7FB8-84B4-2442-9090-084CF7F2A6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386552"/>
            <a:ext cx="9829800" cy="680248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Team Slide (Pics / Bios)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BBD232CE-E9D7-6248-81EF-41DAB61D7CE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682858" y="1714500"/>
            <a:ext cx="1028700" cy="952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7DDF72E-9862-0A4B-B468-81303E9B9C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1173" y="1714500"/>
            <a:ext cx="2525486" cy="952500"/>
          </a:xfrm>
        </p:spPr>
        <p:txBody>
          <a:bodyPr anchor="t">
            <a:noAutofit/>
          </a:bodyPr>
          <a:lstStyle>
            <a:lvl1pPr marL="14288" indent="0">
              <a:spcBef>
                <a:spcPts val="0"/>
              </a:spcBef>
              <a:buNone/>
              <a:tabLst/>
              <a:defRPr sz="1600" b="0"/>
            </a:lvl1pPr>
            <a:lvl2pPr marL="14288" indent="0">
              <a:buNone/>
              <a:tabLst/>
              <a:defRPr sz="1400"/>
            </a:lvl2pPr>
            <a:lvl3pPr marL="14288" indent="0">
              <a:buNone/>
              <a:tabLst/>
              <a:defRPr sz="1400"/>
            </a:lvl3pPr>
            <a:lvl4pPr marL="14288" indent="0">
              <a:buNone/>
              <a:tabLst/>
              <a:defRPr sz="1400"/>
            </a:lvl4pPr>
            <a:lvl5pPr marL="14288" indent="0">
              <a:buNone/>
              <a:tabLst/>
              <a:defRPr sz="1400"/>
            </a:lvl5pPr>
          </a:lstStyle>
          <a:p>
            <a:pPr lvl="0"/>
            <a:r>
              <a:rPr lang="en-US" dirty="0"/>
              <a:t>Person 1</a:t>
            </a:r>
            <a:br>
              <a:rPr lang="en-US" dirty="0"/>
            </a:br>
            <a:r>
              <a:rPr lang="en-US" dirty="0"/>
              <a:t>Job Position</a:t>
            </a:r>
            <a:br>
              <a:rPr lang="en-US" dirty="0"/>
            </a:br>
            <a:r>
              <a:rPr lang="en-US" dirty="0"/>
              <a:t>Email</a:t>
            </a:r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0C6B8BBC-F95D-1A4B-856F-49C7163589F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682858" y="3052234"/>
            <a:ext cx="1028700" cy="952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8E8A753-1F77-BE48-9C07-7513C867E5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91172" y="3053443"/>
            <a:ext cx="2525487" cy="9525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tabLst/>
              <a:defRPr sz="1700" b="0"/>
            </a:lvl1pPr>
            <a:lvl2pPr marL="14288" indent="0">
              <a:buNone/>
              <a:tabLst/>
              <a:defRPr sz="1400"/>
            </a:lvl2pPr>
            <a:lvl3pPr marL="14288" indent="0">
              <a:buNone/>
              <a:tabLst/>
              <a:defRPr sz="1400"/>
            </a:lvl3pPr>
            <a:lvl4pPr marL="14288" indent="0">
              <a:buNone/>
              <a:tabLst/>
              <a:defRPr sz="1400"/>
            </a:lvl4pPr>
            <a:lvl5pPr marL="14288" indent="0">
              <a:buNone/>
              <a:tabLst/>
              <a:defRPr sz="1400"/>
            </a:lvl5pPr>
          </a:lstStyle>
          <a:p>
            <a:pPr lvl="0"/>
            <a:r>
              <a:rPr lang="en-US" dirty="0"/>
              <a:t>Person 2</a:t>
            </a:r>
            <a:br>
              <a:rPr lang="en-US" dirty="0"/>
            </a:br>
            <a:r>
              <a:rPr lang="en-US" dirty="0"/>
              <a:t>Job Position</a:t>
            </a:r>
            <a:br>
              <a:rPr lang="en-US" dirty="0"/>
            </a:br>
            <a:r>
              <a:rPr lang="en-US" dirty="0"/>
              <a:t>Email</a:t>
            </a:r>
          </a:p>
        </p:txBody>
      </p:sp>
      <p:sp>
        <p:nvSpPr>
          <p:cNvPr id="27" name="Picture Placeholder 23">
            <a:extLst>
              <a:ext uri="{FF2B5EF4-FFF2-40B4-BE49-F238E27FC236}">
                <a16:creationId xmlns:a16="http://schemas.microsoft.com/office/drawing/2014/main" id="{2A2E2A94-D3D0-5749-A24E-6BB0A2D804F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82858" y="4389967"/>
            <a:ext cx="1028700" cy="952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0554E438-121B-CE4A-AD88-46A4F5E8BC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91172" y="4383479"/>
            <a:ext cx="2525487" cy="9525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tabLst/>
              <a:defRPr sz="1600" b="0"/>
            </a:lvl1pPr>
            <a:lvl2pPr marL="14288" indent="0">
              <a:buNone/>
              <a:tabLst/>
              <a:defRPr sz="1400"/>
            </a:lvl2pPr>
            <a:lvl3pPr marL="14288" indent="0">
              <a:buNone/>
              <a:tabLst/>
              <a:defRPr sz="1400"/>
            </a:lvl3pPr>
            <a:lvl4pPr marL="14288" indent="0">
              <a:buNone/>
              <a:tabLst/>
              <a:defRPr sz="1400"/>
            </a:lvl4pPr>
            <a:lvl5pPr marL="14288" indent="0">
              <a:buNone/>
              <a:tabLst/>
              <a:defRPr sz="1400"/>
            </a:lvl5pPr>
          </a:lstStyle>
          <a:p>
            <a:pPr lvl="0"/>
            <a:r>
              <a:rPr lang="en-US" dirty="0"/>
              <a:t>Person 3</a:t>
            </a:r>
            <a:br>
              <a:rPr lang="en-US" dirty="0"/>
            </a:br>
            <a:r>
              <a:rPr lang="en-US" dirty="0"/>
              <a:t>Job Position</a:t>
            </a:r>
            <a:br>
              <a:rPr lang="en-US" dirty="0"/>
            </a:br>
            <a:r>
              <a:rPr lang="en-US" dirty="0"/>
              <a:t>Email</a:t>
            </a:r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6F9AA69E-935C-B342-AF5E-8C1730390CA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768025" y="1714500"/>
            <a:ext cx="990600" cy="952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77215271-4FDB-A443-B704-6D6F6225BC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33235" y="1714500"/>
            <a:ext cx="3554187" cy="9525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tabLst/>
              <a:defRPr sz="1600" b="0"/>
            </a:lvl1pPr>
            <a:lvl2pPr marL="14288" indent="0">
              <a:buNone/>
              <a:tabLst/>
              <a:defRPr sz="1400"/>
            </a:lvl2pPr>
            <a:lvl3pPr marL="14288" indent="0">
              <a:buNone/>
              <a:tabLst/>
              <a:defRPr sz="1400"/>
            </a:lvl3pPr>
            <a:lvl4pPr marL="14288" indent="0">
              <a:buNone/>
              <a:tabLst/>
              <a:defRPr sz="1400"/>
            </a:lvl4pPr>
            <a:lvl5pPr marL="14288" indent="0">
              <a:buNone/>
              <a:tabLst/>
              <a:defRPr sz="1400"/>
            </a:lvl5pPr>
          </a:lstStyle>
          <a:p>
            <a:pPr lvl="0"/>
            <a:r>
              <a:rPr lang="en-US" dirty="0"/>
              <a:t>Person 4</a:t>
            </a:r>
            <a:br>
              <a:rPr lang="en-US" dirty="0"/>
            </a:br>
            <a:r>
              <a:rPr lang="en-US" dirty="0"/>
              <a:t>Job Position</a:t>
            </a:r>
            <a:br>
              <a:rPr lang="en-US" dirty="0"/>
            </a:br>
            <a:r>
              <a:rPr lang="en-US" dirty="0"/>
              <a:t>Email</a:t>
            </a:r>
          </a:p>
        </p:txBody>
      </p:sp>
      <p:sp>
        <p:nvSpPr>
          <p:cNvPr id="28" name="Picture Placeholder 23">
            <a:extLst>
              <a:ext uri="{FF2B5EF4-FFF2-40B4-BE49-F238E27FC236}">
                <a16:creationId xmlns:a16="http://schemas.microsoft.com/office/drawing/2014/main" id="{39762348-EDA8-7D48-9922-72F4C21FC0C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768025" y="3052234"/>
            <a:ext cx="982133" cy="952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CF096472-4E28-544C-97E7-B09ED7337C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33235" y="3053443"/>
            <a:ext cx="3554185" cy="951292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tabLst/>
              <a:defRPr sz="1600" b="0"/>
            </a:lvl1pPr>
            <a:lvl2pPr marL="14288" indent="0">
              <a:buNone/>
              <a:tabLst/>
              <a:defRPr sz="1400"/>
            </a:lvl2pPr>
            <a:lvl3pPr marL="14288" indent="0">
              <a:buNone/>
              <a:tabLst/>
              <a:defRPr sz="1400"/>
            </a:lvl3pPr>
            <a:lvl4pPr marL="14288" indent="0">
              <a:buNone/>
              <a:tabLst/>
              <a:defRPr sz="1400"/>
            </a:lvl4pPr>
            <a:lvl5pPr marL="14288" indent="0">
              <a:buNone/>
              <a:tabLst/>
              <a:defRPr sz="1400"/>
            </a:lvl5pPr>
          </a:lstStyle>
          <a:p>
            <a:pPr lvl="0"/>
            <a:r>
              <a:rPr lang="en-US" dirty="0"/>
              <a:t>Person 5</a:t>
            </a:r>
            <a:br>
              <a:rPr lang="en-US" dirty="0"/>
            </a:br>
            <a:r>
              <a:rPr lang="en-US" dirty="0"/>
              <a:t>Job Position </a:t>
            </a:r>
          </a:p>
          <a:p>
            <a:pPr lvl="0"/>
            <a:r>
              <a:rPr lang="en-US" dirty="0"/>
              <a:t>Email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AD5A12-DD90-FF45-8CC4-BEA2C31FDD0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anchor="ctr"/>
          <a:lstStyle/>
          <a:p>
            <a:r>
              <a:rPr lang="en-US" dirty="0"/>
              <a:t>See the tips section at the end for help inserting a thumbnail</a:t>
            </a:r>
          </a:p>
        </p:txBody>
      </p:sp>
      <p:sp>
        <p:nvSpPr>
          <p:cNvPr id="29" name="Slide Number Placeholder 16">
            <a:extLst>
              <a:ext uri="{FF2B5EF4-FFF2-40B4-BE49-F238E27FC236}">
                <a16:creationId xmlns:a16="http://schemas.microsoft.com/office/drawing/2014/main" id="{39144CA3-828B-664C-A5BB-F5E2D9F161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8288" y="6160642"/>
            <a:ext cx="5334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1B09A4-47ED-9E4B-A9DC-669DB755F4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077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 Bullets (page w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40A9C-7FDF-1345-93AE-1020AD1FE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381000"/>
            <a:ext cx="9829800" cy="685800"/>
          </a:xfrm>
        </p:spPr>
        <p:txBody>
          <a:bodyPr/>
          <a:lstStyle/>
          <a:p>
            <a:r>
              <a:rPr lang="en-US" dirty="0"/>
              <a:t>Page-Wide Bullets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953D916-E911-6E4A-8164-8C0A48A9F3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76400" y="1295400"/>
            <a:ext cx="4724400" cy="4191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Subheading (optional)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AC38BD-4D2A-B04D-A366-7EB7B77321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76400" y="1714500"/>
            <a:ext cx="8839200" cy="4000500"/>
          </a:xfrm>
        </p:spPr>
        <p:txBody>
          <a:bodyPr/>
          <a:lstStyle>
            <a:lvl5pPr marL="1690688" indent="-338138">
              <a:buSzPct val="120000"/>
              <a:buFontTx/>
              <a:buBlip>
                <a:blip r:embed="rId2"/>
              </a:buBlip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39BC51-36AE-E644-A4EF-5F54278E6C6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anchor="ctr"/>
          <a:lstStyle/>
          <a:p>
            <a:r>
              <a:rPr lang="en-US" dirty="0"/>
              <a:t>Delete subheading if you don’t need it. Tab a bullet twice, to generate link icon</a:t>
            </a:r>
          </a:p>
        </p:txBody>
      </p:sp>
      <p:sp>
        <p:nvSpPr>
          <p:cNvPr id="12" name="Slide Number Placeholder 16">
            <a:extLst>
              <a:ext uri="{FF2B5EF4-FFF2-40B4-BE49-F238E27FC236}">
                <a16:creationId xmlns:a16="http://schemas.microsoft.com/office/drawing/2014/main" id="{0EC100CF-723B-1E40-81EA-E24F3E121C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8288" y="6160642"/>
            <a:ext cx="5334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1B09A4-47ED-9E4B-A9DC-669DB755F4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533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creenshot, graphics, design&#10;&#10;Description automatically generated">
            <a:extLst>
              <a:ext uri="{FF2B5EF4-FFF2-40B4-BE49-F238E27FC236}">
                <a16:creationId xmlns:a16="http://schemas.microsoft.com/office/drawing/2014/main" id="{CB54E2C6-DB99-5855-0C4C-990F198604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040A9C-7FDF-1345-93AE-1020AD1FE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381000"/>
            <a:ext cx="9829800" cy="685800"/>
          </a:xfrm>
        </p:spPr>
        <p:txBody>
          <a:bodyPr/>
          <a:lstStyle/>
          <a:p>
            <a:r>
              <a:rPr lang="en-US" dirty="0"/>
              <a:t>Contact Slide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953D916-E911-6E4A-8164-8C0A48A9F3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76400" y="1295400"/>
            <a:ext cx="4724400" cy="4191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Subheading (optional)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AC38BD-4D2A-B04D-A366-7EB7B77321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76400" y="1714500"/>
            <a:ext cx="8839200" cy="4000500"/>
          </a:xfrm>
        </p:spPr>
        <p:txBody>
          <a:bodyPr>
            <a:noAutofit/>
          </a:bodyPr>
          <a:lstStyle>
            <a:lvl5pPr marL="1690688" indent="-338138">
              <a:buSzPct val="120000"/>
              <a:buFontTx/>
              <a:buBlip>
                <a:blip r:embed="rId3"/>
              </a:buBlip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39BC51-36AE-E644-A4EF-5F54278E6C6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anchor="ctr"/>
          <a:lstStyle/>
          <a:p>
            <a:r>
              <a:rPr lang="en-US" dirty="0"/>
              <a:t>Delete subheading if you don’t need it. Tab a bullet twice, to generate link icon</a:t>
            </a:r>
          </a:p>
        </p:txBody>
      </p:sp>
      <p:sp>
        <p:nvSpPr>
          <p:cNvPr id="12" name="Slide Number Placeholder 16">
            <a:extLst>
              <a:ext uri="{FF2B5EF4-FFF2-40B4-BE49-F238E27FC236}">
                <a16:creationId xmlns:a16="http://schemas.microsoft.com/office/drawing/2014/main" id="{0EC100CF-723B-1E40-81EA-E24F3E121C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8288" y="6160642"/>
            <a:ext cx="5334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1B09A4-47ED-9E4B-A9DC-669DB755F4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992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2D80A8A-679D-D54C-97AE-1B7DC3CD14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381000"/>
            <a:ext cx="9829800" cy="6858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Two-Column Bullets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A263BB-9283-A04C-A1FF-D47CD27124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76400" y="1295400"/>
            <a:ext cx="4724400" cy="419100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Subheading (optional)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07A03-2EE7-F44D-B651-F7E16BC6EE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1714500"/>
            <a:ext cx="4762500" cy="4000500"/>
          </a:xfrm>
        </p:spPr>
        <p:txBody>
          <a:bodyPr>
            <a:noAutofit/>
          </a:bodyPr>
          <a:lstStyle>
            <a:lvl4pPr marL="1352550" indent="-338138">
              <a:buSzPct val="120000"/>
              <a:buFontTx/>
              <a:buBlip>
                <a:blip r:embed="rId2"/>
              </a:buBlip>
              <a:defRPr sz="2000"/>
            </a:lvl4pPr>
            <a:lvl5pPr marL="1690688" indent="-338138">
              <a:buSzPct val="120000"/>
              <a:buFontTx/>
              <a:buBlip>
                <a:blip r:embed="rId2"/>
              </a:buBlip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C25413A-5874-7A42-B5DC-18D8ED82AA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75938" y="1295400"/>
            <a:ext cx="4724400" cy="419100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Subheading (optional)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1205F5D-A793-2A4E-8625-DFCCD21C224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781800" y="1714500"/>
            <a:ext cx="4762500" cy="4000500"/>
          </a:xfrm>
        </p:spPr>
        <p:txBody>
          <a:bodyPr>
            <a:noAutofit/>
          </a:bodyPr>
          <a:lstStyle>
            <a:lvl4pPr marL="1352550" indent="-338138">
              <a:buSzPct val="120000"/>
              <a:buFontTx/>
              <a:buBlip>
                <a:blip r:embed="rId2"/>
              </a:buBlip>
              <a:defRPr sz="2000"/>
            </a:lvl4pPr>
            <a:lvl5pPr marL="1690688" indent="-338138">
              <a:buSzPct val="120000"/>
              <a:buFontTx/>
              <a:buBlip>
                <a:blip r:embed="rId2"/>
              </a:buBlip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0AE979-D718-624D-BF19-672169406FB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65760" y="6172200"/>
            <a:ext cx="6492240" cy="365125"/>
          </a:xfrm>
        </p:spPr>
        <p:txBody>
          <a:bodyPr anchor="ctr"/>
          <a:lstStyle/>
          <a:p>
            <a:r>
              <a:rPr lang="en-US" dirty="0"/>
              <a:t>Delete the subheadings if you don’t need them; to de-indent a bullet, use Shift + Tab</a:t>
            </a:r>
          </a:p>
        </p:txBody>
      </p:sp>
      <p:sp>
        <p:nvSpPr>
          <p:cNvPr id="9" name="Slide Number Placeholder 16">
            <a:extLst>
              <a:ext uri="{FF2B5EF4-FFF2-40B4-BE49-F238E27FC236}">
                <a16:creationId xmlns:a16="http://schemas.microsoft.com/office/drawing/2014/main" id="{90CD474C-A3E4-E54F-8CA3-DDD8792CD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8288" y="6160642"/>
            <a:ext cx="5334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1B09A4-47ED-9E4B-A9DC-669DB755F4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097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id Layer" hidden="1">
            <a:extLst>
              <a:ext uri="{FF2B5EF4-FFF2-40B4-BE49-F238E27FC236}">
                <a16:creationId xmlns:a16="http://schemas.microsoft.com/office/drawing/2014/main" id="{EA92993B-9F13-204B-907F-3248F162D455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26D3F0-AE83-DB42-B5CE-3AEEDB1F602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676400" y="381000"/>
            <a:ext cx="9829800" cy="9525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en-US" dirty="0"/>
              <a:t>Heading 1: Wrapping to 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9DE50-78EF-A248-8C3F-20B303A05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1918943"/>
            <a:ext cx="9829800" cy="42580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B4D50-90D8-3245-AC51-456B731FDF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" y="6172200"/>
            <a:ext cx="607314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Footer (optional)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D4AD55C6-CE92-534A-BB6D-AEECCEB1C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8288" y="6160642"/>
            <a:ext cx="5334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1B09A4-47ED-9E4B-A9DC-669DB755F4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901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81" r:id="rId2"/>
    <p:sldLayoutId id="2147483666" r:id="rId3"/>
    <p:sldLayoutId id="2147483651" r:id="rId4"/>
    <p:sldLayoutId id="2147483662" r:id="rId5"/>
    <p:sldLayoutId id="2147483654" r:id="rId6"/>
    <p:sldLayoutId id="2147483650" r:id="rId7"/>
    <p:sldLayoutId id="2147483682" r:id="rId8"/>
    <p:sldLayoutId id="2147483652" r:id="rId9"/>
    <p:sldLayoutId id="2147483665" r:id="rId10"/>
    <p:sldLayoutId id="2147483660" r:id="rId11"/>
    <p:sldLayoutId id="2147483653" r:id="rId12"/>
    <p:sldLayoutId id="2147483659" r:id="rId13"/>
    <p:sldLayoutId id="2147483663" r:id="rId14"/>
    <p:sldLayoutId id="2147483680" r:id="rId15"/>
    <p:sldLayoutId id="2147483656" r:id="rId16"/>
    <p:sldLayoutId id="2147483679" r:id="rId17"/>
    <p:sldLayoutId id="2147483657" r:id="rId18"/>
  </p:sldLayoutIdLst>
  <p:hf hdr="0" dt="0"/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3600" b="1" i="0" kern="1200">
          <a:solidFill>
            <a:srgbClr val="0D3162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338138" indent="-338138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rgbClr val="007FA9"/>
        </a:buClr>
        <a:buSzPct val="120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76275" indent="-338138" algn="l" defTabSz="914400" rtl="0" eaLnBrk="1" latinLnBrk="0" hangingPunct="1">
        <a:lnSpc>
          <a:spcPct val="100000"/>
        </a:lnSpc>
        <a:spcBef>
          <a:spcPts val="1200"/>
        </a:spcBef>
        <a:buClr>
          <a:srgbClr val="007FA9"/>
        </a:buClr>
        <a:buSzPct val="160000"/>
        <a:buFont typeface="System Font Regular"/>
        <a:buChar char="‣"/>
        <a:tabLst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014413" indent="-338138" algn="l" defTabSz="914400" rtl="0" eaLnBrk="1" latinLnBrk="0" hangingPunct="1">
        <a:lnSpc>
          <a:spcPct val="100000"/>
        </a:lnSpc>
        <a:spcBef>
          <a:spcPts val="1200"/>
        </a:spcBef>
        <a:buClr>
          <a:srgbClr val="22A9D0"/>
        </a:buClr>
        <a:buSzPct val="120000"/>
        <a:buFontTx/>
        <a:buBlip>
          <a:blip r:embed="rId22"/>
        </a:buBlip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338138" algn="l" defTabSz="914400" rtl="0" eaLnBrk="1" latinLnBrk="0" hangingPunct="1">
        <a:lnSpc>
          <a:spcPct val="90000"/>
        </a:lnSpc>
        <a:spcBef>
          <a:spcPts val="0"/>
        </a:spcBef>
        <a:buClr>
          <a:srgbClr val="007FA9"/>
        </a:buClr>
        <a:buSzPct val="120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1690688" indent="-338138" algn="l" defTabSz="914400" rtl="0" eaLnBrk="1" latinLnBrk="0" hangingPunct="1">
        <a:lnSpc>
          <a:spcPct val="100000"/>
        </a:lnSpc>
        <a:spcBef>
          <a:spcPts val="0"/>
        </a:spcBef>
        <a:buClr>
          <a:srgbClr val="22A9D0"/>
        </a:buClr>
        <a:buSzPct val="120000"/>
        <a:buFontTx/>
        <a:buBlip>
          <a:blip r:embed="rId23"/>
        </a:buBlip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08" userDrawn="1">
          <p15:clr>
            <a:srgbClr val="C35EA4"/>
          </p15:clr>
        </p15:guide>
        <p15:guide id="2" pos="7248" userDrawn="1">
          <p15:clr>
            <a:srgbClr val="C35EA4"/>
          </p15:clr>
        </p15:guide>
        <p15:guide id="3" orient="horz" pos="3360" userDrawn="1">
          <p15:clr>
            <a:srgbClr val="C35EA4"/>
          </p15:clr>
        </p15:guide>
        <p15:guide id="4" pos="4272" userDrawn="1">
          <p15:clr>
            <a:srgbClr val="F26B43"/>
          </p15:clr>
        </p15:guide>
        <p15:guide id="5" pos="4056" userDrawn="1">
          <p15:clr>
            <a:srgbClr val="F26B43"/>
          </p15:clr>
        </p15:guide>
        <p15:guide id="6" pos="1056" userDrawn="1">
          <p15:clr>
            <a:srgbClr val="F26B43"/>
          </p15:clr>
        </p15:guide>
        <p15:guide id="7" orient="horz" pos="840" userDrawn="1">
          <p15:clr>
            <a:srgbClr val="C35EA4"/>
          </p15:clr>
        </p15:guide>
        <p15:guide id="8" pos="2352" userDrawn="1">
          <p15:clr>
            <a:srgbClr val="F26B43"/>
          </p15:clr>
        </p15:guide>
        <p15:guide id="9" pos="4680" userDrawn="1">
          <p15:clr>
            <a:srgbClr val="F26B43"/>
          </p15:clr>
        </p15:guide>
        <p15:guide id="10" pos="4896" userDrawn="1">
          <p15:clr>
            <a:srgbClr val="F26B43"/>
          </p15:clr>
        </p15:guide>
        <p15:guide id="11" pos="2136" userDrawn="1">
          <p15:clr>
            <a:srgbClr val="F26B43"/>
          </p15:clr>
        </p15:guide>
        <p15:guide id="12" orient="horz" pos="3600" userDrawn="1">
          <p15:clr>
            <a:srgbClr val="C35EA4"/>
          </p15:clr>
        </p15:guide>
        <p15:guide id="13" pos="1704" userDrawn="1">
          <p15:clr>
            <a:srgbClr val="F26B43"/>
          </p15:clr>
        </p15:guide>
        <p15:guide id="14" pos="6624" userDrawn="1">
          <p15:clr>
            <a:srgbClr val="F26B43"/>
          </p15:clr>
        </p15:guide>
        <p15:guide id="15" pos="6816" userDrawn="1">
          <p15:clr>
            <a:srgbClr val="F26B43"/>
          </p15:clr>
        </p15:guide>
        <p15:guide id="16" pos="3624" userDrawn="1">
          <p15:clr>
            <a:srgbClr val="F26B43"/>
          </p15:clr>
        </p15:guide>
        <p15:guide id="17" pos="2760" userDrawn="1">
          <p15:clr>
            <a:srgbClr val="F26B43"/>
          </p15:clr>
        </p15:guide>
        <p15:guide id="18" pos="2976" userDrawn="1">
          <p15:clr>
            <a:srgbClr val="F26B43"/>
          </p15:clr>
        </p15:guide>
        <p15:guide id="19" pos="3408" userDrawn="1">
          <p15:clr>
            <a:srgbClr val="F26B43"/>
          </p15:clr>
        </p15:guide>
        <p15:guide id="20" pos="1488" userDrawn="1">
          <p15:clr>
            <a:srgbClr val="F26B43"/>
          </p15:clr>
        </p15:guide>
        <p15:guide id="21" pos="5328" userDrawn="1">
          <p15:clr>
            <a:srgbClr val="F26B43"/>
          </p15:clr>
        </p15:guide>
        <p15:guide id="22" pos="5544" userDrawn="1">
          <p15:clr>
            <a:srgbClr val="F26B43"/>
          </p15:clr>
        </p15:guide>
        <p15:guide id="23" pos="6192" userDrawn="1">
          <p15:clr>
            <a:srgbClr val="F26B43"/>
          </p15:clr>
        </p15:guide>
        <p15:guide id="24" pos="5976" userDrawn="1">
          <p15:clr>
            <a:srgbClr val="F26B43"/>
          </p15:clr>
        </p15:guide>
        <p15:guide id="25" pos="840" userDrawn="1">
          <p15:clr>
            <a:srgbClr val="F26B43"/>
          </p15:clr>
        </p15:guide>
        <p15:guide id="26" orient="horz" pos="240" userDrawn="1">
          <p15:clr>
            <a:srgbClr val="C35EA4"/>
          </p15:clr>
        </p15:guide>
        <p15:guide id="27" orient="horz" pos="1080" userDrawn="1">
          <p15:clr>
            <a:srgbClr val="F26B43"/>
          </p15:clr>
        </p15:guide>
        <p15:guide id="28" orient="horz" pos="1920" userDrawn="1">
          <p15:clr>
            <a:srgbClr val="F26B43"/>
          </p15:clr>
        </p15:guide>
        <p15:guide id="29" orient="horz" pos="1680" userDrawn="1">
          <p15:clr>
            <a:srgbClr val="F26B43"/>
          </p15:clr>
        </p15:guide>
        <p15:guide id="31" orient="horz" pos="2520" userDrawn="1">
          <p15:clr>
            <a:srgbClr val="F26B43"/>
          </p15:clr>
        </p15:guide>
        <p15:guide id="32" orient="horz" pos="2760" userDrawn="1">
          <p15:clr>
            <a:srgbClr val="F26B43"/>
          </p15:clr>
        </p15:guide>
        <p15:guide id="33" orient="horz" pos="4080" userDrawn="1">
          <p15:clr>
            <a:srgbClr val="C35EA4"/>
          </p15:clr>
        </p15:guide>
        <p15:guide id="34" orient="horz" pos="720" userDrawn="1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0F0CD4-AC09-5D4A-8CB2-9B61DE0E6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6B4F07-316E-8045-A5F7-7E6DC8D7B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7D3EE-B1B2-084F-975F-E98100CDF2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7BC92-5F93-A945-8FA4-5EBA8FBC79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Footer (optional)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2088C-988B-0B42-996C-67CD3DA97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0D8EC-4889-BE48-8DB6-BE41B99026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371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506454-0C11-49C3-9C3B-58A212F1B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/>
              </a:rPr>
              <a:t>Long Island Continuum of Care System Data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6A4B11-38A9-47B4-977D-4734D44F91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1B09A4-47ED-9E4B-A9DC-669DB755F4F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EFF66BC-9572-4116-AD0C-04745F353A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Fiscal year 2024 (October 2023 – September 2024)</a:t>
            </a:r>
          </a:p>
        </p:txBody>
      </p:sp>
    </p:spTree>
    <p:extLst>
      <p:ext uri="{BB962C8B-B14F-4D97-AF65-F5344CB8AC3E}">
        <p14:creationId xmlns:p14="http://schemas.microsoft.com/office/powerpoint/2010/main" val="2180547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63B77-1098-8AC4-0A0A-868760B60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/>
              </a:rPr>
              <a:t>Total Housing Units Needed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9A7C3E-2F85-ED77-F256-2182067BFA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NOTES ON PERMANENT HOUSING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CFA7E1-64AD-1DFF-B812-7311616D27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lvl="1" indent="-337820">
              <a:buFont typeface="System Font Regular" pitchFamily="2" charset="2"/>
              <a:buChar char="‣"/>
            </a:pPr>
            <a:r>
              <a:rPr lang="en-US" dirty="0">
                <a:ea typeface="Calibri Light"/>
                <a:cs typeface="Calibri Light"/>
              </a:rPr>
              <a:t>Many existing PSH units are dedicated to specific populations and not generally available (</a:t>
            </a:r>
            <a:r>
              <a:rPr lang="en-US" dirty="0" err="1">
                <a:ea typeface="Calibri Light"/>
                <a:cs typeface="Calibri Light"/>
              </a:rPr>
              <a:t>eg.</a:t>
            </a:r>
            <a:r>
              <a:rPr lang="en-US" dirty="0">
                <a:ea typeface="Calibri Light"/>
                <a:cs typeface="Calibri Light"/>
              </a:rPr>
              <a:t> Veteran beds, HIV+ beds, etc.) </a:t>
            </a:r>
            <a:endParaRPr lang="en-US" dirty="0"/>
          </a:p>
          <a:p>
            <a:pPr lvl="1" indent="-337820">
              <a:buFont typeface="System Font Regular" pitchFamily="2" charset="2"/>
              <a:buChar char="‣"/>
            </a:pPr>
            <a:r>
              <a:rPr lang="en-US" dirty="0">
                <a:solidFill>
                  <a:srgbClr val="000000"/>
                </a:solidFill>
                <a:ea typeface="Calibri Light"/>
                <a:cs typeface="Calibri Light"/>
              </a:rPr>
              <a:t>PSH turnover was 7% in FY24: 105 units</a:t>
            </a:r>
          </a:p>
          <a:p>
            <a:pPr marL="338455" lvl="1" indent="0">
              <a:buNone/>
            </a:pPr>
            <a:endParaRPr lang="en-US" b="1" dirty="0">
              <a:solidFill>
                <a:srgbClr val="C00000"/>
              </a:solidFill>
              <a:ea typeface="Calibri Light"/>
              <a:cs typeface="Calibri Ligh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282A37-312C-E9E1-1083-0F6DBB39F7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TOTAL UNITS NEEDED: 1,315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3C916F-1C87-0FE7-00F0-0708A9C2AE7E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lvl="1" indent="-337820">
              <a:buFont typeface="System Font Regular" pitchFamily="2" charset="2"/>
              <a:buChar char="‣"/>
            </a:pPr>
            <a:r>
              <a:rPr lang="en-US" dirty="0">
                <a:latin typeface="Calibri Light"/>
                <a:ea typeface="Calibri Light"/>
                <a:cs typeface="Calibri Light"/>
              </a:rPr>
              <a:t>Includes temporary and permanent</a:t>
            </a:r>
          </a:p>
          <a:p>
            <a:pPr lvl="1" indent="-337820">
              <a:buFont typeface="System Font Regular" pitchFamily="2" charset="2"/>
              <a:buChar char="‣"/>
            </a:pPr>
            <a:r>
              <a:rPr lang="en-US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236 RRH + 105 PSH = 341 units of permanent housing available</a:t>
            </a:r>
          </a:p>
          <a:p>
            <a:pPr marL="676275" indent="-337820">
              <a:buSzPct val="160000"/>
              <a:buFont typeface="System Font Regular" pitchFamily="2" charset="2"/>
              <a:buChar char="‣"/>
            </a:pPr>
            <a:endParaRPr lang="en-US" b="1" dirty="0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  <a:p>
            <a:pPr marL="338455" indent="0">
              <a:buSzPct val="160000"/>
              <a:buNone/>
            </a:pPr>
            <a:r>
              <a:rPr lang="en-US" dirty="0">
                <a:solidFill>
                  <a:srgbClr val="C00000"/>
                </a:solidFill>
                <a:latin typeface="Calibri Light"/>
                <a:ea typeface="Calibri Light"/>
                <a:cs typeface="Calibri Light"/>
              </a:rPr>
              <a:t>5,447 Units needed – 2,392 units of Emergency housing – 341 units of available permanent housing = </a:t>
            </a:r>
            <a:r>
              <a:rPr lang="en-US" b="1" dirty="0">
                <a:solidFill>
                  <a:srgbClr val="C00000"/>
                </a:solidFill>
                <a:latin typeface="Calibri Light"/>
                <a:ea typeface="Calibri Light"/>
                <a:cs typeface="Calibri Light"/>
              </a:rPr>
              <a:t>1,315 units needed</a:t>
            </a:r>
            <a:endParaRPr lang="en-US" b="1" dirty="0">
              <a:solidFill>
                <a:srgbClr val="C00000"/>
              </a:solidFill>
              <a:ea typeface="Calibri"/>
              <a:cs typeface="Calibri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9F6DB8E-FE47-BC76-F357-6D05CA9DC9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1B09A4-47ED-9E4B-A9DC-669DB755F4F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273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CD575A-162D-4CC2-8F38-6AD1055E7D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1B09A4-47ED-9E4B-A9DC-669DB755F4F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26A0C1C-7E45-4BCC-B8F4-79C61CD4C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/>
              </a:rPr>
              <a:t>Reasons for Entry to Homelessness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DAE6D-20FB-4A59-ABCD-9CB6B5D96B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Source: 2023-2025 HMIS data for NY-603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9EFD584-589A-4A97-8138-B6061000A1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1325309"/>
              </p:ext>
            </p:extLst>
          </p:nvPr>
        </p:nvGraphicFramePr>
        <p:xfrm>
          <a:off x="1600200" y="1143000"/>
          <a:ext cx="96774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tar: 5 Points 1">
            <a:extLst>
              <a:ext uri="{FF2B5EF4-FFF2-40B4-BE49-F238E27FC236}">
                <a16:creationId xmlns:a16="http://schemas.microsoft.com/office/drawing/2014/main" id="{08A71A58-8179-4A80-833D-1FAC7A62F59F}"/>
              </a:ext>
            </a:extLst>
          </p:cNvPr>
          <p:cNvSpPr/>
          <p:nvPr/>
        </p:nvSpPr>
        <p:spPr>
          <a:xfrm>
            <a:off x="8305800" y="2971800"/>
            <a:ext cx="685800" cy="685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75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A769A0-5735-9EDA-FC02-F4BD5C70C9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1B09A4-47ED-9E4B-A9DC-669DB755F4F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D37F05-25E8-ADEA-5750-CC8E65D42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/>
              </a:rPr>
              <a:t>System Flow In and Out of Shelter</a:t>
            </a:r>
            <a:endParaRPr lang="en-US" dirty="0"/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433F66CE-F9AB-DD62-8582-08FF70944CD4}"/>
              </a:ext>
            </a:extLst>
          </p:cNvPr>
          <p:cNvSpPr/>
          <p:nvPr/>
        </p:nvSpPr>
        <p:spPr>
          <a:xfrm flipH="1">
            <a:off x="6709795" y="3272219"/>
            <a:ext cx="2971800" cy="19050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11% </a:t>
            </a:r>
            <a:r>
              <a:rPr lang="en-US" dirty="0"/>
              <a:t>or 133 out of 1,253 households returned to homelessness within 1 year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837BAA10-6045-BFE2-95F4-D6DB8BF91C67}"/>
              </a:ext>
            </a:extLst>
          </p:cNvPr>
          <p:cNvSpPr/>
          <p:nvPr/>
        </p:nvSpPr>
        <p:spPr>
          <a:xfrm>
            <a:off x="1341698" y="1314167"/>
            <a:ext cx="5105400" cy="2215940"/>
          </a:xfrm>
          <a:prstGeom prst="wedgeEllipseCallout">
            <a:avLst/>
          </a:prstGeom>
          <a:solidFill>
            <a:srgbClr val="8974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Average of 244 days homeless</a:t>
            </a:r>
          </a:p>
          <a:p>
            <a:pPr algn="ctr"/>
            <a:r>
              <a:rPr lang="en-US" dirty="0"/>
              <a:t>- For Shelter: </a:t>
            </a:r>
            <a:r>
              <a:rPr lang="en-US" sz="2800" b="1" dirty="0"/>
              <a:t>176 </a:t>
            </a:r>
            <a:r>
              <a:rPr lang="en-US" dirty="0"/>
              <a:t>days</a:t>
            </a:r>
          </a:p>
          <a:p>
            <a:pPr algn="ctr"/>
            <a:r>
              <a:rPr lang="en-US" dirty="0"/>
              <a:t>- For hotel: </a:t>
            </a:r>
            <a:r>
              <a:rPr lang="en-US" sz="2800" b="1" dirty="0">
                <a:solidFill>
                  <a:srgbClr val="FFFF00"/>
                </a:solidFill>
              </a:rPr>
              <a:t>512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days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A8BDED-40E3-BF2F-8777-2510D47796B0}"/>
              </a:ext>
            </a:extLst>
          </p:cNvPr>
          <p:cNvSpPr txBox="1"/>
          <p:nvPr/>
        </p:nvSpPr>
        <p:spPr>
          <a:xfrm>
            <a:off x="722586" y="4230413"/>
            <a:ext cx="413844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ea typeface="Calibri"/>
                <a:cs typeface="Calibri"/>
              </a:rPr>
              <a:t>4,744 Households stayed in Emergency Shelter.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5456FD-F7A1-63AA-7F8D-3DC9C08939A7}"/>
              </a:ext>
            </a:extLst>
          </p:cNvPr>
          <p:cNvSpPr txBox="1"/>
          <p:nvPr/>
        </p:nvSpPr>
        <p:spPr>
          <a:xfrm>
            <a:off x="6900074" y="5728138"/>
            <a:ext cx="453957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ea typeface="Calibri"/>
                <a:cs typeface="Calibri"/>
              </a:rPr>
              <a:t>25% of Households exited to Permanent Housing from Shelter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84029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F056C5-E1A1-441B-9F3D-7CD3F58AA5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1B09A4-47ED-9E4B-A9DC-669DB755F4F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7ABA687-A04E-4456-B0F8-7E7BCC9E4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46165"/>
            <a:ext cx="9829800" cy="685800"/>
          </a:xfrm>
        </p:spPr>
        <p:txBody>
          <a:bodyPr/>
          <a:lstStyle/>
          <a:p>
            <a:r>
              <a:rPr lang="en-US" sz="2800" dirty="0"/>
              <a:t>Disability Factors into Homelessness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17710-A13C-4CA9-BEED-0268E92B23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FYI, there are light and dark options for divider slides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7CD0BA-1A44-485B-B690-7D463EACB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799"/>
            <a:ext cx="12192000" cy="56388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A909289-CAA6-4D99-91EC-46C6F63F4342}"/>
              </a:ext>
            </a:extLst>
          </p:cNvPr>
          <p:cNvSpPr/>
          <p:nvPr/>
        </p:nvSpPr>
        <p:spPr>
          <a:xfrm>
            <a:off x="1279942" y="5415325"/>
            <a:ext cx="10439400" cy="6096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91E25ACA-1C03-4FF2-BC83-7D2FFDA2F3EE}"/>
              </a:ext>
            </a:extLst>
          </p:cNvPr>
          <p:cNvSpPr/>
          <p:nvPr/>
        </p:nvSpPr>
        <p:spPr>
          <a:xfrm>
            <a:off x="3526971" y="3810000"/>
            <a:ext cx="2590800" cy="1458050"/>
          </a:xfrm>
          <a:prstGeom prst="wedgeRect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40% of households experiencing homelessness included a disabled family member</a:t>
            </a:r>
          </a:p>
        </p:txBody>
      </p:sp>
    </p:spTree>
    <p:extLst>
      <p:ext uri="{BB962C8B-B14F-4D97-AF65-F5344CB8AC3E}">
        <p14:creationId xmlns:p14="http://schemas.microsoft.com/office/powerpoint/2010/main" val="3587126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F056C5-E1A1-441B-9F3D-7CD3F58AA5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1B09A4-47ED-9E4B-A9DC-669DB755F4F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7ABA687-A04E-4456-B0F8-7E7BCC9E4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46165"/>
            <a:ext cx="9829800" cy="685800"/>
          </a:xfrm>
        </p:spPr>
        <p:txBody>
          <a:bodyPr/>
          <a:lstStyle/>
          <a:p>
            <a:r>
              <a:rPr lang="en-US" sz="2800" dirty="0"/>
              <a:t>Large Families Struggle to Leave Homelessness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17710-A13C-4CA9-BEED-0268E92B23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FYI, there are light and dark options for divider slides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7CD0BA-1A44-485B-B690-7D463EACB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799"/>
            <a:ext cx="12192000" cy="56388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A909289-CAA6-4D99-91EC-46C6F63F4342}"/>
              </a:ext>
            </a:extLst>
          </p:cNvPr>
          <p:cNvSpPr/>
          <p:nvPr/>
        </p:nvSpPr>
        <p:spPr>
          <a:xfrm>
            <a:off x="1447800" y="2895600"/>
            <a:ext cx="10439400" cy="6096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91E25ACA-1C03-4FF2-BC83-7D2FFDA2F3EE}"/>
              </a:ext>
            </a:extLst>
          </p:cNvPr>
          <p:cNvSpPr/>
          <p:nvPr/>
        </p:nvSpPr>
        <p:spPr>
          <a:xfrm>
            <a:off x="3581400" y="1295401"/>
            <a:ext cx="2590800" cy="1458050"/>
          </a:xfrm>
          <a:prstGeom prst="wedgeRect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44% of Adults with 3+ Children were long stayers</a:t>
            </a:r>
          </a:p>
        </p:txBody>
      </p:sp>
    </p:spTree>
    <p:extLst>
      <p:ext uri="{BB962C8B-B14F-4D97-AF65-F5344CB8AC3E}">
        <p14:creationId xmlns:p14="http://schemas.microsoft.com/office/powerpoint/2010/main" val="1611686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F056C5-E1A1-441B-9F3D-7CD3F58AA5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1B09A4-47ED-9E4B-A9DC-669DB755F4F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7ABA687-A04E-4456-B0F8-7E7BCC9E4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46165"/>
            <a:ext cx="9829800" cy="685800"/>
          </a:xfrm>
        </p:spPr>
        <p:txBody>
          <a:bodyPr/>
          <a:lstStyle/>
          <a:p>
            <a:r>
              <a:rPr lang="en-US" sz="2800" dirty="0"/>
              <a:t>Aging Adults are Vulnerable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17710-A13C-4CA9-BEED-0268E92B23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FYI, there are light and dark options for divider slides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7CD0BA-1A44-485B-B690-7D463EACB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799"/>
            <a:ext cx="12192000" cy="56388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A909289-CAA6-4D99-91EC-46C6F63F4342}"/>
              </a:ext>
            </a:extLst>
          </p:cNvPr>
          <p:cNvSpPr/>
          <p:nvPr/>
        </p:nvSpPr>
        <p:spPr>
          <a:xfrm>
            <a:off x="1371600" y="2281646"/>
            <a:ext cx="10439400" cy="6096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91E25ACA-1C03-4FF2-BC83-7D2FFDA2F3EE}"/>
              </a:ext>
            </a:extLst>
          </p:cNvPr>
          <p:cNvSpPr/>
          <p:nvPr/>
        </p:nvSpPr>
        <p:spPr>
          <a:xfrm>
            <a:off x="7315200" y="479588"/>
            <a:ext cx="3276600" cy="1458050"/>
          </a:xfrm>
          <a:prstGeom prst="wedgeRect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Single adults over age 55 make up 23% of people experiencing homelessness and have the 2</a:t>
            </a:r>
            <a:r>
              <a:rPr lang="en-US" baseline="30000" dirty="0"/>
              <a:t>nd</a:t>
            </a:r>
            <a:r>
              <a:rPr lang="en-US" dirty="0"/>
              <a:t> longest stays (246 days)</a:t>
            </a:r>
          </a:p>
        </p:txBody>
      </p:sp>
    </p:spTree>
    <p:extLst>
      <p:ext uri="{BB962C8B-B14F-4D97-AF65-F5344CB8AC3E}">
        <p14:creationId xmlns:p14="http://schemas.microsoft.com/office/powerpoint/2010/main" val="1064389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E528C-2DFF-4D4E-AF26-CC7678217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Street Outreach Efforts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05180E-F20B-46E6-8FE3-5535C6D2F1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April 2023 – April 2025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198A97F-5A0A-4321-860B-D1215A4407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1B09A4-47ED-9E4B-A9DC-669DB755F4F1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66C3719E-E885-3A84-2BE9-29BC3B0CDE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2169883"/>
              </p:ext>
            </p:extLst>
          </p:nvPr>
        </p:nvGraphicFramePr>
        <p:xfrm>
          <a:off x="1678330" y="1735237"/>
          <a:ext cx="8584556" cy="3831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4353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495D30-3D34-48D9-AB83-CF3A7F018E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1B09A4-47ED-9E4B-A9DC-669DB755F4F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53569FE-D0B7-43ED-9D8D-1958230B3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Coordinated Entry Capacity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DE255-BB94-4A53-B305-76EB6159EB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Source: NY-603’s CE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F236DE-D91C-4201-9A9D-BD78C13A1FBC}"/>
              </a:ext>
            </a:extLst>
          </p:cNvPr>
          <p:cNvSpPr txBox="1"/>
          <p:nvPr/>
        </p:nvSpPr>
        <p:spPr>
          <a:xfrm>
            <a:off x="3048000" y="2966499"/>
            <a:ext cx="6096000" cy="929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ptos"/>
              <a:buChar char="-"/>
            </a:pPr>
            <a:r>
              <a:rPr lang="en-US" sz="12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# of HHs in shelter 12 months or more: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909 families and singles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ptos"/>
              <a:buChar char="-"/>
            </a:pPr>
            <a:r>
              <a:rPr lang="en-US" sz="12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# of HH in shelter 6 months or more: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200" kern="100" dirty="0">
                <a:effectLst/>
                <a:latin typeface="Aptos"/>
                <a:ea typeface="Aptos"/>
                <a:cs typeface="Times New Roman" panose="02020603050405020304" pitchFamily="18" charset="0"/>
              </a:rPr>
              <a:t>1407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1B799E22-8257-49F7-821D-2002E1FEEE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823868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6023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EE9F3A-FB74-4C94-9FF6-97BE3E44C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Housing Need versus Resources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CB9D4FB-D181-4B9B-9D99-94A3D64D93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Housing Need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B2F48D-56ED-426C-9991-0ED8B0F538B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337820" indent="-337820"/>
            <a:r>
              <a:rPr lang="en-US" dirty="0"/>
              <a:t>1407 Households homeless &gt; 6 months</a:t>
            </a:r>
            <a:endParaRPr lang="en-US"/>
          </a:p>
          <a:p>
            <a:pPr marL="337820" indent="-337820"/>
            <a:r>
              <a:rPr lang="en-US" dirty="0"/>
              <a:t>909 Households homeless &gt; 12 months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5,447 Households served in 2024</a:t>
            </a:r>
            <a:endParaRPr lang="en-US" b="1" dirty="0">
              <a:solidFill>
                <a:srgbClr val="C00000"/>
              </a:solidFill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B1F4090-5A97-4A9A-896A-3EA025FB7D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Housing Resources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D126CC-E110-499C-BCBB-A2E1FEAD18A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629400" y="1714500"/>
            <a:ext cx="4914900" cy="4000500"/>
          </a:xfrm>
        </p:spPr>
        <p:txBody>
          <a:bodyPr vert="horz" lIns="0" tIns="0" rIns="0" bIns="0" rtlCol="0" anchor="t">
            <a:noAutofit/>
          </a:bodyPr>
          <a:lstStyle/>
          <a:p>
            <a:pPr marL="337820" indent="-337820"/>
            <a:r>
              <a:rPr lang="en-US" dirty="0"/>
              <a:t>2,203 Emergency Shelter Units</a:t>
            </a:r>
            <a:endParaRPr lang="en-US"/>
          </a:p>
          <a:p>
            <a:pPr marL="337820" indent="-337820"/>
            <a:r>
              <a:rPr lang="en-US" dirty="0"/>
              <a:t>18 Safe Haven Units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337820" indent="-337820"/>
            <a:r>
              <a:rPr lang="en-US" dirty="0"/>
              <a:t>171 Transitional Housing Units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TOTAL Emergency Units = 2,392</a:t>
            </a:r>
          </a:p>
          <a:p>
            <a:pPr marL="0" indent="0">
              <a:buNone/>
            </a:pPr>
            <a:r>
              <a:rPr lang="en-US" dirty="0"/>
              <a:t>_____________________________________</a:t>
            </a:r>
          </a:p>
          <a:p>
            <a:pPr marL="337820" indent="-337820"/>
            <a:r>
              <a:rPr lang="en-US" dirty="0"/>
              <a:t>236 Rapid rehousing Units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337820" indent="-337820"/>
            <a:r>
              <a:rPr lang="en-US" dirty="0"/>
              <a:t>1,504 Permanent Supportive Housing Units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TOTAL Permanent Units = 1,740</a:t>
            </a:r>
            <a:endParaRPr lang="en-US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lvl="1" indent="-337820"/>
            <a:endParaRPr lang="en-US" dirty="0">
              <a:latin typeface="Calibri Light"/>
              <a:ea typeface="Calibri Light"/>
              <a:cs typeface="Calibri Light"/>
            </a:endParaRPr>
          </a:p>
          <a:p>
            <a:pPr marL="337820" indent="-337820"/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337820" indent="-337820"/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337820" indent="-337820"/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A9CE52-1B2B-492D-8E28-49595A3C3D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1B09A4-47ED-9E4B-A9DC-669DB755F4F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295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AC 2020 Digital 3">
      <a:dk1>
        <a:srgbClr val="000000"/>
      </a:dk1>
      <a:lt1>
        <a:srgbClr val="FFFFFF"/>
      </a:lt1>
      <a:dk2>
        <a:srgbClr val="0D3061"/>
      </a:dk2>
      <a:lt2>
        <a:srgbClr val="FFFFFF"/>
      </a:lt2>
      <a:accent1>
        <a:srgbClr val="59656F"/>
      </a:accent1>
      <a:accent2>
        <a:srgbClr val="007FAA"/>
      </a:accent2>
      <a:accent3>
        <a:srgbClr val="22A9D0"/>
      </a:accent3>
      <a:accent4>
        <a:srgbClr val="FD6136"/>
      </a:accent4>
      <a:accent5>
        <a:srgbClr val="FBD15E"/>
      </a:accent5>
      <a:accent6>
        <a:srgbClr val="ACBB00"/>
      </a:accent6>
      <a:hlink>
        <a:srgbClr val="0D3061"/>
      </a:hlink>
      <a:folHlink>
        <a:srgbClr val="0D306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D6A5B10565A3449279E82CB6277B8E" ma:contentTypeVersion="3" ma:contentTypeDescription="Create a new document." ma:contentTypeScope="" ma:versionID="3559c09cbc8628868b492e8b6e145b9f">
  <xsd:schema xmlns:xsd="http://www.w3.org/2001/XMLSchema" xmlns:xs="http://www.w3.org/2001/XMLSchema" xmlns:p="http://schemas.microsoft.com/office/2006/metadata/properties" xmlns:ns2="ae97001c-d5c8-4316-8f3b-8f1dc8f37f7f" targetNamespace="http://schemas.microsoft.com/office/2006/metadata/properties" ma:root="true" ma:fieldsID="1293c798c65d87e72b7aed460cefb720" ns2:_="">
    <xsd:import namespace="ae97001c-d5c8-4316-8f3b-8f1dc8f37f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7001c-d5c8-4316-8f3b-8f1dc8f37f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475F16-DA55-4C87-95C2-15AE42AB8C51}">
  <ds:schemaRefs>
    <ds:schemaRef ds:uri="http://schemas.microsoft.com/office/2006/metadata/properties"/>
    <ds:schemaRef ds:uri="http://schemas.microsoft.com/office/infopath/2007/PartnerControls"/>
    <ds:schemaRef ds:uri="b4d22510-6711-4d29-8781-740af3dc6118"/>
    <ds:schemaRef ds:uri="d04e685a-c263-41a1-8237-343f41c3e508"/>
  </ds:schemaRefs>
</ds:datastoreItem>
</file>

<file path=customXml/itemProps2.xml><?xml version="1.0" encoding="utf-8"?>
<ds:datastoreItem xmlns:ds="http://schemas.openxmlformats.org/officeDocument/2006/customXml" ds:itemID="{33B7BD28-EF12-4BB5-8A40-7900CC3161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97001c-d5c8-4316-8f3b-8f1dc8f37f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5B261C7-FA4B-4917-9124-910FD17042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9678</TotalTime>
  <Words>500</Words>
  <Application>Microsoft Office PowerPoint</Application>
  <PresentationFormat>Widescreen</PresentationFormat>
  <Paragraphs>89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Custom Design</vt:lpstr>
      <vt:lpstr>Long Island Continuum of Care System Data</vt:lpstr>
      <vt:lpstr>Reasons for Entry to Homelessness</vt:lpstr>
      <vt:lpstr>System Flow In and Out of Shelter</vt:lpstr>
      <vt:lpstr>Disability Factors into Homelessness</vt:lpstr>
      <vt:lpstr>Large Families Struggle to Leave Homelessness</vt:lpstr>
      <vt:lpstr>Aging Adults are Vulnerable</vt:lpstr>
      <vt:lpstr>Street Outreach Efforts</vt:lpstr>
      <vt:lpstr>Coordinated Entry Capacity</vt:lpstr>
      <vt:lpstr>Housing Need versus Resources</vt:lpstr>
      <vt:lpstr>Total Housing Units Needed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TAC PowerPoint Presentation</dc:title>
  <dc:subject/>
  <dc:creator>Jeff Nguyen</dc:creator>
  <cp:keywords/>
  <dc:description/>
  <cp:lastModifiedBy>Janice Miller</cp:lastModifiedBy>
  <cp:revision>426</cp:revision>
  <dcterms:created xsi:type="dcterms:W3CDTF">2020-06-22T19:19:07Z</dcterms:created>
  <dcterms:modified xsi:type="dcterms:W3CDTF">2025-05-27T14:12:44Z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0x010100EFD6A5B10565A3449279E82CB6277B8E</vt:lpwstr>
  </property>
  <property fmtid="{D5CDD505-2E9C-101B-9397-08002B2CF9AE}" pid="3" name="MediaServiceImageTags">
    <vt:lpwstr/>
  </property>
</Properties>
</file>